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76" r:id="rId5"/>
    <p:sldId id="272" r:id="rId6"/>
    <p:sldId id="275" r:id="rId7"/>
    <p:sldId id="273" r:id="rId8"/>
    <p:sldId id="274" r:id="rId9"/>
    <p:sldId id="258" r:id="rId10"/>
    <p:sldId id="265" r:id="rId11"/>
    <p:sldId id="263" r:id="rId12"/>
    <p:sldId id="279" r:id="rId13"/>
    <p:sldId id="277" r:id="rId14"/>
    <p:sldId id="278" r:id="rId15"/>
    <p:sldId id="259" r:id="rId16"/>
    <p:sldId id="260" r:id="rId17"/>
    <p:sldId id="264" r:id="rId18"/>
    <p:sldId id="270" r:id="rId19"/>
    <p:sldId id="280" r:id="rId20"/>
    <p:sldId id="261" r:id="rId21"/>
    <p:sldId id="282" r:id="rId22"/>
    <p:sldId id="262" r:id="rId23"/>
    <p:sldId id="266" r:id="rId24"/>
    <p:sldId id="267" r:id="rId25"/>
    <p:sldId id="268" r:id="rId26"/>
    <p:sldId id="269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205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89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90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90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71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88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77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882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87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07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45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70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D098910-7333-45B7-8A16-756186044DC8}" type="datetimeFigureOut">
              <a:rPr lang="en-GB" smtClean="0"/>
              <a:t>20/09/2022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480B705-C355-4D5B-8489-86E64103D82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8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Russell-lower.co.uk" TargetMode="External"/><Relationship Id="rId2" Type="http://schemas.openxmlformats.org/officeDocument/2006/relationships/hyperlink" Target="http://www.russell-lower.co.uk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office@russell-lower.co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Welcome to Russell lower school…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New Intake 2023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r="2838"/>
          <a:stretch>
            <a:fillRect/>
          </a:stretch>
        </p:blipFill>
        <p:spPr>
          <a:xfrm>
            <a:off x="685003" y="3179769"/>
            <a:ext cx="3755192" cy="3010234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</p:pic>
      <p:pic>
        <p:nvPicPr>
          <p:cNvPr id="8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7563" y="3389621"/>
            <a:ext cx="2954028" cy="2534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51" y="3179769"/>
            <a:ext cx="4013645" cy="3010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B9048-B05F-41B4-A006-9CB24C809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506" y="580075"/>
            <a:ext cx="1433780" cy="137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8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6167" y="3690701"/>
            <a:ext cx="2941566" cy="289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Foundation Stage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22164"/>
            <a:ext cx="11029615" cy="3678303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How do we teach Reading? Letters and Sounds, Jolly Phonics, daily sessions, target sight words, reading books and diaries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Writing? ‘Exciting Writing’ sessions continue to raise standards of writing at Russell.  We use ‘Russell Writing’ which is a cursive script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And Maths? Taught sessions with the class teacher with follow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-up activities, including use of White Rose,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Numicon, practical activities and problem-solving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There is a new statutory EYFS Curriculum in place from 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September 2021.  It was already the way we worked.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85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Our creative ‘themed’ curriculum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0" y="1875750"/>
            <a:ext cx="3370147" cy="2955046"/>
          </a:xfrm>
          <a:prstGeom prst="rect">
            <a:avLst/>
          </a:prstGeom>
          <a:blipFill dpi="0" rotWithShape="1">
            <a:blip r:embed="rId3">
              <a:alphaModFix amt="13000"/>
            </a:blip>
            <a:srcRect/>
            <a:tile tx="0" ty="0" sx="100000" sy="100000" flip="none" algn="tl"/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39" y="2381241"/>
            <a:ext cx="3906370" cy="3950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08" y="3498014"/>
            <a:ext cx="2946920" cy="3230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546" y="2285068"/>
            <a:ext cx="3526543" cy="2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75D6-9A9D-47F7-B484-1DC9B58F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Keeping you informed with learning – half termly Theme webs, Learning Logs, Tapestry and show and tell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EBBCD6-D50F-48FC-8A58-7FBE68635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826" y="1863969"/>
            <a:ext cx="8710170" cy="47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37FD-C3C3-4E94-8609-3E19CA1B4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75227-F835-459B-A7C9-68A46FCAF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4EE42-6AFF-450B-B14E-3E7E31256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6" y="225553"/>
            <a:ext cx="11497407" cy="64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6799-1B69-4701-9062-98A5A72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BF7BA-EDDA-4C5A-BCA5-8BD429BDA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79479-5D22-4B26-B3A7-2882A2B7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73" y="122350"/>
            <a:ext cx="11507453" cy="66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3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03" y="5059483"/>
            <a:ext cx="11029616" cy="1013800"/>
          </a:xfrm>
        </p:spPr>
        <p:txBody>
          <a:bodyPr/>
          <a:lstStyle/>
          <a:p>
            <a:pPr algn="ctr"/>
            <a:r>
              <a:rPr lang="en-GB" dirty="0"/>
              <a:t>The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04" y="5489779"/>
            <a:ext cx="11029615" cy="1013800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OFSTED Good November 2016 – with many areas commented upon as excellent, including the Foundation Stage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Foundation Stage, Key Stage One and Key Stage Two outcomes are strong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22195" y="4797873"/>
            <a:ext cx="922954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47750" algn="l"/>
              </a:tabLst>
            </a:pPr>
            <a:r>
              <a:rPr kumimoji="0" lang="en-GB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052" y="768243"/>
            <a:ext cx="10187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WHAT DO THE RESULTS SHOW? (and how do you compare pre-Covid?)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59C0D-D7AC-40C1-82FA-4AEE46C7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81" y="1853155"/>
            <a:ext cx="11264138" cy="34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COMMUNITY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Very active PTA with everyone welcome – huge fundraiser for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Use of the local environment – such as Ampthill Great Park, Waitrose, Houghton House and Kings Arms Gardens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Links with local churches (St Andrew’s/ABC), charities (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Rotakids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)and the Police and Fire Service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Strong links with pre-schools, particularly Ladybirds and Merry Poppets, but 60% of our children also come ‘out of catchment’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Close work with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Sustrans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for Bikeability,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scooterbility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, Dr Bike, Fun Maths and Science days, Santa Challenge etc.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Strong transition work with Middle Schools: Alameda and Woodlands and Upper School: Redborne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Strong ‘pyramid’ work with Redborne Schools Partnership involving all of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Maulden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, Ampthill and Flitwick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410194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Community Links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5" y="1967043"/>
            <a:ext cx="3977996" cy="223762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94" y="1967043"/>
            <a:ext cx="4091620" cy="2274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5" y="4358845"/>
            <a:ext cx="3977999" cy="2102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64" y="1967043"/>
            <a:ext cx="2877897" cy="4316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91" y="4358845"/>
            <a:ext cx="4091623" cy="21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43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else can you offer?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72762"/>
            <a:ext cx="11029615" cy="4572000"/>
          </a:xfrm>
        </p:spPr>
        <p:txBody>
          <a:bodyPr>
            <a:normAutofit/>
          </a:bodyPr>
          <a:lstStyle/>
          <a:p>
            <a:r>
              <a:rPr lang="en-GB" dirty="0"/>
              <a:t>Aviary Before and after school club</a:t>
            </a:r>
          </a:p>
          <a:p>
            <a:r>
              <a:rPr lang="en-GB" dirty="0"/>
              <a:t>A range of extra-curricular clubs including sports and music</a:t>
            </a:r>
          </a:p>
          <a:p>
            <a:r>
              <a:rPr lang="en-GB" dirty="0"/>
              <a:t>Strong, experienced teaching, Office and leadership teams</a:t>
            </a:r>
          </a:p>
          <a:p>
            <a:r>
              <a:rPr lang="en-GB" dirty="0"/>
              <a:t>Dedicated Pastoral Support team and area in the school</a:t>
            </a:r>
          </a:p>
          <a:p>
            <a:r>
              <a:rPr lang="en-GB" dirty="0"/>
              <a:t>PSHRE sessions/Sunshine Circles</a:t>
            </a:r>
          </a:p>
          <a:p>
            <a:r>
              <a:rPr lang="en-GB" dirty="0"/>
              <a:t>5 Minutes Calm with mindfulness activities and yoga</a:t>
            </a:r>
          </a:p>
          <a:p>
            <a:r>
              <a:rPr lang="en-GB" dirty="0"/>
              <a:t>Swimming in Year 3 and Year 4</a:t>
            </a:r>
          </a:p>
          <a:p>
            <a:r>
              <a:rPr lang="en-GB" dirty="0"/>
              <a:t>Annual theatre trip or visit</a:t>
            </a:r>
          </a:p>
          <a:p>
            <a:r>
              <a:rPr lang="en-GB" dirty="0"/>
              <a:t>Termly activity mornings or open afternoons to keep you in touch with the classroom</a:t>
            </a:r>
          </a:p>
          <a:p>
            <a:r>
              <a:rPr lang="en-GB" dirty="0"/>
              <a:t>Parent workshops; E-Safety, Triple P,  Volunteering in School, Phonics, Reading and Writing, Maths…just a few that often take place in the autumn term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96229-71F7-4C98-B47F-5479C00C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38" y="3193976"/>
            <a:ext cx="4033207" cy="16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5ACE-D927-4194-840A-97535950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E9E68-6B52-4222-A1D9-4270ED272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921" y="5820508"/>
            <a:ext cx="2811485" cy="98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60615-BF7C-40A4-B0B1-1AEC37B03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7" y="304048"/>
            <a:ext cx="11569777" cy="55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2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…The Friendly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are very proud of our school, the pupils and all they achieve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are a very happy school that achieves extremely high standards and believe that above all children and their development are paramount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are passionate about enhancing each child’s knowledge, skills and understanding whist enabling them to become more confident, successful, independent, active and responsible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believe that it is imperative that you are involved in every aspect of your child’s education and that we form a ‘team around the child’</a:t>
            </a:r>
          </a:p>
          <a:p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We have a strong, caring ethos, where children and their successes really matter and are celebrated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4BE73-21AD-4983-BCDD-867A14E86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454" y="314423"/>
            <a:ext cx="2302676" cy="21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What parents say – questionnaire – Feb 2021/FEB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said they were happy with the remote learning offer and how Covid had been managed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of parents said their child is well looked after and well taught at Russell Lower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of parents said their child is happy,   feels safe and makes good progress at Russell Lower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of parents said that the school ensures the pupils are well behaved at Russell Lower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of parents said they would recommend the school to another parent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100% of parents said the school is well lead and managed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98% said school deals effectively with bullying with most parents reporting no experience of it at all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can we do better?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Introduce a PE kit top so we look smarter in tournaments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Can we agree how often children should be heard read at home and at school so we know what to expect?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Can we have more reports on progress? (2018)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Source: Covid questionnaire Feb 2021, Full Questionnaire June 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1C9A6-C6E6-4463-9E9A-CFC6AA20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6" y="5238104"/>
            <a:ext cx="3163501" cy="14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2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6B76-490D-4888-A186-5B0CFED2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18679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GB" dirty="0"/>
              <a:t>Even after a 3</a:t>
            </a:r>
            <a:r>
              <a:rPr lang="en-GB" baseline="30000" dirty="0"/>
              <a:t>rd</a:t>
            </a:r>
            <a:r>
              <a:rPr lang="en-GB" dirty="0"/>
              <a:t> academic </a:t>
            </a:r>
            <a:br>
              <a:rPr lang="en-GB" dirty="0"/>
            </a:br>
            <a:r>
              <a:rPr lang="en-GB" dirty="0"/>
              <a:t>year of Covid?</a:t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A6693E-1CF5-4AAA-8FFD-23F399B2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114" y="132250"/>
            <a:ext cx="6325791" cy="659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65807-CB27-489B-84A8-34A1F30E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815" y="2829023"/>
            <a:ext cx="2302676" cy="21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5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What parents said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07934"/>
            <a:ext cx="11029615" cy="4430369"/>
          </a:xfrm>
        </p:spPr>
        <p:txBody>
          <a:bodyPr>
            <a:normAutofit fontScale="62500" lnSpcReduction="20000"/>
          </a:bodyPr>
          <a:lstStyle/>
          <a:p>
            <a:r>
              <a:rPr lang="en-GB" sz="2600" b="1" dirty="0">
                <a:latin typeface="Century Gothic" panose="020B0502020202020204" pitchFamily="34" charset="0"/>
              </a:rPr>
              <a:t>“I cannot express in words how the staff have supported us over the years and the difference it has made to our lives.”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“I have been extremely impressed with Russell and I am very excited that the children are learning here.”</a:t>
            </a:r>
          </a:p>
          <a:p>
            <a:r>
              <a:rPr lang="en-GB" sz="2600" b="1" dirty="0">
                <a:latin typeface="Century Gothic" panose="020B0502020202020204" pitchFamily="34" charset="0"/>
              </a:rPr>
              <a:t>“My daughter loves Russell.”   “We are very happy here.”    “We LOVE the ‘open door’ policy.”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“Creative curriculum, ‘wow’ days and the trips are fantastic.”</a:t>
            </a:r>
          </a:p>
          <a:p>
            <a:r>
              <a:rPr lang="en-GB" sz="2600" b="1" dirty="0">
                <a:latin typeface="Century Gothic" panose="020B0502020202020204" pitchFamily="34" charset="0"/>
              </a:rPr>
              <a:t>“As parents of 3 children, we have been very pleased with their progress…motivational teachers have made learning fun and interesting.”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“Delighted with the school.  The children are really happy…we are really glad </a:t>
            </a:r>
          </a:p>
          <a:p>
            <a:pPr marL="0" indent="0">
              <a:buNone/>
            </a:pPr>
            <a:r>
              <a:rPr lang="en-GB" sz="2600" dirty="0">
                <a:latin typeface="Century Gothic" panose="020B0502020202020204" pitchFamily="34" charset="0"/>
              </a:rPr>
              <a:t>we chose this school!”</a:t>
            </a:r>
          </a:p>
          <a:p>
            <a:r>
              <a:rPr lang="en-GB" sz="2600" b="1" dirty="0">
                <a:latin typeface="Century Gothic" panose="020B0502020202020204" pitchFamily="34" charset="0"/>
              </a:rPr>
              <a:t>“I love the school ethos and my children have been really happy here”</a:t>
            </a:r>
          </a:p>
          <a:p>
            <a:r>
              <a:rPr lang="en-GB" sz="2600" dirty="0">
                <a:latin typeface="Century Gothic" panose="020B0502020202020204" pitchFamily="34" charset="0"/>
              </a:rPr>
              <a:t>“The PE is really good.  Lots of different clubs and new skills.  School is exciting!”</a:t>
            </a:r>
          </a:p>
          <a:p>
            <a:r>
              <a:rPr lang="en-GB" sz="2600" b="1" dirty="0">
                <a:latin typeface="Century Gothic" panose="020B0502020202020204" pitchFamily="34" charset="0"/>
              </a:rPr>
              <a:t>“The school could not have handled Covid any better.  Communication is excellent and remote learning was 4 live lessons a day with their teacher!”</a:t>
            </a:r>
          </a:p>
          <a:p>
            <a:pPr marL="0" indent="0">
              <a:buNone/>
            </a:pPr>
            <a:r>
              <a:rPr lang="en-GB" dirty="0"/>
              <a:t>Source: Questionnaires 2018 – 22,  and Ofsted Report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69" y="148121"/>
            <a:ext cx="1279845" cy="17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3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What </a:t>
            </a:r>
            <a:r>
              <a:rPr lang="en-GB" dirty="0" err="1">
                <a:latin typeface="Century Gothic" panose="020B0502020202020204" pitchFamily="34" charset="0"/>
              </a:rPr>
              <a:t>ofsted</a:t>
            </a:r>
            <a:r>
              <a:rPr lang="en-GB" dirty="0">
                <a:latin typeface="Century Gothic" panose="020B0502020202020204" pitchFamily="34" charset="0"/>
              </a:rPr>
              <a:t> said: 2016/17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65" y="1954406"/>
            <a:ext cx="3269062" cy="4718243"/>
          </a:xfrm>
        </p:spPr>
      </p:pic>
      <p:sp>
        <p:nvSpPr>
          <p:cNvPr id="5" name="TextBox 4"/>
          <p:cNvSpPr txBox="1"/>
          <p:nvPr/>
        </p:nvSpPr>
        <p:spPr>
          <a:xfrm>
            <a:off x="581192" y="2183027"/>
            <a:ext cx="7022332" cy="42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“Pupils say they love school…they say teachers are good and fun, they get support if they need it, teachers encourage them to do high-level work and they learn a lot, everyone gets along and any bullying is dealt with very quickly.”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“Children’s behaviour and attitudes to learning are very good.  Consequently they make good progress.”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rich curriculum and the wide range of extra-curricular activities bring learning to life.”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“Accurate tracking of pupils’ progress and robust monitoring of teaching ensure that most-able pupils are identified and challenged to achieve as much as possible.”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“Learning in the early years is exciting.  Parents said their children were very happy, safe and thrilled to be at school.  I can see why.”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“Parents, pupils and staff say that the best characteristics of this school are exemplified by ‘The Russell Way’ and ‘not-a- second-wasted’ approach through which everyone is valued and stimulated to make the school even better.”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a well-managed buzz of excitement at the start of the day.”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 are high expectations for conduct around the school.”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“Pupils are very proud of their school and keen to take on responsibilities.  Their personal development is a strength.”</a:t>
            </a:r>
            <a:endParaRPr lang="en-GB" sz="12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13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admissions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The deadline for admission is 15</a:t>
            </a:r>
            <a:r>
              <a:rPr lang="en-GB" sz="24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January 2023 – we strongly advise applying before Christmas once you have made your choice as we had 98 first choice applications again this year (94 last year)!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Make your application to CBC Admissions – we do not handle our own admissions unfortunately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 will be offered a place via CBC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 accept/decline your place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You will be invited to a new intake meeting in June which begins the transition process from nursery and introduces you to school</a:t>
            </a:r>
          </a:p>
        </p:txBody>
      </p:sp>
    </p:spTree>
    <p:extLst>
      <p:ext uri="{BB962C8B-B14F-4D97-AF65-F5344CB8AC3E}">
        <p14:creationId xmlns:p14="http://schemas.microsoft.com/office/powerpoint/2010/main" val="245920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Our website has almost everything you could possibly need: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www.russell-lower.co.uk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Email: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  <a:hlinkClick r:id="rId3"/>
              </a:rPr>
              <a:t>office@russell-lower.co.uk</a:t>
            </a:r>
            <a:endParaRPr lang="en-GB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Ring: 01525 755664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68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Thank you for coming…tour and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310057"/>
            <a:ext cx="11029615" cy="367830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Thank you for coming 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We have another open day session if you feel you want to come again you would be very welcome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Any questions can be sent to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office@russell-lower.co.uk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and we will get back to you promptly</a:t>
            </a:r>
          </a:p>
          <a:p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Tours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4AAA6-1A84-4E03-BB14-DEC641120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65" y="3728846"/>
            <a:ext cx="4873351" cy="31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EA1E-60E4-4564-BFEE-B7D828F1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Foundation Teachers…there are currently also 5 teaching assistants that work across the 3 classes too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9E62C-75C8-4CA2-B22A-FE50DE23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" y="2515970"/>
            <a:ext cx="11312769" cy="28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6903-D453-4BD5-AB01-60B51F83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our busy, bright,  well-resourced classrooms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85BF2B-F86A-42B2-9E73-5E5BF47B1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308" y="1882286"/>
            <a:ext cx="6848307" cy="3586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A802A-C7CD-4375-85C9-6BE6A02C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169" y="3806358"/>
            <a:ext cx="6285417" cy="2997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9699D-A39E-44C1-8FE7-F053A6954B30}"/>
              </a:ext>
            </a:extLst>
          </p:cNvPr>
          <p:cNvSpPr txBox="1"/>
          <p:nvPr/>
        </p:nvSpPr>
        <p:spPr>
          <a:xfrm>
            <a:off x="449308" y="5468815"/>
            <a:ext cx="35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Foundation Stage Classroom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76458-ABF3-4F56-B298-F31A372A2AAB}"/>
              </a:ext>
            </a:extLst>
          </p:cNvPr>
          <p:cNvSpPr txBox="1"/>
          <p:nvPr/>
        </p:nvSpPr>
        <p:spPr>
          <a:xfrm>
            <a:off x="7675685" y="3253154"/>
            <a:ext cx="393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3 Classroom</a:t>
            </a:r>
          </a:p>
        </p:txBody>
      </p:sp>
    </p:spTree>
    <p:extLst>
      <p:ext uri="{BB962C8B-B14F-4D97-AF65-F5344CB8AC3E}">
        <p14:creationId xmlns:p14="http://schemas.microsoft.com/office/powerpoint/2010/main" val="54889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8B2C-94DB-4208-9D47-8D221657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it look like inside?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E29D5-12B7-4733-B548-29CAFBF4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6" y="2233760"/>
            <a:ext cx="4159059" cy="403283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56B77-C524-4C4B-AF78-6F1646571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6454" y="3620164"/>
            <a:ext cx="5276766" cy="2646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E880D-DE37-43DA-8868-97F532EF6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908" y="90245"/>
            <a:ext cx="5338312" cy="3384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433F5-3CD2-4C0D-B409-86940444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82" y="2233761"/>
            <a:ext cx="1983858" cy="4437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B9154-C5BB-458F-8AEB-64DB53C8CD9E}"/>
              </a:ext>
            </a:extLst>
          </p:cNvPr>
          <p:cNvSpPr txBox="1"/>
          <p:nvPr/>
        </p:nvSpPr>
        <p:spPr>
          <a:xfrm>
            <a:off x="2721516" y="6301706"/>
            <a:ext cx="779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Modern, bright and well resourced library, computer suite and two large halls</a:t>
            </a:r>
          </a:p>
        </p:txBody>
      </p:sp>
    </p:spTree>
    <p:extLst>
      <p:ext uri="{BB962C8B-B14F-4D97-AF65-F5344CB8AC3E}">
        <p14:creationId xmlns:p14="http://schemas.microsoft.com/office/powerpoint/2010/main" val="318105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E94B-0744-403C-8A79-0E58DF68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707CD6-6F9E-48AE-9E68-A214F2D7F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83" y="57047"/>
            <a:ext cx="2845638" cy="628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69215-7C12-402F-A6E6-FFE306FE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7924"/>
            <a:ext cx="2724998" cy="4175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A2CC7-ECE1-42F8-883C-48AB97F11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438" y="3609138"/>
            <a:ext cx="4839704" cy="2767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7948C5-0CE2-4D69-A58E-28D75F2BD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701" y="87925"/>
            <a:ext cx="2943819" cy="6288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2B40A1-DEFA-4402-A148-6F4AB3B415B5}"/>
              </a:ext>
            </a:extLst>
          </p:cNvPr>
          <p:cNvSpPr txBox="1"/>
          <p:nvPr/>
        </p:nvSpPr>
        <p:spPr>
          <a:xfrm>
            <a:off x="9039819" y="1916723"/>
            <a:ext cx="265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Foundation Stage corridor, toilets, and multiple terraces to take learning outside</a:t>
            </a:r>
          </a:p>
        </p:txBody>
      </p:sp>
    </p:spTree>
    <p:extLst>
      <p:ext uri="{BB962C8B-B14F-4D97-AF65-F5344CB8AC3E}">
        <p14:creationId xmlns:p14="http://schemas.microsoft.com/office/powerpoint/2010/main" val="207232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7C71-D78F-4039-89C8-241E508E0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it look like inside?!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410B6-1E1A-41DC-9F97-A93203462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446" y="3944205"/>
            <a:ext cx="1647199" cy="2704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1DCF6-A335-4EDC-92DF-7EC4499C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8" y="105507"/>
            <a:ext cx="3734448" cy="38386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C937A9-53D4-4B1F-8A48-22FFBCBD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600" y="4026877"/>
            <a:ext cx="2953316" cy="2664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43234-A945-475B-B5EE-8B1A5817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916" y="153009"/>
            <a:ext cx="2545963" cy="3698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B4797-C9B5-491A-BC87-1A2625AB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978" y="191906"/>
            <a:ext cx="4506745" cy="6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2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6AD9-5F68-4C4C-AC4E-25FCEEE9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resources and extra support or challenge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A77B0A-1CE9-4993-9CAE-411B7DF5C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220" y="1873650"/>
            <a:ext cx="3558941" cy="2592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222F7-5A57-4BAE-BC1F-CDE7C9A1E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51" y="1873649"/>
            <a:ext cx="5466872" cy="438647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77404FA-F07A-46BE-A2BF-6A6367BE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302" y="4300327"/>
            <a:ext cx="3441711" cy="22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learning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79150"/>
            <a:ext cx="11029615" cy="367830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Children learn best when they are happy, secure and feel good about themselves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Learning should be fun – we aim to make it ‘irresistible’ through our rich creative curriculum which provides regular enrichment days, both in and out of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Children are encouraged to explore, question, discuss and take ownership of their learning – striving to do better and to understand what they need to learn next in order to achieve their full potential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Our facilities are second-to-none in Bedfordshire, having undergone a £3.9m build in 2015, providing 7 new classrooms, two new school halls (one as a dining hall), a mini-ICT suite and a wonderful library.  In addition, in 2016 we completely refurbished the ‘old’ parts of the school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All classrooms are equipped with the latest ‘Clevertouch’ boards and we have state-of-the-art ICT suite, three playgrounds all with trim trails and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astro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-turf areas, a wildlife garden and extensive field</a:t>
            </a:r>
          </a:p>
          <a:p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We have a wide range of lunch-time and after-school activities, including football, netball, art, choir, gardening club, archery and multi-skills, as well as a thriving ‘Before and After School Club’ which provides care for our children between 7:45am and 6pm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AE4A699-7A03-4803-BCFE-59810D71A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738" y="130681"/>
            <a:ext cx="2906422" cy="16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144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469</TotalTime>
  <Words>1655</Words>
  <Application>Microsoft Office PowerPoint</Application>
  <PresentationFormat>Widescreen</PresentationFormat>
  <Paragraphs>110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Gill Sans MT</vt:lpstr>
      <vt:lpstr>Times New Roman</vt:lpstr>
      <vt:lpstr>Wingdings 2</vt:lpstr>
      <vt:lpstr>Dividend</vt:lpstr>
      <vt:lpstr>Welcome to Russell lower school…</vt:lpstr>
      <vt:lpstr>…The Friendly school</vt:lpstr>
      <vt:lpstr>The Foundation Teachers…there are currently also 5 teaching assistants that work across the 3 classes too</vt:lpstr>
      <vt:lpstr>Welcome to our busy, bright,  well-resourced classrooms</vt:lpstr>
      <vt:lpstr>What does it look like inside?</vt:lpstr>
      <vt:lpstr>PowerPoint Presentation</vt:lpstr>
      <vt:lpstr>What does it look like inside?!</vt:lpstr>
      <vt:lpstr>Reading resources and extra support or challenge</vt:lpstr>
      <vt:lpstr>The learning journey</vt:lpstr>
      <vt:lpstr>The Foundation Stage Curriculum</vt:lpstr>
      <vt:lpstr>Our creative ‘themed’ curriculum</vt:lpstr>
      <vt:lpstr>Keeping you informed with learning – half termly Theme webs, Learning Logs, Tapestry and show and tell</vt:lpstr>
      <vt:lpstr>PowerPoint Presentation</vt:lpstr>
      <vt:lpstr>PowerPoint Presentation</vt:lpstr>
      <vt:lpstr>The standards</vt:lpstr>
      <vt:lpstr>COMMUNITY LINKS</vt:lpstr>
      <vt:lpstr>Community Links</vt:lpstr>
      <vt:lpstr>What else can you offer?</vt:lpstr>
      <vt:lpstr>PowerPoint Presentation</vt:lpstr>
      <vt:lpstr>What parents say – questionnaire – Feb 2021/FEB 2022</vt:lpstr>
      <vt:lpstr>Even after a 3rd academic  year of Covid? </vt:lpstr>
      <vt:lpstr>What parents said</vt:lpstr>
      <vt:lpstr>What ofsted said: 2016/17</vt:lpstr>
      <vt:lpstr>The admissions process</vt:lpstr>
      <vt:lpstr>More information</vt:lpstr>
      <vt:lpstr>Thank you for coming…tour and questions</vt:lpstr>
    </vt:vector>
  </TitlesOfParts>
  <Company>Russell Lower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Russell lower school…</dc:title>
  <dc:creator>Nicki</dc:creator>
  <cp:lastModifiedBy>Nicki</cp:lastModifiedBy>
  <cp:revision>47</cp:revision>
  <cp:lastPrinted>2017-03-03T09:39:01Z</cp:lastPrinted>
  <dcterms:created xsi:type="dcterms:W3CDTF">2015-09-22T10:15:49Z</dcterms:created>
  <dcterms:modified xsi:type="dcterms:W3CDTF">2022-09-20T16:19:08Z</dcterms:modified>
</cp:coreProperties>
</file>