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9" r:id="rId9"/>
    <p:sldId id="270" r:id="rId10"/>
    <p:sldId id="271" r:id="rId11"/>
    <p:sldId id="267" r:id="rId12"/>
    <p:sldId id="263" r:id="rId13"/>
    <p:sldId id="264" r:id="rId14"/>
    <p:sldId id="265" r:id="rId15"/>
    <p:sldId id="266" r:id="rId16"/>
    <p:sldId id="268"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1/18/2016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1/18/2016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1/18/2016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Reporting progress and assessments to parents workshop – </a:t>
            </a:r>
            <a:r>
              <a:rPr lang="en-GB" smtClean="0"/>
              <a:t>January 2016, 6:30 – 7:15pm</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256061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 4</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24497331"/>
              </p:ext>
            </p:extLst>
          </p:nvPr>
        </p:nvGraphicFramePr>
        <p:xfrm>
          <a:off x="813821" y="1936525"/>
          <a:ext cx="9553672" cy="4809236"/>
        </p:xfrm>
        <a:graphic>
          <a:graphicData uri="http://schemas.openxmlformats.org/drawingml/2006/table">
            <a:tbl>
              <a:tblPr firstRow="1" firstCol="1" bandRow="1">
                <a:tableStyleId>{5C22544A-7EE6-4342-B048-85BDC9FD1C3A}</a:tableStyleId>
              </a:tblPr>
              <a:tblGrid>
                <a:gridCol w="1194209"/>
                <a:gridCol w="1194209"/>
                <a:gridCol w="1194209"/>
                <a:gridCol w="1194209"/>
                <a:gridCol w="1194209"/>
                <a:gridCol w="1194209"/>
                <a:gridCol w="1194209"/>
                <a:gridCol w="1194209"/>
              </a:tblGrid>
              <a:tr h="615679">
                <a:tc>
                  <a:txBody>
                    <a:bodyPr/>
                    <a:lstStyle/>
                    <a:p>
                      <a:pPr algn="ctr">
                        <a:lnSpc>
                          <a:spcPct val="107000"/>
                        </a:lnSpc>
                        <a:spcAft>
                          <a:spcPts val="0"/>
                        </a:spcAft>
                      </a:pPr>
                      <a:r>
                        <a:rPr lang="en-GB" sz="1000" dirty="0">
                          <a:effectLst/>
                        </a:rPr>
                        <a:t>Number and place value (N&amp;PV)</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gn="ctr">
                        <a:lnSpc>
                          <a:spcPct val="107000"/>
                        </a:lnSpc>
                        <a:spcAft>
                          <a:spcPts val="0"/>
                        </a:spcAft>
                      </a:pPr>
                      <a:r>
                        <a:rPr lang="en-GB" sz="1000">
                          <a:effectLst/>
                        </a:rPr>
                        <a:t>Addition and subtraction (A&amp;S)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gn="ctr">
                        <a:lnSpc>
                          <a:spcPct val="107000"/>
                        </a:lnSpc>
                        <a:spcAft>
                          <a:spcPts val="0"/>
                        </a:spcAft>
                      </a:pPr>
                      <a:r>
                        <a:rPr lang="en-GB" sz="1000">
                          <a:effectLst/>
                        </a:rPr>
                        <a:t>Multiplication and division (M&amp;D)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gn="ctr">
                        <a:lnSpc>
                          <a:spcPct val="107000"/>
                        </a:lnSpc>
                        <a:spcAft>
                          <a:spcPts val="0"/>
                        </a:spcAft>
                      </a:pPr>
                      <a:r>
                        <a:rPr lang="en-GB" sz="1000">
                          <a:effectLst/>
                        </a:rPr>
                        <a:t>Fractions – including decimals </a:t>
                      </a:r>
                    </a:p>
                    <a:p>
                      <a:pPr algn="ctr">
                        <a:lnSpc>
                          <a:spcPct val="107000"/>
                        </a:lnSpc>
                        <a:spcAft>
                          <a:spcPts val="0"/>
                        </a:spcAft>
                      </a:pPr>
                      <a:r>
                        <a:rPr lang="en-GB" sz="1000">
                          <a:effectLst/>
                        </a:rPr>
                        <a:t>(F)</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gn="ctr">
                        <a:lnSpc>
                          <a:spcPct val="107000"/>
                        </a:lnSpc>
                        <a:spcAft>
                          <a:spcPts val="0"/>
                        </a:spcAft>
                      </a:pPr>
                      <a:r>
                        <a:rPr lang="en-GB" sz="1000">
                          <a:effectLst/>
                        </a:rPr>
                        <a:t>Measurement (M)</a:t>
                      </a:r>
                    </a:p>
                    <a:p>
                      <a:pPr algn="ct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gn="ctr">
                        <a:lnSpc>
                          <a:spcPct val="107000"/>
                        </a:lnSpc>
                        <a:spcAft>
                          <a:spcPts val="0"/>
                        </a:spcAft>
                      </a:pPr>
                      <a:r>
                        <a:rPr lang="en-GB" sz="1000">
                          <a:effectLst/>
                        </a:rPr>
                        <a:t>Geometry: properties of shape</a:t>
                      </a:r>
                    </a:p>
                    <a:p>
                      <a:pPr algn="ctr">
                        <a:lnSpc>
                          <a:spcPct val="107000"/>
                        </a:lnSpc>
                        <a:spcAft>
                          <a:spcPts val="0"/>
                        </a:spcAft>
                      </a:pPr>
                      <a:r>
                        <a:rPr lang="en-GB" sz="1000">
                          <a:effectLst/>
                        </a:rPr>
                        <a:t>(PoS)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gn="ctr">
                        <a:lnSpc>
                          <a:spcPct val="107000"/>
                        </a:lnSpc>
                        <a:spcAft>
                          <a:spcPts val="0"/>
                        </a:spcAft>
                      </a:pPr>
                      <a:r>
                        <a:rPr lang="en-GB" sz="1000">
                          <a:effectLst/>
                        </a:rPr>
                        <a:t>Geometry: position and direction</a:t>
                      </a:r>
                    </a:p>
                    <a:p>
                      <a:pPr algn="ctr">
                        <a:lnSpc>
                          <a:spcPct val="107000"/>
                        </a:lnSpc>
                        <a:spcAft>
                          <a:spcPts val="0"/>
                        </a:spcAft>
                      </a:pPr>
                      <a:r>
                        <a:rPr lang="en-GB" sz="1000">
                          <a:effectLst/>
                        </a:rPr>
                        <a:t>(P&amp;D)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gn="ctr">
                        <a:lnSpc>
                          <a:spcPct val="107000"/>
                        </a:lnSpc>
                        <a:spcAft>
                          <a:spcPts val="0"/>
                        </a:spcAft>
                      </a:pPr>
                      <a:r>
                        <a:rPr lang="en-GB" sz="1000">
                          <a:effectLst/>
                        </a:rPr>
                        <a:t>Statistics(S)</a:t>
                      </a:r>
                    </a:p>
                    <a:p>
                      <a:pPr algn="ct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r>
              <a:tr h="3964505">
                <a:tc>
                  <a:txBody>
                    <a:bodyPr/>
                    <a:lstStyle/>
                    <a:p>
                      <a:pPr>
                        <a:lnSpc>
                          <a:spcPct val="107000"/>
                        </a:lnSpc>
                        <a:spcAft>
                          <a:spcPts val="800"/>
                        </a:spcAft>
                      </a:pPr>
                      <a:r>
                        <a:rPr lang="en-GB" sz="1000">
                          <a:effectLst/>
                        </a:rPr>
                        <a:t>N&amp;PV Counts in multiples of six, seven, nine, 25 and 1,000</a:t>
                      </a:r>
                    </a:p>
                    <a:p>
                      <a:pPr>
                        <a:lnSpc>
                          <a:spcPct val="107000"/>
                        </a:lnSpc>
                        <a:spcAft>
                          <a:spcPts val="800"/>
                        </a:spcAft>
                      </a:pPr>
                      <a:r>
                        <a:rPr lang="en-GB" sz="1000">
                          <a:effectLst/>
                        </a:rPr>
                        <a:t>N&amp;PV Counts backwards through zero to include negative numbers</a:t>
                      </a:r>
                    </a:p>
                    <a:p>
                      <a:pPr>
                        <a:lnSpc>
                          <a:spcPct val="107000"/>
                        </a:lnSpc>
                        <a:spcAft>
                          <a:spcPts val="800"/>
                        </a:spcAft>
                      </a:pPr>
                      <a:r>
                        <a:rPr lang="en-GB" sz="1000">
                          <a:effectLst/>
                        </a:rPr>
                        <a:t>N&amp;PV Orders and compares numbers beyond 1,000</a:t>
                      </a:r>
                    </a:p>
                    <a:p>
                      <a:pPr>
                        <a:lnSpc>
                          <a:spcPct val="107000"/>
                        </a:lnSpc>
                        <a:spcAft>
                          <a:spcPts val="800"/>
                        </a:spcAft>
                      </a:pPr>
                      <a:r>
                        <a:rPr lang="en-GB" sz="1000">
                          <a:effectLst/>
                        </a:rPr>
                        <a:t>N&amp;PV Rounds any number to the nearest 10, 100 or 1,000</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nSpc>
                          <a:spcPct val="107000"/>
                        </a:lnSpc>
                        <a:spcAft>
                          <a:spcPts val="800"/>
                        </a:spcAft>
                      </a:pPr>
                      <a:r>
                        <a:rPr lang="en-GB" sz="1000">
                          <a:effectLst/>
                        </a:rPr>
                        <a:t>A&amp;S</a:t>
                      </a:r>
                      <a:r>
                        <a:rPr lang="en-GB" sz="1000" u="sng">
                          <a:effectLst/>
                        </a:rPr>
                        <a:t> </a:t>
                      </a:r>
                      <a:r>
                        <a:rPr lang="en-GB" sz="1000">
                          <a:effectLst/>
                        </a:rPr>
                        <a:t>Solves addition and subtraction two-step problems in context, deciding which operations and methods to use and why</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nSpc>
                          <a:spcPct val="107000"/>
                        </a:lnSpc>
                        <a:spcAft>
                          <a:spcPts val="800"/>
                        </a:spcAft>
                      </a:pPr>
                      <a:r>
                        <a:rPr lang="en-GB" sz="1000">
                          <a:effectLst/>
                        </a:rPr>
                        <a:t>M&amp;D</a:t>
                      </a:r>
                      <a:r>
                        <a:rPr lang="en-GB" sz="1000" u="sng">
                          <a:effectLst/>
                        </a:rPr>
                        <a:t> </a:t>
                      </a:r>
                      <a:r>
                        <a:rPr lang="en-GB" sz="1000">
                          <a:effectLst/>
                        </a:rPr>
                        <a:t>Recalls multiplication and division facts for multiplication tables up to 12 x 12</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nSpc>
                          <a:spcPct val="107000"/>
                        </a:lnSpc>
                        <a:spcAft>
                          <a:spcPts val="800"/>
                        </a:spcAft>
                      </a:pPr>
                      <a:r>
                        <a:rPr lang="en-GB" sz="1000">
                          <a:effectLst/>
                        </a:rPr>
                        <a:t>F Recognises and shows, using diagrams, families of common equivalent fractions</a:t>
                      </a:r>
                    </a:p>
                    <a:p>
                      <a:pPr>
                        <a:lnSpc>
                          <a:spcPct val="107000"/>
                        </a:lnSpc>
                        <a:spcAft>
                          <a:spcPts val="800"/>
                        </a:spcAft>
                      </a:pPr>
                      <a:r>
                        <a:rPr lang="en-GB" sz="1000">
                          <a:effectLst/>
                        </a:rPr>
                        <a:t>F Counts up and down in hundredths; recognises that hundredths arise when dividing an object by 100 and dividing tenths by 10</a:t>
                      </a:r>
                    </a:p>
                    <a:p>
                      <a:pPr>
                        <a:lnSpc>
                          <a:spcPct val="107000"/>
                        </a:lnSpc>
                        <a:spcAft>
                          <a:spcPts val="800"/>
                        </a:spcAft>
                      </a:pPr>
                      <a:r>
                        <a:rPr lang="en-GB" sz="1000">
                          <a:effectLst/>
                        </a:rPr>
                        <a:t>F Rounds decimals with one decimal place to the nearest whole number</a:t>
                      </a:r>
                    </a:p>
                    <a:p>
                      <a:pPr>
                        <a:lnSpc>
                          <a:spcPct val="107000"/>
                        </a:lnSpc>
                        <a:spcAft>
                          <a:spcPts val="800"/>
                        </a:spcAft>
                      </a:pPr>
                      <a:r>
                        <a:rPr lang="en-GB" sz="1000">
                          <a:effectLst/>
                        </a:rPr>
                        <a:t>F Solves simple measure and money problems involving fractions and decimals to two decimal places</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nSpc>
                          <a:spcPct val="107000"/>
                        </a:lnSpc>
                        <a:spcAft>
                          <a:spcPts val="800"/>
                        </a:spcAft>
                      </a:pPr>
                      <a:r>
                        <a:rPr lang="en-GB" sz="1000">
                          <a:effectLst/>
                        </a:rPr>
                        <a:t>M Converts between different units of measure eg kilometre to metre; hour to minute</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nSpc>
                          <a:spcPct val="107000"/>
                        </a:lnSpc>
                        <a:spcAft>
                          <a:spcPts val="800"/>
                        </a:spcAft>
                      </a:pPr>
                      <a:r>
                        <a:rPr lang="en-GB" sz="1000">
                          <a:effectLst/>
                        </a:rPr>
                        <a:t>PoS Compares and classifies geometric shapes, including quadrilaterals and triangles, based on their properties and sizes</a:t>
                      </a:r>
                    </a:p>
                    <a:p>
                      <a:pPr>
                        <a:lnSpc>
                          <a:spcPct val="107000"/>
                        </a:lnSpc>
                        <a:spcAft>
                          <a:spcPts val="800"/>
                        </a:spcAft>
                      </a:pPr>
                      <a:r>
                        <a:rPr lang="en-GB" sz="1000">
                          <a:effectLst/>
                        </a:rPr>
                        <a:t>PoS Identifies lines of symmetry in two dimensional shapes presented in different orientations</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nSpc>
                          <a:spcPct val="107000"/>
                        </a:lnSpc>
                        <a:spcAft>
                          <a:spcPts val="800"/>
                        </a:spcAft>
                      </a:pPr>
                      <a:r>
                        <a:rPr lang="en-GB" sz="1000" dirty="0">
                          <a:effectLst/>
                        </a:rPr>
                        <a:t>P&amp;D Plots specified points and draws sides to complete a given polygon</a:t>
                      </a:r>
                    </a:p>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nSpc>
                          <a:spcPct val="107000"/>
                        </a:lnSpc>
                        <a:spcAft>
                          <a:spcPts val="800"/>
                        </a:spcAft>
                      </a:pPr>
                      <a:r>
                        <a:rPr lang="en-GB" sz="1000" dirty="0">
                          <a:effectLst/>
                        </a:rPr>
                        <a:t>S Solves comparison, sum and difference problems using information presented in bar charts, pictograms, tables and other graphs</a:t>
                      </a:r>
                    </a:p>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r>
            </a:tbl>
          </a:graphicData>
        </a:graphic>
      </p:graphicFrame>
    </p:spTree>
    <p:extLst>
      <p:ext uri="{BB962C8B-B14F-4D97-AF65-F5344CB8AC3E}">
        <p14:creationId xmlns:p14="http://schemas.microsoft.com/office/powerpoint/2010/main" val="1692028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will this look like to the children?</a:t>
            </a:r>
            <a:endParaRPr lang="en-GB" dirty="0"/>
          </a:p>
        </p:txBody>
      </p:sp>
      <p:sp>
        <p:nvSpPr>
          <p:cNvPr id="3" name="Content Placeholder 2"/>
          <p:cNvSpPr>
            <a:spLocks noGrp="1"/>
          </p:cNvSpPr>
          <p:nvPr>
            <p:ph idx="1"/>
          </p:nvPr>
        </p:nvSpPr>
        <p:spPr/>
        <p:txBody>
          <a:bodyPr>
            <a:normAutofit/>
          </a:bodyPr>
          <a:lstStyle/>
          <a:p>
            <a:r>
              <a:rPr lang="en-GB" sz="2400" dirty="0" smtClean="0"/>
              <a:t>The children will not notice day to day assessments that their teachers make</a:t>
            </a:r>
          </a:p>
          <a:p>
            <a:r>
              <a:rPr lang="en-GB" sz="2400" dirty="0" smtClean="0"/>
              <a:t>The children in Year 2 will need to sit ‘tests’ and these MUST be done during May 2016.  We will make them as stress-free as possible so please do not ‘warn’ your children or ‘build them up’.  We don’t want any of them worrying.</a:t>
            </a:r>
          </a:p>
          <a:p>
            <a:r>
              <a:rPr lang="en-GB" sz="2400" dirty="0" smtClean="0"/>
              <a:t>This is an example of what they will look like:</a:t>
            </a:r>
            <a:endParaRPr lang="en-GB" sz="2400" dirty="0"/>
          </a:p>
        </p:txBody>
      </p:sp>
    </p:spTree>
    <p:extLst>
      <p:ext uri="{BB962C8B-B14F-4D97-AF65-F5344CB8AC3E}">
        <p14:creationId xmlns:p14="http://schemas.microsoft.com/office/powerpoint/2010/main" val="1658385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Maths - Reasoning</a:t>
            </a:r>
            <a:endParaRPr lang="en-GB" dirty="0"/>
          </a:p>
        </p:txBody>
      </p:sp>
      <p:pic>
        <p:nvPicPr>
          <p:cNvPr id="4" name="Content Placeholder 3"/>
          <p:cNvPicPr>
            <a:picLocks noGrp="1" noChangeAspect="1"/>
          </p:cNvPicPr>
          <p:nvPr>
            <p:ph idx="1"/>
          </p:nvPr>
        </p:nvPicPr>
        <p:blipFill>
          <a:blip r:embed="rId2"/>
          <a:stretch>
            <a:fillRect/>
          </a:stretch>
        </p:blipFill>
        <p:spPr>
          <a:xfrm>
            <a:off x="6858424" y="702155"/>
            <a:ext cx="4237944" cy="6128719"/>
          </a:xfrm>
          <a:prstGeom prst="rect">
            <a:avLst/>
          </a:prstGeom>
        </p:spPr>
      </p:pic>
      <p:pic>
        <p:nvPicPr>
          <p:cNvPr id="5" name="Picture 4"/>
          <p:cNvPicPr>
            <a:picLocks noChangeAspect="1"/>
          </p:cNvPicPr>
          <p:nvPr/>
        </p:nvPicPr>
        <p:blipFill>
          <a:blip r:embed="rId3"/>
          <a:stretch>
            <a:fillRect/>
          </a:stretch>
        </p:blipFill>
        <p:spPr>
          <a:xfrm>
            <a:off x="470071" y="1970269"/>
            <a:ext cx="5992513" cy="4591824"/>
          </a:xfrm>
          <a:prstGeom prst="rect">
            <a:avLst/>
          </a:prstGeom>
        </p:spPr>
      </p:pic>
    </p:spTree>
    <p:extLst>
      <p:ext uri="{BB962C8B-B14F-4D97-AF65-F5344CB8AC3E}">
        <p14:creationId xmlns:p14="http://schemas.microsoft.com/office/powerpoint/2010/main" val="633426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Maths - Arithmetic</a:t>
            </a:r>
            <a:endParaRPr lang="en-GB" dirty="0"/>
          </a:p>
        </p:txBody>
      </p:sp>
      <p:pic>
        <p:nvPicPr>
          <p:cNvPr id="4" name="Content Placeholder 3"/>
          <p:cNvPicPr>
            <a:picLocks noGrp="1" noChangeAspect="1"/>
          </p:cNvPicPr>
          <p:nvPr>
            <p:ph idx="1"/>
          </p:nvPr>
        </p:nvPicPr>
        <p:blipFill>
          <a:blip r:embed="rId2"/>
          <a:stretch>
            <a:fillRect/>
          </a:stretch>
        </p:blipFill>
        <p:spPr>
          <a:xfrm>
            <a:off x="475918" y="1983516"/>
            <a:ext cx="4194936" cy="4736465"/>
          </a:xfrm>
          <a:prstGeom prst="rect">
            <a:avLst/>
          </a:prstGeom>
        </p:spPr>
      </p:pic>
      <p:pic>
        <p:nvPicPr>
          <p:cNvPr id="5" name="Picture 4"/>
          <p:cNvPicPr>
            <a:picLocks noChangeAspect="1"/>
          </p:cNvPicPr>
          <p:nvPr/>
        </p:nvPicPr>
        <p:blipFill>
          <a:blip r:embed="rId3"/>
          <a:stretch>
            <a:fillRect/>
          </a:stretch>
        </p:blipFill>
        <p:spPr>
          <a:xfrm>
            <a:off x="5189580" y="1983516"/>
            <a:ext cx="5124450" cy="4705350"/>
          </a:xfrm>
          <a:prstGeom prst="rect">
            <a:avLst/>
          </a:prstGeom>
        </p:spPr>
      </p:pic>
    </p:spTree>
    <p:extLst>
      <p:ext uri="{BB962C8B-B14F-4D97-AF65-F5344CB8AC3E}">
        <p14:creationId xmlns:p14="http://schemas.microsoft.com/office/powerpoint/2010/main" val="3946997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English - Reading</a:t>
            </a:r>
            <a:endParaRPr lang="en-GB" dirty="0"/>
          </a:p>
        </p:txBody>
      </p:sp>
      <p:pic>
        <p:nvPicPr>
          <p:cNvPr id="4" name="Content Placeholder 3"/>
          <p:cNvPicPr>
            <a:picLocks noGrp="1" noChangeAspect="1"/>
          </p:cNvPicPr>
          <p:nvPr>
            <p:ph idx="1"/>
          </p:nvPr>
        </p:nvPicPr>
        <p:blipFill>
          <a:blip r:embed="rId2"/>
          <a:stretch>
            <a:fillRect/>
          </a:stretch>
        </p:blipFill>
        <p:spPr>
          <a:xfrm>
            <a:off x="581192" y="2032943"/>
            <a:ext cx="7944767" cy="4676775"/>
          </a:xfrm>
          <a:prstGeom prst="rect">
            <a:avLst/>
          </a:prstGeom>
        </p:spPr>
      </p:pic>
    </p:spTree>
    <p:extLst>
      <p:ext uri="{BB962C8B-B14F-4D97-AF65-F5344CB8AC3E}">
        <p14:creationId xmlns:p14="http://schemas.microsoft.com/office/powerpoint/2010/main" val="2754635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English – Grammar, Punctuation and Spelling</a:t>
            </a:r>
            <a:endParaRPr lang="en-GB" dirty="0"/>
          </a:p>
        </p:txBody>
      </p:sp>
      <p:pic>
        <p:nvPicPr>
          <p:cNvPr id="6" name="Content Placeholder 5"/>
          <p:cNvPicPr>
            <a:picLocks noGrp="1" noChangeAspect="1"/>
          </p:cNvPicPr>
          <p:nvPr>
            <p:ph idx="1"/>
          </p:nvPr>
        </p:nvPicPr>
        <p:blipFill>
          <a:blip r:embed="rId2"/>
          <a:stretch>
            <a:fillRect/>
          </a:stretch>
        </p:blipFill>
        <p:spPr>
          <a:xfrm>
            <a:off x="400178" y="2178028"/>
            <a:ext cx="6039732" cy="2517540"/>
          </a:xfrm>
          <a:prstGeom prst="rect">
            <a:avLst/>
          </a:prstGeom>
        </p:spPr>
      </p:pic>
      <p:pic>
        <p:nvPicPr>
          <p:cNvPr id="7" name="Picture 6"/>
          <p:cNvPicPr>
            <a:picLocks noChangeAspect="1"/>
          </p:cNvPicPr>
          <p:nvPr/>
        </p:nvPicPr>
        <p:blipFill>
          <a:blip r:embed="rId3"/>
          <a:stretch>
            <a:fillRect/>
          </a:stretch>
        </p:blipFill>
        <p:spPr>
          <a:xfrm>
            <a:off x="6439910" y="2178028"/>
            <a:ext cx="5835152" cy="4025064"/>
          </a:xfrm>
          <a:prstGeom prst="rect">
            <a:avLst/>
          </a:prstGeom>
        </p:spPr>
      </p:pic>
    </p:spTree>
    <p:extLst>
      <p:ext uri="{BB962C8B-B14F-4D97-AF65-F5344CB8AC3E}">
        <p14:creationId xmlns:p14="http://schemas.microsoft.com/office/powerpoint/2010/main" val="2247470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next and what can we do to help?</a:t>
            </a:r>
            <a:endParaRPr lang="en-GB" dirty="0"/>
          </a:p>
        </p:txBody>
      </p:sp>
      <p:sp>
        <p:nvSpPr>
          <p:cNvPr id="3" name="Content Placeholder 2"/>
          <p:cNvSpPr>
            <a:spLocks noGrp="1"/>
          </p:cNvSpPr>
          <p:nvPr>
            <p:ph idx="1"/>
          </p:nvPr>
        </p:nvSpPr>
        <p:spPr/>
        <p:txBody>
          <a:bodyPr>
            <a:noAutofit/>
          </a:bodyPr>
          <a:lstStyle/>
          <a:p>
            <a:r>
              <a:rPr lang="en-GB" sz="2000" dirty="0" smtClean="0"/>
              <a:t>Mid-year spring report to let you know how your child is getting on and their next steps – this will come our prior to the parents evening</a:t>
            </a:r>
          </a:p>
          <a:p>
            <a:r>
              <a:rPr lang="en-GB" sz="2000" dirty="0" smtClean="0"/>
              <a:t>Parents Evening – a chance to discuss the mid-year spring report</a:t>
            </a:r>
          </a:p>
          <a:p>
            <a:r>
              <a:rPr lang="en-GB" sz="2000" dirty="0" smtClean="0"/>
              <a:t>Copies of all of the ‘Expectations’ for each year group</a:t>
            </a:r>
          </a:p>
          <a:p>
            <a:endParaRPr lang="en-GB" sz="2000" dirty="0"/>
          </a:p>
          <a:p>
            <a:r>
              <a:rPr lang="en-GB" sz="2000" dirty="0" smtClean="0"/>
              <a:t>Create fun, practical, real-life ways of discussing and experiencing some of the things mentioned on the ‘Expectations’ sheet for your child’s year group (especially Maths – think about the shoe box question for example), read with your child at least 4 times a week and ensure there is a focus on discussion and asking and answering questions too, support children to learn spellings or high frequency words, think ‘out loud’ to model what you do.  For example:  writing a note to </a:t>
            </a:r>
            <a:r>
              <a:rPr lang="en-GB" sz="2000" dirty="0"/>
              <a:t>D</a:t>
            </a:r>
            <a:r>
              <a:rPr lang="en-GB" sz="2000" dirty="0" smtClean="0"/>
              <a:t>addy:  ‘I’ll put a full stop there because it is the end of my sentence.’  Reading is a brilliant time to discuss grammar, spelling and punctuation too!  Support children to learn their tables, number bonds, doubles and halves (instant recall/spaced repetitive practice).</a:t>
            </a:r>
            <a:endParaRPr lang="en-GB" sz="2000" dirty="0"/>
          </a:p>
        </p:txBody>
      </p:sp>
    </p:spTree>
    <p:extLst>
      <p:ext uri="{BB962C8B-B14F-4D97-AF65-F5344CB8AC3E}">
        <p14:creationId xmlns:p14="http://schemas.microsoft.com/office/powerpoint/2010/main" val="170696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 please</a:t>
            </a:r>
            <a:endParaRPr lang="en-GB" dirty="0"/>
          </a:p>
        </p:txBody>
      </p:sp>
      <p:sp>
        <p:nvSpPr>
          <p:cNvPr id="3" name="Content Placeholder 2"/>
          <p:cNvSpPr>
            <a:spLocks noGrp="1"/>
          </p:cNvSpPr>
          <p:nvPr>
            <p:ph idx="1"/>
          </p:nvPr>
        </p:nvSpPr>
        <p:spPr/>
        <p:txBody>
          <a:bodyPr>
            <a:normAutofit lnSpcReduction="10000"/>
          </a:bodyPr>
          <a:lstStyle/>
          <a:p>
            <a:r>
              <a:rPr lang="en-GB" sz="3600" dirty="0" smtClean="0"/>
              <a:t>Please take a minute to compete the short evaluation.  It will help us inform future sessions.  Thank You.</a:t>
            </a:r>
          </a:p>
          <a:p>
            <a:r>
              <a:rPr lang="en-GB" sz="3600" dirty="0" smtClean="0"/>
              <a:t>Thank you for taking the time to attend this session this evening.  </a:t>
            </a:r>
          </a:p>
          <a:p>
            <a:r>
              <a:rPr lang="en-GB" sz="3600" dirty="0" smtClean="0"/>
              <a:t>A short Parent Governor Forum meeting will take place following this meeting.  Please stay behind.</a:t>
            </a:r>
            <a:endParaRPr lang="en-GB" sz="3600" dirty="0"/>
          </a:p>
        </p:txBody>
      </p:sp>
    </p:spTree>
    <p:extLst>
      <p:ext uri="{BB962C8B-B14F-4D97-AF65-F5344CB8AC3E}">
        <p14:creationId xmlns:p14="http://schemas.microsoft.com/office/powerpoint/2010/main" val="3794047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are things changing at Russell?</a:t>
            </a:r>
            <a:endParaRPr lang="en-GB" dirty="0"/>
          </a:p>
        </p:txBody>
      </p:sp>
      <p:sp>
        <p:nvSpPr>
          <p:cNvPr id="3" name="Content Placeholder 2"/>
          <p:cNvSpPr>
            <a:spLocks noGrp="1"/>
          </p:cNvSpPr>
          <p:nvPr>
            <p:ph idx="1"/>
          </p:nvPr>
        </p:nvSpPr>
        <p:spPr/>
        <p:txBody>
          <a:bodyPr>
            <a:normAutofit/>
          </a:bodyPr>
          <a:lstStyle/>
          <a:p>
            <a:r>
              <a:rPr lang="en-GB" sz="2400" dirty="0" smtClean="0"/>
              <a:t>The Government has changed the way teachers assess children</a:t>
            </a:r>
          </a:p>
          <a:p>
            <a:r>
              <a:rPr lang="en-GB" sz="2400" dirty="0" smtClean="0"/>
              <a:t>The Government has changed the language we use around assessment</a:t>
            </a:r>
          </a:p>
          <a:p>
            <a:r>
              <a:rPr lang="en-GB" sz="2400" dirty="0" smtClean="0"/>
              <a:t>Parents felt (September Parent Questionnaire) that they were not as informed as they could be about children’s attainment and progress through the year.  The end of year reports are ‘too late’</a:t>
            </a:r>
          </a:p>
          <a:p>
            <a:endParaRPr lang="en-GB" dirty="0"/>
          </a:p>
        </p:txBody>
      </p:sp>
    </p:spTree>
    <p:extLst>
      <p:ext uri="{BB962C8B-B14F-4D97-AF65-F5344CB8AC3E}">
        <p14:creationId xmlns:p14="http://schemas.microsoft.com/office/powerpoint/2010/main" val="555180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assessments currently take place?</a:t>
            </a:r>
            <a:endParaRPr lang="en-GB" dirty="0"/>
          </a:p>
        </p:txBody>
      </p:sp>
      <p:sp>
        <p:nvSpPr>
          <p:cNvPr id="3" name="Content Placeholder 2"/>
          <p:cNvSpPr>
            <a:spLocks noGrp="1"/>
          </p:cNvSpPr>
          <p:nvPr>
            <p:ph idx="1"/>
          </p:nvPr>
        </p:nvSpPr>
        <p:spPr>
          <a:xfrm>
            <a:off x="581192" y="2390561"/>
            <a:ext cx="11029615" cy="3678303"/>
          </a:xfrm>
        </p:spPr>
        <p:txBody>
          <a:bodyPr>
            <a:noAutofit/>
          </a:bodyPr>
          <a:lstStyle/>
          <a:p>
            <a:r>
              <a:rPr lang="en-GB" sz="2000" dirty="0" smtClean="0"/>
              <a:t>Daily assessments in class of what children can do – these are entered into our assessment and tracking system called Classroom Monitor</a:t>
            </a:r>
          </a:p>
          <a:p>
            <a:r>
              <a:rPr lang="en-GB" sz="2000" dirty="0" smtClean="0"/>
              <a:t>‘Summary’ assessments each term to check that children are ‘on track’ to achieve ARE (age related expectations) and make good progress from their starting points</a:t>
            </a:r>
          </a:p>
          <a:p>
            <a:r>
              <a:rPr lang="en-GB" sz="2000" dirty="0" smtClean="0"/>
              <a:t>Baseline Assessment of children as they enter school (First half term of Foundation Stage)</a:t>
            </a:r>
          </a:p>
          <a:p>
            <a:r>
              <a:rPr lang="en-GB" sz="2000" dirty="0" smtClean="0"/>
              <a:t>Early Years Profile – Reported at the end of Foundation Stage to report to parents if their child has made a Good Level of Development (GLD)</a:t>
            </a:r>
          </a:p>
          <a:p>
            <a:r>
              <a:rPr lang="en-GB" sz="2000" dirty="0" smtClean="0"/>
              <a:t>Year 1 Phonic Screening Test (with a re-test in Year 2 for any children not meeting the expected standard)</a:t>
            </a:r>
          </a:p>
          <a:p>
            <a:r>
              <a:rPr lang="en-GB" sz="2000" dirty="0" smtClean="0"/>
              <a:t>Statutory Assessment tests that used to be called SATS in Year 2. </a:t>
            </a:r>
            <a:r>
              <a:rPr lang="en-GB" sz="2000" dirty="0"/>
              <a:t> </a:t>
            </a:r>
            <a:r>
              <a:rPr lang="en-GB" sz="2000" dirty="0" smtClean="0"/>
              <a:t>These are in Reading (2 papers), Maths (2 papers – Arithmetic and Reasoning), Grammar, Punctuation and Spelling (with a separate spelling test) and teacher assessed writing </a:t>
            </a:r>
          </a:p>
          <a:p>
            <a:r>
              <a:rPr lang="en-GB" sz="2000" dirty="0" smtClean="0"/>
              <a:t>There are no statutory assessments in Year 4 but we assess and report using Classroom Monitor</a:t>
            </a:r>
            <a:endParaRPr lang="en-GB" sz="2000" dirty="0"/>
          </a:p>
        </p:txBody>
      </p:sp>
    </p:spTree>
    <p:extLst>
      <p:ext uri="{BB962C8B-B14F-4D97-AF65-F5344CB8AC3E}">
        <p14:creationId xmlns:p14="http://schemas.microsoft.com/office/powerpoint/2010/main" val="1914030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has changed nationally?</a:t>
            </a:r>
            <a:endParaRPr lang="en-GB" dirty="0"/>
          </a:p>
        </p:txBody>
      </p:sp>
      <p:sp>
        <p:nvSpPr>
          <p:cNvPr id="3" name="Content Placeholder 2"/>
          <p:cNvSpPr>
            <a:spLocks noGrp="1"/>
          </p:cNvSpPr>
          <p:nvPr>
            <p:ph idx="1"/>
          </p:nvPr>
        </p:nvSpPr>
        <p:spPr/>
        <p:txBody>
          <a:bodyPr>
            <a:normAutofit/>
          </a:bodyPr>
          <a:lstStyle/>
          <a:p>
            <a:r>
              <a:rPr lang="en-GB" sz="2400" dirty="0" smtClean="0"/>
              <a:t>A new national curriculum with raised expectations </a:t>
            </a:r>
          </a:p>
          <a:p>
            <a:r>
              <a:rPr lang="en-GB" sz="2400" dirty="0" smtClean="0"/>
              <a:t>Levels have gone – teachers previously reported level 1 (</a:t>
            </a:r>
            <a:r>
              <a:rPr lang="en-GB" sz="2400" dirty="0" err="1" smtClean="0"/>
              <a:t>c,b,a</a:t>
            </a:r>
            <a:r>
              <a:rPr lang="en-GB" sz="2400" dirty="0" smtClean="0"/>
              <a:t>), level 2 (</a:t>
            </a:r>
            <a:r>
              <a:rPr lang="en-GB" sz="2400" dirty="0" err="1" smtClean="0"/>
              <a:t>c,b,a</a:t>
            </a:r>
            <a:r>
              <a:rPr lang="en-GB" sz="2400" dirty="0" smtClean="0"/>
              <a:t>) etc. with level 2b being the ‘expected’ level at Year 2</a:t>
            </a:r>
          </a:p>
          <a:p>
            <a:r>
              <a:rPr lang="en-GB" sz="2400" dirty="0" smtClean="0"/>
              <a:t>‘Life after Levels’ – schools could decide their own system!</a:t>
            </a:r>
          </a:p>
          <a:p>
            <a:r>
              <a:rPr lang="en-GB" sz="2400" dirty="0" smtClean="0"/>
              <a:t>Some principles changed too – instead of ‘Best Fit’ teachers must now use ‘Secure’</a:t>
            </a:r>
          </a:p>
          <a:p>
            <a:r>
              <a:rPr lang="en-GB" sz="2400" dirty="0" smtClean="0"/>
              <a:t>The Government have published ‘Interim’ Teacher Assessment frameworks – this year Teacher Assessment will remain ‘king’ but in future it may be test based</a:t>
            </a:r>
            <a:endParaRPr lang="en-GB" sz="2400" dirty="0"/>
          </a:p>
        </p:txBody>
      </p:sp>
    </p:spTree>
    <p:extLst>
      <p:ext uri="{BB962C8B-B14F-4D97-AF65-F5344CB8AC3E}">
        <p14:creationId xmlns:p14="http://schemas.microsoft.com/office/powerpoint/2010/main" val="3610454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this mean for us and our children?</a:t>
            </a:r>
            <a:endParaRPr lang="en-GB" dirty="0"/>
          </a:p>
        </p:txBody>
      </p:sp>
      <p:sp>
        <p:nvSpPr>
          <p:cNvPr id="3" name="Content Placeholder 2"/>
          <p:cNvSpPr>
            <a:spLocks noGrp="1"/>
          </p:cNvSpPr>
          <p:nvPr>
            <p:ph idx="1"/>
          </p:nvPr>
        </p:nvSpPr>
        <p:spPr/>
        <p:txBody>
          <a:bodyPr>
            <a:normAutofit/>
          </a:bodyPr>
          <a:lstStyle/>
          <a:p>
            <a:r>
              <a:rPr lang="en-GB" sz="2400" dirty="0" smtClean="0"/>
              <a:t>In all Year groups, teachers will be reporting to you using the language of ‘Working Towards the Expected Standard’, ‘Working at the Expected Standard’ or ‘Exceeding the Expected Standard’.</a:t>
            </a:r>
          </a:p>
          <a:p>
            <a:r>
              <a:rPr lang="en-GB" sz="2400" dirty="0" smtClean="0"/>
              <a:t>In Year 2 the tests will give a result ‘score’ for each child, where the ‘Expected Standard’ score is 100.  From this, parents will know that any score below 100 is ‘Working Towards’ and any score above 100 is ‘Above or Exceeding’ the ‘Expected’ standard</a:t>
            </a:r>
            <a:endParaRPr lang="en-GB" sz="2400" dirty="0"/>
          </a:p>
        </p:txBody>
      </p:sp>
    </p:spTree>
    <p:extLst>
      <p:ext uri="{BB962C8B-B14F-4D97-AF65-F5344CB8AC3E}">
        <p14:creationId xmlns:p14="http://schemas.microsoft.com/office/powerpoint/2010/main" val="46532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will that look like at the February parents evening?</a:t>
            </a:r>
            <a:endParaRPr lang="en-GB" dirty="0"/>
          </a:p>
        </p:txBody>
      </p:sp>
      <p:pic>
        <p:nvPicPr>
          <p:cNvPr id="4" name="Content Placeholder 3"/>
          <p:cNvPicPr>
            <a:picLocks noGrp="1" noChangeAspect="1"/>
          </p:cNvPicPr>
          <p:nvPr>
            <p:ph idx="1"/>
          </p:nvPr>
        </p:nvPicPr>
        <p:blipFill>
          <a:blip r:embed="rId2"/>
          <a:stretch>
            <a:fillRect/>
          </a:stretch>
        </p:blipFill>
        <p:spPr>
          <a:xfrm>
            <a:off x="1882391" y="1847591"/>
            <a:ext cx="8089512" cy="4894395"/>
          </a:xfrm>
          <a:prstGeom prst="rect">
            <a:avLst/>
          </a:prstGeom>
        </p:spPr>
      </p:pic>
    </p:spTree>
    <p:extLst>
      <p:ext uri="{BB962C8B-B14F-4D97-AF65-F5344CB8AC3E}">
        <p14:creationId xmlns:p14="http://schemas.microsoft.com/office/powerpoint/2010/main" val="1141835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does the ‘expected level’ look like and how can we help?</a:t>
            </a:r>
            <a:endParaRPr lang="en-GB" dirty="0"/>
          </a:p>
        </p:txBody>
      </p:sp>
      <p:sp>
        <p:nvSpPr>
          <p:cNvPr id="3" name="Content Placeholder 2"/>
          <p:cNvSpPr>
            <a:spLocks noGrp="1"/>
          </p:cNvSpPr>
          <p:nvPr>
            <p:ph idx="1"/>
          </p:nvPr>
        </p:nvSpPr>
        <p:spPr/>
        <p:txBody>
          <a:bodyPr>
            <a:normAutofit/>
          </a:bodyPr>
          <a:lstStyle/>
          <a:p>
            <a:r>
              <a:rPr lang="en-GB" sz="2400" dirty="0" smtClean="0"/>
              <a:t>In order to help teachers assess children they look to something called ‘Key Performance Indicators’ (KPIs)</a:t>
            </a:r>
          </a:p>
          <a:p>
            <a:r>
              <a:rPr lang="en-GB" sz="2400" dirty="0" smtClean="0"/>
              <a:t>These exist for all year groups, becoming progressively more challenging and/or with new elements included for each year group</a:t>
            </a:r>
          </a:p>
          <a:p>
            <a:r>
              <a:rPr lang="en-GB" sz="2400" dirty="0" smtClean="0"/>
              <a:t>The expectation is that a child needs to be secure in </a:t>
            </a:r>
            <a:r>
              <a:rPr lang="en-GB" sz="2400" i="1" u="sng" dirty="0" smtClean="0"/>
              <a:t>all</a:t>
            </a:r>
            <a:r>
              <a:rPr lang="en-GB" sz="2400" dirty="0" smtClean="0"/>
              <a:t> of these areas in order to be ‘secure’ overall</a:t>
            </a:r>
          </a:p>
          <a:p>
            <a:endParaRPr lang="en-GB" sz="3200" dirty="0"/>
          </a:p>
        </p:txBody>
      </p:sp>
    </p:spTree>
    <p:extLst>
      <p:ext uri="{BB962C8B-B14F-4D97-AF65-F5344CB8AC3E}">
        <p14:creationId xmlns:p14="http://schemas.microsoft.com/office/powerpoint/2010/main" val="3777907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key performance indicators look like?</a:t>
            </a:r>
            <a:endParaRPr lang="en-GB" dirty="0"/>
          </a:p>
        </p:txBody>
      </p:sp>
      <p:sp>
        <p:nvSpPr>
          <p:cNvPr id="3" name="Content Placeholder 2"/>
          <p:cNvSpPr>
            <a:spLocks noGrp="1"/>
          </p:cNvSpPr>
          <p:nvPr>
            <p:ph idx="1"/>
          </p:nvPr>
        </p:nvSpPr>
        <p:spPr/>
        <p:txBody>
          <a:bodyPr>
            <a:normAutofit/>
          </a:bodyPr>
          <a:lstStyle/>
          <a:p>
            <a:r>
              <a:rPr lang="en-GB" sz="2400" dirty="0" smtClean="0"/>
              <a:t>You are now going to have a few minutes to see if you can sort some of the key performance indicators into two different year groups</a:t>
            </a:r>
          </a:p>
          <a:p>
            <a:r>
              <a:rPr lang="en-GB" sz="2400" dirty="0" smtClean="0"/>
              <a:t>All of the KPIs have been labelled to indicate which area of Maths they fall into but you must decide if they belong to year 2 or year 4</a:t>
            </a:r>
          </a:p>
          <a:p>
            <a:endParaRPr lang="en-GB" sz="3200" dirty="0"/>
          </a:p>
        </p:txBody>
      </p:sp>
    </p:spTree>
    <p:extLst>
      <p:ext uri="{BB962C8B-B14F-4D97-AF65-F5344CB8AC3E}">
        <p14:creationId xmlns:p14="http://schemas.microsoft.com/office/powerpoint/2010/main" val="1835782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 2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4409066"/>
              </p:ext>
            </p:extLst>
          </p:nvPr>
        </p:nvGraphicFramePr>
        <p:xfrm>
          <a:off x="955489" y="1910767"/>
          <a:ext cx="9630944" cy="4774335"/>
        </p:xfrm>
        <a:graphic>
          <a:graphicData uri="http://schemas.openxmlformats.org/drawingml/2006/table">
            <a:tbl>
              <a:tblPr firstRow="1" firstCol="1" bandRow="1">
                <a:tableStyleId>{5C22544A-7EE6-4342-B048-85BDC9FD1C3A}</a:tableStyleId>
              </a:tblPr>
              <a:tblGrid>
                <a:gridCol w="1203868"/>
                <a:gridCol w="1203868"/>
                <a:gridCol w="1203868"/>
                <a:gridCol w="1203868"/>
                <a:gridCol w="1203868"/>
                <a:gridCol w="1203868"/>
                <a:gridCol w="1203868"/>
                <a:gridCol w="1203868"/>
              </a:tblGrid>
              <a:tr h="651305">
                <a:tc>
                  <a:txBody>
                    <a:bodyPr/>
                    <a:lstStyle/>
                    <a:p>
                      <a:pPr algn="ctr">
                        <a:lnSpc>
                          <a:spcPct val="107000"/>
                        </a:lnSpc>
                        <a:spcAft>
                          <a:spcPts val="0"/>
                        </a:spcAft>
                      </a:pPr>
                      <a:r>
                        <a:rPr lang="en-GB" sz="1000">
                          <a:effectLst/>
                        </a:rPr>
                        <a:t>Number and place value (N&amp;PV)</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gn="ctr">
                        <a:lnSpc>
                          <a:spcPct val="107000"/>
                        </a:lnSpc>
                        <a:spcAft>
                          <a:spcPts val="0"/>
                        </a:spcAft>
                      </a:pPr>
                      <a:r>
                        <a:rPr lang="en-GB" sz="1000">
                          <a:effectLst/>
                        </a:rPr>
                        <a:t>Addition and subtraction (A&amp;S)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gn="ctr">
                        <a:lnSpc>
                          <a:spcPct val="107000"/>
                        </a:lnSpc>
                        <a:spcAft>
                          <a:spcPts val="0"/>
                        </a:spcAft>
                      </a:pPr>
                      <a:r>
                        <a:rPr lang="en-GB" sz="1000">
                          <a:effectLst/>
                        </a:rPr>
                        <a:t>Multiplication and division (M&amp;D)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gn="ctr">
                        <a:lnSpc>
                          <a:spcPct val="107000"/>
                        </a:lnSpc>
                        <a:spcAft>
                          <a:spcPts val="0"/>
                        </a:spcAft>
                      </a:pPr>
                      <a:r>
                        <a:rPr lang="en-GB" sz="1000">
                          <a:effectLst/>
                        </a:rPr>
                        <a:t>Fractions – including decimals </a:t>
                      </a:r>
                    </a:p>
                    <a:p>
                      <a:pPr algn="ctr">
                        <a:lnSpc>
                          <a:spcPct val="107000"/>
                        </a:lnSpc>
                        <a:spcAft>
                          <a:spcPts val="0"/>
                        </a:spcAft>
                      </a:pPr>
                      <a:r>
                        <a:rPr lang="en-GB" sz="1000">
                          <a:effectLst/>
                        </a:rPr>
                        <a:t>(F)</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gn="ctr">
                        <a:lnSpc>
                          <a:spcPct val="107000"/>
                        </a:lnSpc>
                        <a:spcAft>
                          <a:spcPts val="0"/>
                        </a:spcAft>
                      </a:pPr>
                      <a:r>
                        <a:rPr lang="en-GB" sz="1000">
                          <a:effectLst/>
                        </a:rPr>
                        <a:t>Measurement (M)</a:t>
                      </a:r>
                    </a:p>
                    <a:p>
                      <a:pPr algn="ct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gn="ctr">
                        <a:lnSpc>
                          <a:spcPct val="107000"/>
                        </a:lnSpc>
                        <a:spcAft>
                          <a:spcPts val="0"/>
                        </a:spcAft>
                      </a:pPr>
                      <a:r>
                        <a:rPr lang="en-GB" sz="1000">
                          <a:effectLst/>
                        </a:rPr>
                        <a:t>Geometry: properties of shape</a:t>
                      </a:r>
                    </a:p>
                    <a:p>
                      <a:pPr algn="ctr">
                        <a:lnSpc>
                          <a:spcPct val="107000"/>
                        </a:lnSpc>
                        <a:spcAft>
                          <a:spcPts val="0"/>
                        </a:spcAft>
                      </a:pPr>
                      <a:r>
                        <a:rPr lang="en-GB" sz="1000">
                          <a:effectLst/>
                        </a:rPr>
                        <a:t>(PoS)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gn="ctr">
                        <a:lnSpc>
                          <a:spcPct val="107000"/>
                        </a:lnSpc>
                        <a:spcAft>
                          <a:spcPts val="0"/>
                        </a:spcAft>
                      </a:pPr>
                      <a:r>
                        <a:rPr lang="en-GB" sz="1000">
                          <a:effectLst/>
                        </a:rPr>
                        <a:t>Geometry: position and direction</a:t>
                      </a:r>
                    </a:p>
                    <a:p>
                      <a:pPr algn="ctr">
                        <a:lnSpc>
                          <a:spcPct val="107000"/>
                        </a:lnSpc>
                        <a:spcAft>
                          <a:spcPts val="0"/>
                        </a:spcAft>
                      </a:pPr>
                      <a:r>
                        <a:rPr lang="en-GB" sz="1000">
                          <a:effectLst/>
                        </a:rPr>
                        <a:t>(P&amp;D)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gn="ctr">
                        <a:lnSpc>
                          <a:spcPct val="107000"/>
                        </a:lnSpc>
                        <a:spcAft>
                          <a:spcPts val="0"/>
                        </a:spcAft>
                      </a:pPr>
                      <a:r>
                        <a:rPr lang="en-GB" sz="1000">
                          <a:effectLst/>
                        </a:rPr>
                        <a:t>Statistics(S)</a:t>
                      </a:r>
                    </a:p>
                    <a:p>
                      <a:pPr algn="ct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r>
              <a:tr h="4122063">
                <a:tc>
                  <a:txBody>
                    <a:bodyPr/>
                    <a:lstStyle/>
                    <a:p>
                      <a:pPr>
                        <a:lnSpc>
                          <a:spcPct val="107000"/>
                        </a:lnSpc>
                        <a:spcAft>
                          <a:spcPts val="800"/>
                        </a:spcAft>
                      </a:pPr>
                      <a:r>
                        <a:rPr lang="en-GB" sz="1000">
                          <a:effectLst/>
                        </a:rPr>
                        <a:t>N&amp;PV Counts in steps of two, three, and five from 0, and in tens from any number, forward and backward</a:t>
                      </a:r>
                    </a:p>
                    <a:p>
                      <a:pPr>
                        <a:lnSpc>
                          <a:spcPct val="107000"/>
                        </a:lnSpc>
                        <a:spcAft>
                          <a:spcPts val="800"/>
                        </a:spcAft>
                      </a:pPr>
                      <a:r>
                        <a:rPr lang="en-GB" sz="1000">
                          <a:effectLst/>
                        </a:rPr>
                        <a:t>N&amp;PV Compares and orders numbers from 0 up to 100</a:t>
                      </a:r>
                    </a:p>
                    <a:p>
                      <a:pPr>
                        <a:lnSpc>
                          <a:spcPct val="107000"/>
                        </a:lnSpc>
                        <a:spcAft>
                          <a:spcPts val="800"/>
                        </a:spcAft>
                      </a:pPr>
                      <a:r>
                        <a:rPr lang="en-GB" sz="1000">
                          <a:effectLst/>
                        </a:rPr>
                        <a:t>N&amp;PV Uses &lt; &gt; and = signs correctly</a:t>
                      </a:r>
                    </a:p>
                    <a:p>
                      <a:pPr>
                        <a:lnSpc>
                          <a:spcPct val="107000"/>
                        </a:lnSpc>
                        <a:spcAft>
                          <a:spcPts val="800"/>
                        </a:spcAft>
                      </a:pPr>
                      <a:r>
                        <a:rPr lang="en-GB" sz="1000">
                          <a:effectLst/>
                        </a:rPr>
                        <a:t>N&amp;PV Uses place value and number facts to solve problems</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nSpc>
                          <a:spcPct val="107000"/>
                        </a:lnSpc>
                        <a:spcAft>
                          <a:spcPts val="800"/>
                        </a:spcAft>
                      </a:pPr>
                      <a:r>
                        <a:rPr lang="en-GB" sz="1000">
                          <a:effectLst/>
                        </a:rPr>
                        <a:t>A&amp;S Solves problems with addition and subtraction by:</a:t>
                      </a:r>
                    </a:p>
                    <a:p>
                      <a:pPr>
                        <a:lnSpc>
                          <a:spcPct val="107000"/>
                        </a:lnSpc>
                        <a:spcAft>
                          <a:spcPts val="800"/>
                        </a:spcAft>
                      </a:pPr>
                      <a:r>
                        <a:rPr lang="en-GB" sz="1000">
                          <a:effectLst/>
                        </a:rPr>
                        <a:t>1. using concrete objects and pictorial representations, including those involving numbers, quantities and measures; and</a:t>
                      </a:r>
                    </a:p>
                    <a:p>
                      <a:pPr>
                        <a:lnSpc>
                          <a:spcPct val="107000"/>
                        </a:lnSpc>
                        <a:spcAft>
                          <a:spcPts val="800"/>
                        </a:spcAft>
                      </a:pPr>
                      <a:r>
                        <a:rPr lang="en-GB" sz="1000">
                          <a:effectLst/>
                        </a:rPr>
                        <a:t>2. applying an increasing knowledge of mental and written methods.</a:t>
                      </a:r>
                    </a:p>
                    <a:p>
                      <a:pPr>
                        <a:lnSpc>
                          <a:spcPct val="107000"/>
                        </a:lnSpc>
                        <a:spcAft>
                          <a:spcPts val="800"/>
                        </a:spcAft>
                      </a:pPr>
                      <a:r>
                        <a:rPr lang="en-GB" sz="1000">
                          <a:effectLst/>
                        </a:rPr>
                        <a:t>A&amp;S  Recalls and uses addition and subtraction facts to 20 and 100: fluently up to 20.</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nSpc>
                          <a:spcPct val="107000"/>
                        </a:lnSpc>
                        <a:spcAft>
                          <a:spcPts val="800"/>
                        </a:spcAft>
                      </a:pPr>
                      <a:r>
                        <a:rPr lang="en-GB" sz="1000">
                          <a:effectLst/>
                        </a:rPr>
                        <a:t>M&amp;D Recalls and uses multiplication and division facts for the two, five and 10 multiplication tables, including recognising odd and even numbers</a:t>
                      </a:r>
                    </a:p>
                    <a:p>
                      <a:pPr>
                        <a:lnSpc>
                          <a:spcPct val="107000"/>
                        </a:lnSpc>
                        <a:spcAft>
                          <a:spcPts val="800"/>
                        </a:spcAft>
                      </a:pPr>
                      <a:r>
                        <a:rPr lang="en-GB" sz="1000">
                          <a:effectLst/>
                        </a:rPr>
                        <a:t>M&amp;D Solves problems involving multiplication and division, using materials, arrays, repeated addition, mental methods, and multiplication and division facts, including problems in contexts</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nSpc>
                          <a:spcPct val="107000"/>
                        </a:lnSpc>
                        <a:spcAft>
                          <a:spcPts val="800"/>
                        </a:spcAft>
                      </a:pPr>
                      <a:r>
                        <a:rPr lang="en-GB" sz="1000">
                          <a:effectLst/>
                        </a:rPr>
                        <a:t>F Recognises, finds, names and writes fractions 1/3, 1/4, 2/4, and 3/4 of a length, shape, set of objects or quantity</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nSpc>
                          <a:spcPct val="107000"/>
                        </a:lnSpc>
                        <a:spcAft>
                          <a:spcPts val="800"/>
                        </a:spcAft>
                      </a:pPr>
                      <a:r>
                        <a:rPr lang="en-GB" sz="1000">
                          <a:effectLst/>
                        </a:rPr>
                        <a:t>M Solves simple problems in a practical context involving addition and subtraction of money of the same unit including giving change</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nSpc>
                          <a:spcPct val="107000"/>
                        </a:lnSpc>
                        <a:spcAft>
                          <a:spcPts val="800"/>
                        </a:spcAft>
                      </a:pPr>
                      <a:r>
                        <a:rPr lang="en-GB" sz="1000">
                          <a:effectLst/>
                        </a:rPr>
                        <a:t>PoS Compares and sorts common 2-D and 3-D shapes and everyday objects</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nSpc>
                          <a:spcPct val="107000"/>
                        </a:lnSpc>
                        <a:spcAft>
                          <a:spcPts val="800"/>
                        </a:spcAft>
                      </a:pPr>
                      <a:r>
                        <a:rPr lang="en-GB" sz="1000">
                          <a:effectLst/>
                        </a:rPr>
                        <a:t>P&amp;D Uses mathematical vocabulary to describe position, direction and movement including movement in a straight line, and distinguishes between rotation as a turn and in terms of right angles for quarter, half and three-quarter turns (clockwise and anti-clockwise)</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c>
                  <a:txBody>
                    <a:bodyPr/>
                    <a:lstStyle/>
                    <a:p>
                      <a:pPr>
                        <a:lnSpc>
                          <a:spcPct val="107000"/>
                        </a:lnSpc>
                        <a:spcAft>
                          <a:spcPts val="800"/>
                        </a:spcAft>
                      </a:pPr>
                      <a:r>
                        <a:rPr lang="en-GB" sz="1000" dirty="0">
                          <a:effectLst/>
                        </a:rPr>
                        <a:t>S Asks and answers questions about totalling and comparing categorical data.</a:t>
                      </a:r>
                    </a:p>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9429" marR="39429" marT="0" marB="0"/>
                </a:tc>
              </a:tr>
            </a:tbl>
          </a:graphicData>
        </a:graphic>
      </p:graphicFrame>
    </p:spTree>
    <p:extLst>
      <p:ext uri="{BB962C8B-B14F-4D97-AF65-F5344CB8AC3E}">
        <p14:creationId xmlns:p14="http://schemas.microsoft.com/office/powerpoint/2010/main" val="326575349"/>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81</TotalTime>
  <Words>1575</Words>
  <Application>Microsoft Office PowerPoint</Application>
  <PresentationFormat>Widescreen</PresentationFormat>
  <Paragraphs>122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Gill Sans MT</vt:lpstr>
      <vt:lpstr>Times New Roman</vt:lpstr>
      <vt:lpstr>Wingdings 2</vt:lpstr>
      <vt:lpstr>Dividend</vt:lpstr>
      <vt:lpstr>Reporting progress and assessments to parents workshop – January 2016, 6:30 – 7:15pm</vt:lpstr>
      <vt:lpstr>Why are things changing at Russell?</vt:lpstr>
      <vt:lpstr>What assessments currently take place?</vt:lpstr>
      <vt:lpstr>What has changed nationally?</vt:lpstr>
      <vt:lpstr>What does this mean for us and our children?</vt:lpstr>
      <vt:lpstr>What will that look like at the February parents evening?</vt:lpstr>
      <vt:lpstr>So what does the ‘expected level’ look like and how can we help?</vt:lpstr>
      <vt:lpstr>What do key performance indicators look like?</vt:lpstr>
      <vt:lpstr>Year 2 </vt:lpstr>
      <vt:lpstr>Year 4</vt:lpstr>
      <vt:lpstr>What will this look like to the children?</vt:lpstr>
      <vt:lpstr>Maths - Reasoning</vt:lpstr>
      <vt:lpstr>Maths - Arithmetic</vt:lpstr>
      <vt:lpstr>English - Reading</vt:lpstr>
      <vt:lpstr>English – Grammar, Punctuation and Spelling</vt:lpstr>
      <vt:lpstr>What next and what can we do to help?</vt:lpstr>
      <vt:lpstr>Evaluation please</vt:lpstr>
    </vt:vector>
  </TitlesOfParts>
  <Company>Russell Lower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progress and assessments to parents workshop – January 2016</dc:title>
  <dc:creator>Nicki</dc:creator>
  <cp:lastModifiedBy>Nicki</cp:lastModifiedBy>
  <cp:revision>11</cp:revision>
  <dcterms:created xsi:type="dcterms:W3CDTF">2016-01-14T17:20:24Z</dcterms:created>
  <dcterms:modified xsi:type="dcterms:W3CDTF">2016-01-18T08:27:36Z</dcterms:modified>
</cp:coreProperties>
</file>