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Lst>
  <p:sldSz cy="6858000" cx="12192000"/>
  <p:notesSz cx="6797675" cy="9926625"/>
  <p:embeddedFontLst>
    <p:embeddedFont>
      <p:font typeface="Century Gothic"/>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3" roundtripDataSignature="AMtx7mg7eupS/jV8a5ik3W5GjYULe68X2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F7DB847-4412-40C3-B0B0-9A4AE7F29A10}">
  <a:tblStyle styleId="{5F7DB847-4412-40C3-B0B0-9A4AE7F29A1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enturyGothic-italic.fntdata"/><Relationship Id="rId10" Type="http://schemas.openxmlformats.org/officeDocument/2006/relationships/font" Target="fonts/CenturyGothic-bold.fntdata"/><Relationship Id="rId13" Type="http://customschemas.google.com/relationships/presentationmetadata" Target="metadata"/><Relationship Id="rId12" Type="http://schemas.openxmlformats.org/officeDocument/2006/relationships/font" Target="fonts/CenturyGothic-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CenturyGothic-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5183188" y="987425"/>
            <a:ext cx="6172200" cy="4873625"/>
          </a:xfrm>
          <a:prstGeom prst="rect">
            <a:avLst/>
          </a:prstGeom>
          <a:noFill/>
          <a:ln>
            <a:noFill/>
          </a:ln>
        </p:spPr>
      </p:sp>
      <p:sp>
        <p:nvSpPr>
          <p:cNvPr id="64" name="Google Shape;64;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aphicFrame>
        <p:nvGraphicFramePr>
          <p:cNvPr id="84" name="Google Shape;84;p1"/>
          <p:cNvGraphicFramePr/>
          <p:nvPr/>
        </p:nvGraphicFramePr>
        <p:xfrm>
          <a:off x="116847" y="2978022"/>
          <a:ext cx="3000000" cy="3000000"/>
        </p:xfrm>
        <a:graphic>
          <a:graphicData uri="http://schemas.openxmlformats.org/drawingml/2006/table">
            <a:tbl>
              <a:tblPr>
                <a:noFill/>
                <a:tableStyleId>{5F7DB847-4412-40C3-B0B0-9A4AE7F29A10}</a:tableStyleId>
              </a:tblPr>
              <a:tblGrid>
                <a:gridCol w="3861825"/>
              </a:tblGrid>
              <a:tr h="141025">
                <a:tc>
                  <a:txBody>
                    <a:bodyPr/>
                    <a:lstStyle/>
                    <a:p>
                      <a:pPr indent="0" lvl="0" marL="0" marR="0" rtl="0" algn="l">
                        <a:lnSpc>
                          <a:spcPct val="107000"/>
                        </a:lnSpc>
                        <a:spcBef>
                          <a:spcPts val="0"/>
                        </a:spcBef>
                        <a:spcAft>
                          <a:spcPts val="0"/>
                        </a:spcAft>
                        <a:buNone/>
                      </a:pPr>
                      <a:r>
                        <a:rPr b="1" lang="en-GB" sz="1100" u="none" cap="none" strike="noStrike">
                          <a:latin typeface="Century Gothic"/>
                          <a:ea typeface="Century Gothic"/>
                          <a:cs typeface="Century Gothic"/>
                          <a:sym typeface="Century Gothic"/>
                        </a:rPr>
                        <a:t>Music</a:t>
                      </a:r>
                      <a:endParaRPr sz="1100" u="none" cap="none" strike="noStrike">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D966"/>
                    </a:solidFill>
                  </a:tcPr>
                </a:tc>
              </a:tr>
              <a:tr h="973175">
                <a:tc>
                  <a:txBody>
                    <a:bodyPr/>
                    <a:lstStyle/>
                    <a:p>
                      <a:pPr indent="0" lvl="0" marL="0" marR="0" rtl="0" algn="l">
                        <a:spcBef>
                          <a:spcPts val="0"/>
                        </a:spcBef>
                        <a:spcAft>
                          <a:spcPts val="0"/>
                        </a:spcAft>
                        <a:buNone/>
                      </a:pPr>
                      <a:r>
                        <a:rPr b="1" lang="en-GB" sz="1100" u="none" cap="none" strike="noStrike">
                          <a:latin typeface="Century Gothic"/>
                          <a:ea typeface="Century Gothic"/>
                          <a:cs typeface="Century Gothic"/>
                          <a:sym typeface="Century Gothic"/>
                        </a:rPr>
                        <a:t>Charanga unit  Stop and Lean On Me</a:t>
                      </a:r>
                      <a:endParaRPr/>
                    </a:p>
                    <a:p>
                      <a:pPr indent="0" lvl="0" marL="0" marR="0" rtl="0" algn="l">
                        <a:spcBef>
                          <a:spcPts val="0"/>
                        </a:spcBef>
                        <a:spcAft>
                          <a:spcPts val="0"/>
                        </a:spcAft>
                        <a:buNone/>
                      </a:pPr>
                      <a:r>
                        <a:rPr lang="en-GB" sz="1100">
                          <a:latin typeface="Century Gothic"/>
                          <a:ea typeface="Century Gothic"/>
                          <a:cs typeface="Century Gothic"/>
                          <a:sym typeface="Century Gothic"/>
                        </a:rPr>
                        <a:t>Listen and appraise</a:t>
                      </a:r>
                      <a:r>
                        <a:rPr lang="en-GB" sz="1100">
                          <a:latin typeface="Century Gothic"/>
                          <a:ea typeface="Century Gothic"/>
                          <a:cs typeface="Century Gothic"/>
                          <a:sym typeface="Century Gothic"/>
                        </a:rPr>
                        <a:t> to find the pulse in different songs.</a:t>
                      </a:r>
                      <a:endParaRPr/>
                    </a:p>
                    <a:p>
                      <a:pPr indent="0" lvl="0" marL="0" marR="0" rtl="0" algn="l">
                        <a:spcBef>
                          <a:spcPts val="0"/>
                        </a:spcBef>
                        <a:spcAft>
                          <a:spcPts val="0"/>
                        </a:spcAft>
                        <a:buNone/>
                      </a:pPr>
                      <a:r>
                        <a:rPr lang="en-GB" sz="1100">
                          <a:latin typeface="Century Gothic"/>
                          <a:ea typeface="Century Gothic"/>
                          <a:cs typeface="Century Gothic"/>
                          <a:sym typeface="Century Gothic"/>
                        </a:rPr>
                        <a:t>Discuss how songs are similar and different.  </a:t>
                      </a:r>
                      <a:endParaRPr/>
                    </a:p>
                    <a:p>
                      <a:pPr indent="0" lvl="0" marL="0" marR="0" rtl="0" algn="l">
                        <a:spcBef>
                          <a:spcPts val="0"/>
                        </a:spcBef>
                        <a:spcAft>
                          <a:spcPts val="0"/>
                        </a:spcAft>
                        <a:buNone/>
                      </a:pPr>
                      <a:r>
                        <a:rPr lang="en-GB" sz="1100">
                          <a:latin typeface="Century Gothic"/>
                          <a:ea typeface="Century Gothic"/>
                          <a:cs typeface="Century Gothic"/>
                          <a:sym typeface="Century Gothic"/>
                        </a:rPr>
                        <a:t>Compose own rap song.</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Sing expressively in time to the beat and rhythm.</a:t>
                      </a:r>
                      <a:endParaRPr sz="1100">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100"/>
                        <a:buFont typeface="Century Gothic"/>
                        <a:buNone/>
                      </a:pPr>
                      <a:r>
                        <a:rPr lang="en-GB" sz="1100">
                          <a:solidFill>
                            <a:schemeClr val="dk1"/>
                          </a:solidFill>
                          <a:latin typeface="Century Gothic"/>
                          <a:ea typeface="Century Gothic"/>
                          <a:cs typeface="Century Gothic"/>
                          <a:sym typeface="Century Gothic"/>
                        </a:rPr>
                        <a:t>Reflect on, and improve my work against a range of given criteria.</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85" name="Google Shape;85;p1"/>
          <p:cNvGraphicFramePr/>
          <p:nvPr/>
        </p:nvGraphicFramePr>
        <p:xfrm>
          <a:off x="4121547" y="194662"/>
          <a:ext cx="3000000" cy="3000000"/>
        </p:xfrm>
        <a:graphic>
          <a:graphicData uri="http://schemas.openxmlformats.org/drawingml/2006/table">
            <a:tbl>
              <a:tblPr>
                <a:noFill/>
                <a:tableStyleId>{5F7DB847-4412-40C3-B0B0-9A4AE7F29A10}</a:tableStyleId>
              </a:tblPr>
              <a:tblGrid>
                <a:gridCol w="3888850"/>
              </a:tblGrid>
              <a:tr h="230225">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Personal, Social, Health and Relationships Education and Values</a:t>
                      </a:r>
                      <a:endParaRPr sz="1100">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50"/>
                    </a:solidFill>
                  </a:tcPr>
                </a:tc>
              </a:tr>
              <a:tr h="513225">
                <a:tc>
                  <a:txBody>
                    <a:bodyPr/>
                    <a:lstStyle/>
                    <a:p>
                      <a:pPr indent="0" lvl="0" marL="0" marR="0" rtl="0" algn="l">
                        <a:spcBef>
                          <a:spcPts val="0"/>
                        </a:spcBef>
                        <a:spcAft>
                          <a:spcPts val="0"/>
                        </a:spcAft>
                        <a:buNone/>
                      </a:pPr>
                      <a:r>
                        <a:rPr b="0" lang="en-GB" sz="1100">
                          <a:solidFill>
                            <a:schemeClr val="dk1"/>
                          </a:solidFill>
                          <a:latin typeface="Century Gothic"/>
                          <a:ea typeface="Century Gothic"/>
                          <a:cs typeface="Century Gothic"/>
                          <a:sym typeface="Century Gothic"/>
                        </a:rPr>
                        <a:t>Describe strategies to support mental health. Recognise different family structure and identify shared characteristics of a healthy family life.</a:t>
                      </a:r>
                      <a:endParaRPr b="0" sz="11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b="0" lang="en-GB" sz="1100">
                          <a:solidFill>
                            <a:schemeClr val="dk1"/>
                          </a:solidFill>
                          <a:latin typeface="Century Gothic"/>
                          <a:ea typeface="Century Gothic"/>
                          <a:cs typeface="Century Gothic"/>
                          <a:sym typeface="Century Gothic"/>
                        </a:rPr>
                        <a:t>Recognise and manage peer influence effectively. Know the basic rules and procedures of first aid.</a:t>
                      </a:r>
                      <a:endParaRPr/>
                    </a:p>
                    <a:p>
                      <a:pPr indent="0" lvl="0" marL="0" marR="0" rtl="0" algn="l">
                        <a:spcBef>
                          <a:spcPts val="0"/>
                        </a:spcBef>
                        <a:spcAft>
                          <a:spcPts val="0"/>
                        </a:spcAft>
                        <a:buNone/>
                      </a:pPr>
                      <a:r>
                        <a:rPr b="1" lang="en-GB" sz="1100">
                          <a:solidFill>
                            <a:schemeClr val="dk1"/>
                          </a:solidFill>
                          <a:latin typeface="Century Gothic"/>
                          <a:ea typeface="Century Gothic"/>
                          <a:cs typeface="Century Gothic"/>
                          <a:sym typeface="Century Gothic"/>
                        </a:rPr>
                        <a:t>Values – </a:t>
                      </a:r>
                      <a:r>
                        <a:rPr b="0" lang="en-GB" sz="1100">
                          <a:solidFill>
                            <a:schemeClr val="dk1"/>
                          </a:solidFill>
                          <a:latin typeface="Century Gothic"/>
                          <a:ea typeface="Century Gothic"/>
                          <a:cs typeface="Century Gothic"/>
                          <a:sym typeface="Century Gothic"/>
                        </a:rPr>
                        <a:t>Courage and Happiness</a:t>
                      </a:r>
                      <a:endParaRPr b="1" sz="1100">
                        <a:solidFill>
                          <a:schemeClr val="dk1"/>
                        </a:solidFill>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86" name="Google Shape;86;p1"/>
          <p:cNvGraphicFramePr/>
          <p:nvPr/>
        </p:nvGraphicFramePr>
        <p:xfrm>
          <a:off x="4116461" y="1597595"/>
          <a:ext cx="3000000" cy="3000000"/>
        </p:xfrm>
        <a:graphic>
          <a:graphicData uri="http://schemas.openxmlformats.org/drawingml/2006/table">
            <a:tbl>
              <a:tblPr>
                <a:noFill/>
                <a:tableStyleId>{5F7DB847-4412-40C3-B0B0-9A4AE7F29A10}</a:tableStyleId>
              </a:tblPr>
              <a:tblGrid>
                <a:gridCol w="3893925"/>
              </a:tblGrid>
              <a:tr h="13970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Physical Education</a:t>
                      </a:r>
                      <a:endParaRPr sz="1100">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E8E9C"/>
                    </a:solidFill>
                  </a:tcPr>
                </a:tc>
              </a:tr>
              <a:tr h="1495500">
                <a:tc>
                  <a:txBody>
                    <a:bodyPr/>
                    <a:lstStyle/>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Dance unit 2</a:t>
                      </a:r>
                      <a:r>
                        <a:rPr b="0" lang="en-GB" sz="1100">
                          <a:solidFill>
                            <a:schemeClr val="dk1"/>
                          </a:solidFill>
                          <a:latin typeface="Century Gothic"/>
                          <a:ea typeface="Century Gothic"/>
                          <a:cs typeface="Century Gothic"/>
                          <a:sym typeface="Century Gothic"/>
                        </a:rPr>
                        <a:t>: We will choreography and perform using repetition, direction, level, speed and space.</a:t>
                      </a:r>
                      <a:endParaRPr b="0" i="0" sz="11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100"/>
                        <a:buFont typeface="Century Gothic"/>
                        <a:buNone/>
                      </a:pPr>
                      <a:r>
                        <a:rPr b="1" lang="en-GB" sz="1100">
                          <a:latin typeface="Century Gothic"/>
                          <a:ea typeface="Century Gothic"/>
                          <a:cs typeface="Century Gothic"/>
                          <a:sym typeface="Century Gothic"/>
                        </a:rPr>
                        <a:t>Gymnastic unit 2</a:t>
                      </a:r>
                      <a:r>
                        <a:rPr lang="en-GB" sz="1100">
                          <a:latin typeface="Century Gothic"/>
                          <a:ea typeface="Century Gothic"/>
                          <a:cs typeface="Century Gothic"/>
                          <a:sym typeface="Century Gothic"/>
                        </a:rPr>
                        <a:t> - use of travel, balances and rolls to create routines. </a:t>
                      </a:r>
                      <a:endParaRPr/>
                    </a:p>
                    <a:p>
                      <a:pPr indent="0" lvl="0" marL="0" marR="0" rtl="0" algn="l">
                        <a:spcBef>
                          <a:spcPts val="0"/>
                        </a:spcBef>
                        <a:spcAft>
                          <a:spcPts val="0"/>
                        </a:spcAft>
                        <a:buNone/>
                      </a:pPr>
                      <a:r>
                        <a:rPr b="1" lang="en-GB" sz="1100">
                          <a:latin typeface="Century Gothic"/>
                          <a:ea typeface="Century Gothic"/>
                          <a:cs typeface="Century Gothic"/>
                          <a:sym typeface="Century Gothic"/>
                        </a:rPr>
                        <a:t>Hockey – </a:t>
                      </a:r>
                      <a:r>
                        <a:rPr b="0" lang="en-GB" sz="1100">
                          <a:latin typeface="Century Gothic"/>
                          <a:ea typeface="Century Gothic"/>
                          <a:cs typeface="Century Gothic"/>
                          <a:sym typeface="Century Gothic"/>
                        </a:rPr>
                        <a:t>Develop basic skills such as dribbling and push pass.</a:t>
                      </a:r>
                      <a:endParaRPr/>
                    </a:p>
                    <a:p>
                      <a:pPr indent="0" lvl="0" marL="0" marR="0" rtl="0" algn="l">
                        <a:lnSpc>
                          <a:spcPct val="100000"/>
                        </a:lnSpc>
                        <a:spcBef>
                          <a:spcPts val="0"/>
                        </a:spcBef>
                        <a:spcAft>
                          <a:spcPts val="0"/>
                        </a:spcAft>
                        <a:buClr>
                          <a:schemeClr val="dk1"/>
                        </a:buClr>
                        <a:buSzPts val="1100"/>
                        <a:buFont typeface="Century Gothic"/>
                        <a:buNone/>
                      </a:pPr>
                      <a:r>
                        <a:rPr b="1" lang="en-GB" sz="1100">
                          <a:latin typeface="Century Gothic"/>
                          <a:ea typeface="Century Gothic"/>
                          <a:cs typeface="Century Gothic"/>
                          <a:sym typeface="Century Gothic"/>
                        </a:rPr>
                        <a:t>Swimming – </a:t>
                      </a:r>
                      <a:r>
                        <a:rPr b="0" lang="en-GB" sz="1100">
                          <a:latin typeface="Century Gothic"/>
                          <a:ea typeface="Century Gothic"/>
                          <a:cs typeface="Century Gothic"/>
                          <a:sym typeface="Century Gothic"/>
                        </a:rPr>
                        <a:t>D</a:t>
                      </a:r>
                      <a:r>
                        <a:rPr lang="en-GB" sz="1100">
                          <a:latin typeface="Century Gothic"/>
                          <a:ea typeface="Century Gothic"/>
                          <a:cs typeface="Century Gothic"/>
                          <a:sym typeface="Century Gothic"/>
                        </a:rPr>
                        <a:t>evelop confidence and skills in the water.</a:t>
                      </a:r>
                      <a:endParaRPr/>
                    </a:p>
                    <a:p>
                      <a:pPr indent="0" lvl="0" marL="0" marR="0" rtl="0" algn="l">
                        <a:spcBef>
                          <a:spcPts val="0"/>
                        </a:spcBef>
                        <a:spcAft>
                          <a:spcPts val="0"/>
                        </a:spcAft>
                        <a:buNone/>
                      </a:pPr>
                      <a:r>
                        <a:rPr b="1" lang="en-GB" sz="1100">
                          <a:latin typeface="Century Gothic"/>
                          <a:ea typeface="Century Gothic"/>
                          <a:cs typeface="Century Gothic"/>
                          <a:sym typeface="Century Gothic"/>
                        </a:rPr>
                        <a:t>.</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87" name="Google Shape;87;p1"/>
          <p:cNvGraphicFramePr/>
          <p:nvPr/>
        </p:nvGraphicFramePr>
        <p:xfrm>
          <a:off x="8198119" y="144212"/>
          <a:ext cx="3000000" cy="3000000"/>
        </p:xfrm>
        <a:graphic>
          <a:graphicData uri="http://schemas.openxmlformats.org/drawingml/2006/table">
            <a:tbl>
              <a:tblPr>
                <a:noFill/>
                <a:tableStyleId>{5F7DB847-4412-40C3-B0B0-9A4AE7F29A10}</a:tableStyleId>
              </a:tblPr>
              <a:tblGrid>
                <a:gridCol w="3861825"/>
              </a:tblGrid>
              <a:tr h="13895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Science</a:t>
                      </a:r>
                      <a:endParaRPr sz="1100">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99FF"/>
                    </a:solidFill>
                  </a:tcPr>
                </a:tc>
              </a:tr>
              <a:tr h="1486725">
                <a:tc>
                  <a:txBody>
                    <a:bodyPr/>
                    <a:lstStyle/>
                    <a:p>
                      <a:pPr indent="0" lvl="0" marL="0" marR="0" rtl="0" algn="l">
                        <a:spcBef>
                          <a:spcPts val="0"/>
                        </a:spcBef>
                        <a:spcAft>
                          <a:spcPts val="0"/>
                        </a:spcAft>
                        <a:buNone/>
                      </a:pPr>
                      <a:r>
                        <a:rPr b="1" lang="en-GB" sz="1100" u="none">
                          <a:solidFill>
                            <a:schemeClr val="dk1"/>
                          </a:solidFill>
                          <a:latin typeface="Century Gothic"/>
                          <a:ea typeface="Century Gothic"/>
                          <a:cs typeface="Century Gothic"/>
                          <a:sym typeface="Century Gothic"/>
                        </a:rPr>
                        <a:t>Working</a:t>
                      </a:r>
                      <a:r>
                        <a:rPr b="1" lang="en-GB" sz="1100" u="none">
                          <a:solidFill>
                            <a:schemeClr val="dk1"/>
                          </a:solidFill>
                          <a:latin typeface="Century Gothic"/>
                          <a:ea typeface="Century Gothic"/>
                          <a:cs typeface="Century Gothic"/>
                          <a:sym typeface="Century Gothic"/>
                        </a:rPr>
                        <a:t> Scientifically – </a:t>
                      </a:r>
                      <a:r>
                        <a:rPr b="0" lang="en-GB" sz="1100" u="none">
                          <a:solidFill>
                            <a:schemeClr val="dk1"/>
                          </a:solidFill>
                          <a:latin typeface="Century Gothic"/>
                          <a:ea typeface="Century Gothic"/>
                          <a:cs typeface="Century Gothic"/>
                          <a:sym typeface="Century Gothic"/>
                        </a:rPr>
                        <a:t>make systematic and careful observations, set up practical enquiries to investigate </a:t>
                      </a:r>
                      <a:r>
                        <a:rPr lang="en-GB" sz="1100">
                          <a:solidFill>
                            <a:schemeClr val="dk1"/>
                          </a:solidFill>
                          <a:latin typeface="Century Gothic"/>
                          <a:ea typeface="Century Gothic"/>
                          <a:cs typeface="Century Gothic"/>
                          <a:sym typeface="Century Gothic"/>
                        </a:rPr>
                        <a:t>We will change variables</a:t>
                      </a:r>
                      <a:r>
                        <a:rPr lang="en-GB" sz="1100">
                          <a:solidFill>
                            <a:schemeClr val="dk1"/>
                          </a:solidFill>
                          <a:latin typeface="Century Gothic"/>
                          <a:ea typeface="Century Gothic"/>
                          <a:cs typeface="Century Gothic"/>
                          <a:sym typeface="Century Gothic"/>
                        </a:rPr>
                        <a:t> then predict w</a:t>
                      </a:r>
                      <a:r>
                        <a:rPr lang="en-GB" sz="1100">
                          <a:solidFill>
                            <a:schemeClr val="dk1"/>
                          </a:solidFill>
                          <a:latin typeface="Century Gothic"/>
                          <a:ea typeface="Century Gothic"/>
                          <a:cs typeface="Century Gothic"/>
                          <a:sym typeface="Century Gothic"/>
                        </a:rPr>
                        <a:t>hich ice cube will melt quicker? Can we find patterns in the sounds that are made by different objects?</a:t>
                      </a:r>
                      <a:endParaRPr b="0" sz="1100" u="none">
                        <a:solidFill>
                          <a:schemeClr val="dk1"/>
                        </a:solidFill>
                        <a:latin typeface="Century Gothic"/>
                        <a:ea typeface="Century Gothic"/>
                        <a:cs typeface="Century Gothic"/>
                        <a:sym typeface="Century Gothic"/>
                      </a:endParaRPr>
                    </a:p>
                    <a:p>
                      <a:pPr indent="0" lvl="0" marL="0" marR="0" rtl="0" algn="l">
                        <a:lnSpc>
                          <a:spcPct val="107000"/>
                        </a:lnSpc>
                        <a:spcBef>
                          <a:spcPts val="0"/>
                        </a:spcBef>
                        <a:spcAft>
                          <a:spcPts val="0"/>
                        </a:spcAft>
                        <a:buClr>
                          <a:schemeClr val="dk1"/>
                        </a:buClr>
                        <a:buSzPts val="1100"/>
                        <a:buFont typeface="Century Gothic"/>
                        <a:buNone/>
                      </a:pPr>
                      <a:r>
                        <a:rPr b="1" lang="en-GB" sz="1100" u="none">
                          <a:solidFill>
                            <a:schemeClr val="dk1"/>
                          </a:solidFill>
                          <a:latin typeface="Century Gothic"/>
                          <a:ea typeface="Century Gothic"/>
                          <a:cs typeface="Century Gothic"/>
                          <a:sym typeface="Century Gothic"/>
                        </a:rPr>
                        <a:t>State of Matter - </a:t>
                      </a:r>
                      <a:r>
                        <a:rPr i="0" lang="en-GB" sz="1100">
                          <a:solidFill>
                            <a:schemeClr val="dk1"/>
                          </a:solidFill>
                          <a:latin typeface="Century Gothic"/>
                          <a:ea typeface="Century Gothic"/>
                          <a:cs typeface="Century Gothic"/>
                          <a:sym typeface="Century Gothic"/>
                        </a:rPr>
                        <a:t>Group materials into liquids, solids and gases. Observe changes following heating or cooling. </a:t>
                      </a:r>
                      <a:endParaRPr b="1" i="0" sz="1100" u="none">
                        <a:solidFill>
                          <a:schemeClr val="dk1"/>
                        </a:solidFill>
                        <a:latin typeface="Century Gothic"/>
                        <a:ea typeface="Century Gothic"/>
                        <a:cs typeface="Century Gothic"/>
                        <a:sym typeface="Century Gothic"/>
                      </a:endParaRPr>
                    </a:p>
                    <a:p>
                      <a:pPr indent="0" lvl="0" marL="0" marR="0" rtl="0" algn="l">
                        <a:lnSpc>
                          <a:spcPct val="107000"/>
                        </a:lnSpc>
                        <a:spcBef>
                          <a:spcPts val="0"/>
                        </a:spcBef>
                        <a:spcAft>
                          <a:spcPts val="0"/>
                        </a:spcAft>
                        <a:buClr>
                          <a:schemeClr val="dk1"/>
                        </a:buClr>
                        <a:buSzPts val="1100"/>
                        <a:buFont typeface="Century Gothic"/>
                        <a:buNone/>
                      </a:pPr>
                      <a:r>
                        <a:rPr b="1" lang="en-GB" sz="1100" u="none">
                          <a:solidFill>
                            <a:schemeClr val="dk1"/>
                          </a:solidFill>
                          <a:latin typeface="Century Gothic"/>
                          <a:ea typeface="Century Gothic"/>
                          <a:cs typeface="Century Gothic"/>
                          <a:sym typeface="Century Gothic"/>
                        </a:rPr>
                        <a:t>Sound - </a:t>
                      </a:r>
                      <a:r>
                        <a:rPr lang="en-GB" sz="1100">
                          <a:solidFill>
                            <a:schemeClr val="dk1"/>
                          </a:solidFill>
                          <a:latin typeface="Century Gothic"/>
                          <a:ea typeface="Century Gothic"/>
                          <a:cs typeface="Century Gothic"/>
                          <a:sym typeface="Century Gothic"/>
                        </a:rPr>
                        <a:t>Identify how sounds are made, Recognise that vibrations from sounds travel through a medium to the ear. Find patterns between the pitch of a sound and features of the object that produced it. Recognise that sounds get fainter as the distance from the sound source increases.</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88" name="Google Shape;88;p1"/>
          <p:cNvGraphicFramePr/>
          <p:nvPr/>
        </p:nvGraphicFramePr>
        <p:xfrm>
          <a:off x="4212648" y="5458503"/>
          <a:ext cx="3000000" cy="3000000"/>
        </p:xfrm>
        <a:graphic>
          <a:graphicData uri="http://schemas.openxmlformats.org/drawingml/2006/table">
            <a:tbl>
              <a:tblPr>
                <a:noFill/>
                <a:tableStyleId>{5F7DB847-4412-40C3-B0B0-9A4AE7F29A10}</a:tableStyleId>
              </a:tblPr>
              <a:tblGrid>
                <a:gridCol w="3797750"/>
              </a:tblGrid>
              <a:tr h="168325">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History</a:t>
                      </a:r>
                      <a:endParaRPr sz="1100">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r>
              <a:tr h="926175">
                <a:tc>
                  <a:txBody>
                    <a:bodyPr/>
                    <a:lstStyle/>
                    <a:p>
                      <a:pPr indent="0" lvl="0" marL="0" marR="0" rtl="0" algn="l">
                        <a:lnSpc>
                          <a:spcPct val="100000"/>
                        </a:lnSpc>
                        <a:spcBef>
                          <a:spcPts val="0"/>
                        </a:spcBef>
                        <a:spcAft>
                          <a:spcPts val="0"/>
                        </a:spcAft>
                        <a:buClr>
                          <a:schemeClr val="dk1"/>
                        </a:buClr>
                        <a:buSzPts val="1000"/>
                        <a:buFont typeface="Century Gothic"/>
                        <a:buNone/>
                      </a:pPr>
                      <a:r>
                        <a:rPr b="1" lang="en-GB" sz="1000">
                          <a:solidFill>
                            <a:schemeClr val="dk1"/>
                          </a:solidFill>
                          <a:latin typeface="Century Gothic"/>
                          <a:ea typeface="Century Gothic"/>
                          <a:cs typeface="Century Gothic"/>
                          <a:sym typeface="Century Gothic"/>
                        </a:rPr>
                        <a:t>The Roman Empire and its impact on Britain. </a:t>
                      </a:r>
                      <a:r>
                        <a:rPr lang="en-GB" sz="1100">
                          <a:solidFill>
                            <a:schemeClr val="dk1"/>
                          </a:solidFill>
                          <a:latin typeface="Century Gothic"/>
                          <a:ea typeface="Century Gothic"/>
                          <a:cs typeface="Century Gothic"/>
                          <a:sym typeface="Century Gothic"/>
                        </a:rPr>
                        <a:t>What it mean to invade or settle in another country. Know about the Roman invasion and its impact on Britain.</a:t>
                      </a:r>
                      <a:endParaRPr/>
                    </a:p>
                    <a:p>
                      <a:pPr indent="0" lvl="0" marL="0" marR="0" rtl="0" algn="l">
                        <a:lnSpc>
                          <a:spcPct val="100000"/>
                        </a:lnSpc>
                        <a:spcBef>
                          <a:spcPts val="0"/>
                        </a:spcBef>
                        <a:spcAft>
                          <a:spcPts val="0"/>
                        </a:spcAft>
                        <a:buClr>
                          <a:schemeClr val="dk1"/>
                        </a:buClr>
                        <a:buSzPts val="1100"/>
                        <a:buFont typeface="Century Gothic"/>
                        <a:buNone/>
                      </a:pPr>
                      <a:r>
                        <a:rPr lang="en-GB" sz="1100">
                          <a:solidFill>
                            <a:schemeClr val="dk1"/>
                          </a:solidFill>
                          <a:latin typeface="Century Gothic"/>
                          <a:ea typeface="Century Gothic"/>
                          <a:cs typeface="Century Gothic"/>
                          <a:sym typeface="Century Gothic"/>
                        </a:rPr>
                        <a:t>Look</a:t>
                      </a:r>
                      <a:r>
                        <a:rPr lang="en-GB" sz="1100">
                          <a:solidFill>
                            <a:schemeClr val="dk1"/>
                          </a:solidFill>
                          <a:latin typeface="Century Gothic"/>
                          <a:ea typeface="Century Gothic"/>
                          <a:cs typeface="Century Gothic"/>
                          <a:sym typeface="Century Gothic"/>
                        </a:rPr>
                        <a:t> at the impact of the Romans in Britain and British resistance including Boudicca and the </a:t>
                      </a:r>
                      <a:r>
                        <a:rPr lang="en-GB" sz="1100">
                          <a:solidFill>
                            <a:schemeClr val="dk1"/>
                          </a:solidFill>
                          <a:latin typeface="Century Gothic"/>
                          <a:ea typeface="Century Gothic"/>
                          <a:cs typeface="Century Gothic"/>
                          <a:sym typeface="Century Gothic"/>
                        </a:rPr>
                        <a:t>Celtic rebellion. </a:t>
                      </a:r>
                      <a:endParaRPr/>
                    </a:p>
                  </a:txBody>
                  <a:tcPr marT="0" marB="0" marR="114300" marL="1143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89" name="Google Shape;89;p1"/>
          <p:cNvGraphicFramePr/>
          <p:nvPr/>
        </p:nvGraphicFramePr>
        <p:xfrm>
          <a:off x="138157" y="1422000"/>
          <a:ext cx="3000000" cy="3000000"/>
        </p:xfrm>
        <a:graphic>
          <a:graphicData uri="http://schemas.openxmlformats.org/drawingml/2006/table">
            <a:tbl>
              <a:tblPr>
                <a:noFill/>
                <a:tableStyleId>{5F7DB847-4412-40C3-B0B0-9A4AE7F29A10}</a:tableStyleId>
              </a:tblPr>
              <a:tblGrid>
                <a:gridCol w="3833350"/>
              </a:tblGrid>
              <a:tr h="162825">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Art and Design</a:t>
                      </a:r>
                      <a:endParaRPr sz="1100">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5DCFD5"/>
                    </a:solidFill>
                  </a:tcPr>
                </a:tc>
              </a:tr>
              <a:tr h="600425">
                <a:tc>
                  <a:txBody>
                    <a:bodyPr/>
                    <a:lstStyle/>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Art history and Artists - </a:t>
                      </a:r>
                      <a:r>
                        <a:rPr lang="en-GB" sz="1100">
                          <a:solidFill>
                            <a:schemeClr val="dk1"/>
                          </a:solidFill>
                          <a:latin typeface="Century Gothic"/>
                          <a:ea typeface="Century Gothic"/>
                          <a:cs typeface="Century Gothic"/>
                          <a:sym typeface="Century Gothic"/>
                        </a:rPr>
                        <a:t>Look a</a:t>
                      </a:r>
                      <a:r>
                        <a:rPr lang="en-GB" sz="1100">
                          <a:solidFill>
                            <a:schemeClr val="dk1"/>
                          </a:solidFill>
                          <a:latin typeface="Century Gothic"/>
                          <a:ea typeface="Century Gothic"/>
                          <a:cs typeface="Century Gothic"/>
                          <a:sym typeface="Century Gothic"/>
                        </a:rPr>
                        <a:t>t the work and life of </a:t>
                      </a:r>
                      <a:r>
                        <a:rPr lang="en-GB" sz="1100">
                          <a:solidFill>
                            <a:schemeClr val="dk1"/>
                          </a:solidFill>
                          <a:latin typeface="Century Gothic"/>
                          <a:ea typeface="Century Gothic"/>
                          <a:cs typeface="Century Gothic"/>
                          <a:sym typeface="Century Gothic"/>
                        </a:rPr>
                        <a:t>Henri Matisse and Eric Carle.</a:t>
                      </a:r>
                      <a:r>
                        <a:rPr lang="en-GB" sz="1100">
                          <a:solidFill>
                            <a:schemeClr val="dk1"/>
                          </a:solidFill>
                          <a:latin typeface="Century Gothic"/>
                          <a:ea typeface="Century Gothic"/>
                          <a:cs typeface="Century Gothic"/>
                          <a:sym typeface="Century Gothic"/>
                        </a:rPr>
                        <a:t> </a:t>
                      </a:r>
                      <a:endParaRPr/>
                    </a:p>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Collage</a:t>
                      </a:r>
                      <a:r>
                        <a:rPr b="1" lang="en-GB" sz="1100">
                          <a:solidFill>
                            <a:schemeClr val="dk1"/>
                          </a:solidFill>
                          <a:latin typeface="Century Gothic"/>
                          <a:ea typeface="Century Gothic"/>
                          <a:cs typeface="Century Gothic"/>
                          <a:sym typeface="Century Gothic"/>
                        </a:rPr>
                        <a:t> -</a:t>
                      </a:r>
                      <a:r>
                        <a:rPr b="0" lang="en-GB" sz="1100">
                          <a:solidFill>
                            <a:schemeClr val="dk1"/>
                          </a:solidFill>
                          <a:latin typeface="Century Gothic"/>
                          <a:ea typeface="Century Gothic"/>
                          <a:cs typeface="Century Gothic"/>
                          <a:sym typeface="Century Gothic"/>
                        </a:rPr>
                        <a:t> S</a:t>
                      </a:r>
                      <a:r>
                        <a:rPr b="0" lang="en-GB" sz="1100">
                          <a:solidFill>
                            <a:schemeClr val="dk1"/>
                          </a:solidFill>
                          <a:latin typeface="Century Gothic"/>
                          <a:ea typeface="Century Gothic"/>
                          <a:cs typeface="Century Gothic"/>
                          <a:sym typeface="Century Gothic"/>
                        </a:rPr>
                        <a:t>elect </a:t>
                      </a:r>
                      <a:r>
                        <a:rPr lang="en-GB" sz="1100">
                          <a:solidFill>
                            <a:schemeClr val="dk1"/>
                          </a:solidFill>
                          <a:latin typeface="Century Gothic"/>
                          <a:ea typeface="Century Gothic"/>
                          <a:cs typeface="Century Gothic"/>
                          <a:sym typeface="Century Gothic"/>
                        </a:rPr>
                        <a:t>and arrange materials for striking effect. Become precise with collage pieces. Explore overlapping, tessellation, mosaic and montage.</a:t>
                      </a:r>
                      <a:endParaRPr/>
                    </a:p>
                    <a:p>
                      <a:pPr indent="0" lvl="0" marL="0" marR="0" rtl="0" algn="l">
                        <a:lnSpc>
                          <a:spcPct val="100000"/>
                        </a:lnSpc>
                        <a:spcBef>
                          <a:spcPts val="0"/>
                        </a:spcBef>
                        <a:spcAft>
                          <a:spcPts val="0"/>
                        </a:spcAft>
                        <a:buClr>
                          <a:schemeClr val="dk1"/>
                        </a:buClr>
                        <a:buSzPts val="1100"/>
                        <a:buFont typeface="Century Gothic"/>
                        <a:buNone/>
                      </a:pPr>
                      <a:r>
                        <a:rPr b="1" lang="en-GB" sz="1100">
                          <a:latin typeface="Century Gothic"/>
                          <a:ea typeface="Century Gothic"/>
                          <a:cs typeface="Century Gothic"/>
                          <a:sym typeface="Century Gothic"/>
                        </a:rPr>
                        <a:t>Digital </a:t>
                      </a:r>
                      <a:r>
                        <a:rPr b="1" lang="en-GB" sz="1100">
                          <a:solidFill>
                            <a:schemeClr val="dk1"/>
                          </a:solidFill>
                          <a:latin typeface="Century Gothic"/>
                          <a:ea typeface="Century Gothic"/>
                          <a:cs typeface="Century Gothic"/>
                          <a:sym typeface="Century Gothic"/>
                        </a:rPr>
                        <a:t>Media (art): </a:t>
                      </a:r>
                      <a:r>
                        <a:rPr lang="en-GB" sz="1100">
                          <a:solidFill>
                            <a:schemeClr val="dk1"/>
                          </a:solidFill>
                          <a:latin typeface="Century Gothic"/>
                          <a:ea typeface="Century Gothic"/>
                          <a:cs typeface="Century Gothic"/>
                          <a:sym typeface="Century Gothic"/>
                        </a:rPr>
                        <a:t>create images, video and sound recording </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90" name="Google Shape;90;p1"/>
          <p:cNvGraphicFramePr/>
          <p:nvPr/>
        </p:nvGraphicFramePr>
        <p:xfrm>
          <a:off x="8179936" y="2633437"/>
          <a:ext cx="3000000" cy="3000000"/>
        </p:xfrm>
        <a:graphic>
          <a:graphicData uri="http://schemas.openxmlformats.org/drawingml/2006/table">
            <a:tbl>
              <a:tblPr>
                <a:noFill/>
                <a:tableStyleId>{5F7DB847-4412-40C3-B0B0-9A4AE7F29A10}</a:tableStyleId>
              </a:tblPr>
              <a:tblGrid>
                <a:gridCol w="3861825"/>
              </a:tblGrid>
              <a:tr h="15040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Geography</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5E0B3"/>
                    </a:solidFill>
                  </a:tcPr>
                </a:tc>
              </a:tr>
              <a:tr h="1528400">
                <a:tc>
                  <a:txBody>
                    <a:bodyPr/>
                    <a:lstStyle/>
                    <a:p>
                      <a:pPr indent="0" lvl="0" marL="0" marR="0" rtl="0" algn="l">
                        <a:spcBef>
                          <a:spcPts val="0"/>
                        </a:spcBef>
                        <a:spcAft>
                          <a:spcPts val="0"/>
                        </a:spcAft>
                        <a:buNone/>
                      </a:pPr>
                      <a:r>
                        <a:rPr b="1" lang="en-GB" sz="1100" u="none">
                          <a:solidFill>
                            <a:schemeClr val="dk1"/>
                          </a:solidFill>
                          <a:latin typeface="Century Gothic"/>
                          <a:ea typeface="Century Gothic"/>
                          <a:cs typeface="Century Gothic"/>
                          <a:sym typeface="Century Gothic"/>
                        </a:rPr>
                        <a:t>Fieldwork Activities </a:t>
                      </a:r>
                      <a:r>
                        <a:rPr b="0" lang="en-GB" sz="1100" u="none">
                          <a:solidFill>
                            <a:schemeClr val="dk1"/>
                          </a:solidFill>
                          <a:latin typeface="Century Gothic"/>
                          <a:ea typeface="Century Gothic"/>
                          <a:cs typeface="Century Gothic"/>
                          <a:sym typeface="Century Gothic"/>
                        </a:rPr>
                        <a:t>to help children gain a sense of place of where we live. </a:t>
                      </a:r>
                      <a:endParaRPr/>
                    </a:p>
                    <a:p>
                      <a:pPr indent="0" lvl="0" marL="0" marR="0" rtl="0" algn="l">
                        <a:spcBef>
                          <a:spcPts val="0"/>
                        </a:spcBef>
                        <a:spcAft>
                          <a:spcPts val="0"/>
                        </a:spcAft>
                        <a:buNone/>
                      </a:pPr>
                      <a:r>
                        <a:rPr b="1" lang="en-GB" sz="1100" u="none">
                          <a:solidFill>
                            <a:schemeClr val="dk1"/>
                          </a:solidFill>
                          <a:latin typeface="Century Gothic"/>
                          <a:ea typeface="Century Gothic"/>
                          <a:cs typeface="Century Gothic"/>
                          <a:sym typeface="Century Gothic"/>
                        </a:rPr>
                        <a:t>Locational Knowledge: </a:t>
                      </a:r>
                      <a:r>
                        <a:rPr lang="en-GB" sz="1100">
                          <a:solidFill>
                            <a:schemeClr val="dk1"/>
                          </a:solidFill>
                          <a:latin typeface="Century Gothic"/>
                          <a:ea typeface="Century Gothic"/>
                          <a:cs typeface="Century Gothic"/>
                          <a:sym typeface="Century Gothic"/>
                        </a:rPr>
                        <a:t>Locate some counties in Europe and relate them to the continent and city.</a:t>
                      </a:r>
                      <a:endParaRPr/>
                    </a:p>
                    <a:p>
                      <a:pPr indent="0" lvl="0" marL="0" marR="0" rtl="0" algn="l">
                        <a:spcBef>
                          <a:spcPts val="0"/>
                        </a:spcBef>
                        <a:spcAft>
                          <a:spcPts val="0"/>
                        </a:spcAft>
                        <a:buNone/>
                      </a:pPr>
                      <a:r>
                        <a:rPr b="1" lang="en-GB" sz="1100">
                          <a:solidFill>
                            <a:schemeClr val="dk1"/>
                          </a:solidFill>
                          <a:latin typeface="Century Gothic"/>
                          <a:ea typeface="Century Gothic"/>
                          <a:cs typeface="Century Gothic"/>
                          <a:sym typeface="Century Gothic"/>
                        </a:rPr>
                        <a:t>Place Knowledge:  </a:t>
                      </a:r>
                      <a:r>
                        <a:rPr lang="en-GB" sz="1100">
                          <a:solidFill>
                            <a:schemeClr val="dk1"/>
                          </a:solidFill>
                          <a:latin typeface="Century Gothic"/>
                          <a:ea typeface="Century Gothic"/>
                          <a:cs typeface="Century Gothic"/>
                          <a:sym typeface="Century Gothic"/>
                        </a:rPr>
                        <a:t>Describe</a:t>
                      </a:r>
                      <a:r>
                        <a:rPr lang="en-GB" sz="1100">
                          <a:solidFill>
                            <a:schemeClr val="dk1"/>
                          </a:solidFill>
                          <a:latin typeface="Century Gothic"/>
                          <a:ea typeface="Century Gothic"/>
                          <a:cs typeface="Century Gothic"/>
                          <a:sym typeface="Century Gothic"/>
                        </a:rPr>
                        <a:t> similarities and differences between some regions in Europe and UK. </a:t>
                      </a:r>
                      <a:endParaRPr/>
                    </a:p>
                    <a:p>
                      <a:pPr indent="0" lvl="0" marL="0" marR="0" rtl="0" algn="l">
                        <a:spcBef>
                          <a:spcPts val="0"/>
                        </a:spcBef>
                        <a:spcAft>
                          <a:spcPts val="0"/>
                        </a:spcAft>
                        <a:buNone/>
                      </a:pPr>
                      <a:r>
                        <a:rPr b="1" lang="en-GB" sz="1100">
                          <a:solidFill>
                            <a:schemeClr val="dk1"/>
                          </a:solidFill>
                          <a:latin typeface="Century Gothic"/>
                          <a:ea typeface="Century Gothic"/>
                          <a:cs typeface="Century Gothic"/>
                          <a:sym typeface="Century Gothic"/>
                        </a:rPr>
                        <a:t>Human and Physical: </a:t>
                      </a:r>
                      <a:r>
                        <a:rPr lang="en-GB" sz="1100">
                          <a:solidFill>
                            <a:schemeClr val="dk1"/>
                          </a:solidFill>
                          <a:latin typeface="Century Gothic"/>
                          <a:ea typeface="Century Gothic"/>
                          <a:cs typeface="Century Gothic"/>
                          <a:sym typeface="Century Gothic"/>
                        </a:rPr>
                        <a:t>Looking at human and physical characteristics of both Europe and UK. Understand physical hazards such as floods and avalanches.  </a:t>
                      </a:r>
                      <a:endParaRPr sz="1100">
                        <a:solidFill>
                          <a:schemeClr val="dk1"/>
                        </a:solidFill>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91" name="Google Shape;91;p1"/>
          <p:cNvGraphicFramePr/>
          <p:nvPr/>
        </p:nvGraphicFramePr>
        <p:xfrm>
          <a:off x="116847" y="4416290"/>
          <a:ext cx="3000000" cy="3000000"/>
        </p:xfrm>
        <a:graphic>
          <a:graphicData uri="http://schemas.openxmlformats.org/drawingml/2006/table">
            <a:tbl>
              <a:tblPr>
                <a:noFill/>
                <a:tableStyleId>{5F7DB847-4412-40C3-B0B0-9A4AE7F29A10}</a:tableStyleId>
              </a:tblPr>
              <a:tblGrid>
                <a:gridCol w="3875975"/>
              </a:tblGrid>
              <a:tr h="271725">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Computing </a:t>
                      </a:r>
                      <a:endParaRPr sz="1100">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9C9C9"/>
                    </a:solidFill>
                  </a:tcPr>
                </a:tc>
              </a:tr>
              <a:tr h="1165025">
                <a:tc>
                  <a:txBody>
                    <a:bodyPr/>
                    <a:lstStyle/>
                    <a:p>
                      <a:pPr indent="0" lvl="0" marL="0" marR="0" rtl="0" algn="l">
                        <a:lnSpc>
                          <a:spcPct val="100000"/>
                        </a:lnSpc>
                        <a:spcBef>
                          <a:spcPts val="0"/>
                        </a:spcBef>
                        <a:spcAft>
                          <a:spcPts val="0"/>
                        </a:spcAft>
                        <a:buClr>
                          <a:schemeClr val="dk1"/>
                        </a:buClr>
                        <a:buSzPts val="1100"/>
                        <a:buFont typeface="Century Gothic"/>
                        <a:buNone/>
                      </a:pPr>
                      <a:r>
                        <a:rPr b="1" lang="en-GB" sz="1100" u="none">
                          <a:solidFill>
                            <a:schemeClr val="dk1"/>
                          </a:solidFill>
                          <a:latin typeface="Century Gothic"/>
                          <a:ea typeface="Century Gothic"/>
                          <a:cs typeface="Century Gothic"/>
                          <a:sym typeface="Century Gothic"/>
                        </a:rPr>
                        <a:t>Computer</a:t>
                      </a:r>
                      <a:r>
                        <a:rPr b="1" lang="en-GB" sz="1100" u="none">
                          <a:solidFill>
                            <a:schemeClr val="dk1"/>
                          </a:solidFill>
                          <a:latin typeface="Century Gothic"/>
                          <a:ea typeface="Century Gothic"/>
                          <a:cs typeface="Century Gothic"/>
                          <a:sym typeface="Century Gothic"/>
                        </a:rPr>
                        <a:t> Science: Programming:</a:t>
                      </a:r>
                      <a:r>
                        <a:rPr b="0" lang="en-GB" sz="1100" u="none">
                          <a:solidFill>
                            <a:schemeClr val="dk1"/>
                          </a:solidFill>
                          <a:latin typeface="Century Gothic"/>
                          <a:ea typeface="Century Gothic"/>
                          <a:cs typeface="Century Gothic"/>
                          <a:sym typeface="Century Gothic"/>
                        </a:rPr>
                        <a:t> C</a:t>
                      </a:r>
                      <a:r>
                        <a:rPr b="0" i="0" lang="en-GB" sz="1100">
                          <a:solidFill>
                            <a:schemeClr val="dk1"/>
                          </a:solidFill>
                          <a:latin typeface="Century Gothic"/>
                          <a:ea typeface="Century Gothic"/>
                          <a:cs typeface="Century Gothic"/>
                          <a:sym typeface="Century Gothic"/>
                        </a:rPr>
                        <a:t>reate programs by planning, modifying, and testing commands to create shapes and patterns. Use Logo, a text-based programming language.</a:t>
                      </a:r>
                      <a:r>
                        <a:rPr b="0" i="0" lang="en-GB" sz="1100">
                          <a:solidFill>
                            <a:schemeClr val="dk1"/>
                          </a:solidFill>
                          <a:latin typeface="Century Gothic"/>
                          <a:ea typeface="Century Gothic"/>
                          <a:cs typeface="Century Gothic"/>
                          <a:sym typeface="Century Gothic"/>
                        </a:rPr>
                        <a:t> </a:t>
                      </a:r>
                      <a:endParaRPr/>
                    </a:p>
                    <a:p>
                      <a:pPr indent="0" lvl="0" marL="0" marR="0" rtl="0" algn="l">
                        <a:lnSpc>
                          <a:spcPct val="100000"/>
                        </a:lnSpc>
                        <a:spcBef>
                          <a:spcPts val="0"/>
                        </a:spcBef>
                        <a:spcAft>
                          <a:spcPts val="0"/>
                        </a:spcAft>
                        <a:buClr>
                          <a:schemeClr val="dk1"/>
                        </a:buClr>
                        <a:buSzPts val="1100"/>
                        <a:buFont typeface="Century Gothic"/>
                        <a:buNone/>
                      </a:pPr>
                      <a:r>
                        <a:rPr b="1" i="0" lang="en-GB" sz="1100">
                          <a:solidFill>
                            <a:schemeClr val="dk1"/>
                          </a:solidFill>
                          <a:latin typeface="Century Gothic"/>
                          <a:ea typeface="Century Gothic"/>
                          <a:cs typeface="Century Gothic"/>
                          <a:sym typeface="Century Gothic"/>
                        </a:rPr>
                        <a:t>Data and information</a:t>
                      </a:r>
                      <a:r>
                        <a:rPr b="0" i="0" lang="en-GB" sz="1100">
                          <a:solidFill>
                            <a:schemeClr val="dk1"/>
                          </a:solidFill>
                          <a:latin typeface="Century Gothic"/>
                          <a:ea typeface="Century Gothic"/>
                          <a:cs typeface="Century Gothic"/>
                          <a:sym typeface="Century Gothic"/>
                        </a:rPr>
                        <a:t>: C</a:t>
                      </a:r>
                      <a:r>
                        <a:rPr b="0" i="0" lang="en-GB" sz="1100">
                          <a:solidFill>
                            <a:schemeClr val="dk1"/>
                          </a:solidFill>
                          <a:latin typeface="Century Gothic"/>
                          <a:ea typeface="Century Gothic"/>
                          <a:cs typeface="Century Gothic"/>
                          <a:sym typeface="Century Gothic"/>
                        </a:rPr>
                        <a:t>onsider the senses that humans use to experience the environment and how computers can use special input devices called sensors to monitor the environment. Pupils will collect data as well as access data captured over long periods of time. </a:t>
                      </a:r>
                      <a:endParaRPr/>
                    </a:p>
                    <a:p>
                      <a:pPr indent="0" lvl="0" marL="0" marR="0" rtl="0" algn="l">
                        <a:lnSpc>
                          <a:spcPct val="100000"/>
                        </a:lnSpc>
                        <a:spcBef>
                          <a:spcPts val="0"/>
                        </a:spcBef>
                        <a:spcAft>
                          <a:spcPts val="0"/>
                        </a:spcAft>
                        <a:buClr>
                          <a:schemeClr val="dk1"/>
                        </a:buClr>
                        <a:buSzPts val="1100"/>
                        <a:buFont typeface="Century Gothic"/>
                        <a:buNone/>
                      </a:pPr>
                      <a:r>
                        <a:rPr b="1" lang="en-GB" sz="1100" u="none">
                          <a:solidFill>
                            <a:schemeClr val="dk1"/>
                          </a:solidFill>
                          <a:latin typeface="Century Gothic"/>
                          <a:ea typeface="Century Gothic"/>
                          <a:cs typeface="Century Gothic"/>
                          <a:sym typeface="Century Gothic"/>
                        </a:rPr>
                        <a:t>Information Technology: </a:t>
                      </a:r>
                      <a:r>
                        <a:rPr lang="en-GB" sz="1100">
                          <a:solidFill>
                            <a:schemeClr val="dk1"/>
                          </a:solidFill>
                          <a:latin typeface="Century Gothic"/>
                          <a:ea typeface="Century Gothic"/>
                          <a:cs typeface="Century Gothic"/>
                          <a:sym typeface="Century Gothic"/>
                        </a:rPr>
                        <a:t>Create images, video and sound (link with art and geography. Use</a:t>
                      </a:r>
                      <a:r>
                        <a:rPr lang="en-GB" sz="1100">
                          <a:solidFill>
                            <a:schemeClr val="dk1"/>
                          </a:solidFill>
                          <a:latin typeface="Century Gothic"/>
                          <a:ea typeface="Century Gothic"/>
                          <a:cs typeface="Century Gothic"/>
                          <a:sym typeface="Century Gothic"/>
                        </a:rPr>
                        <a:t> </a:t>
                      </a:r>
                      <a:r>
                        <a:rPr lang="en-GB" sz="1100">
                          <a:solidFill>
                            <a:schemeClr val="dk1"/>
                          </a:solidFill>
                          <a:latin typeface="Century Gothic"/>
                          <a:ea typeface="Century Gothic"/>
                          <a:cs typeface="Century Gothic"/>
                          <a:sym typeface="Century Gothic"/>
                        </a:rPr>
                        <a:t>imovie.</a:t>
                      </a:r>
                      <a:endParaRPr/>
                    </a:p>
                    <a:p>
                      <a:pPr indent="0" lvl="0" marL="0" marR="0" rtl="0" algn="l">
                        <a:lnSpc>
                          <a:spcPct val="100000"/>
                        </a:lnSpc>
                        <a:spcBef>
                          <a:spcPts val="0"/>
                        </a:spcBef>
                        <a:spcAft>
                          <a:spcPts val="0"/>
                        </a:spcAft>
                        <a:buClr>
                          <a:schemeClr val="dk1"/>
                        </a:buClr>
                        <a:buSzPts val="1100"/>
                        <a:buFont typeface="Calibri"/>
                        <a:buNone/>
                      </a:pPr>
                      <a:r>
                        <a:t/>
                      </a:r>
                      <a:endParaRPr sz="1100">
                        <a:solidFill>
                          <a:schemeClr val="dk1"/>
                        </a:solidFill>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92" name="Google Shape;92;p1"/>
          <p:cNvGraphicFramePr/>
          <p:nvPr/>
        </p:nvGraphicFramePr>
        <p:xfrm>
          <a:off x="8179936" y="4450602"/>
          <a:ext cx="3000000" cy="3000000"/>
        </p:xfrm>
        <a:graphic>
          <a:graphicData uri="http://schemas.openxmlformats.org/drawingml/2006/table">
            <a:tbl>
              <a:tblPr>
                <a:noFill/>
                <a:tableStyleId>{5F7DB847-4412-40C3-B0B0-9A4AE7F29A10}</a:tableStyleId>
              </a:tblPr>
              <a:tblGrid>
                <a:gridCol w="3855525"/>
              </a:tblGrid>
              <a:tr h="30395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Religious Education</a:t>
                      </a:r>
                      <a:endParaRPr sz="1100">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55A11"/>
                    </a:solidFill>
                  </a:tcPr>
                </a:tc>
              </a:tr>
              <a:tr h="1877400">
                <a:tc>
                  <a:txBody>
                    <a:bodyPr/>
                    <a:lstStyle/>
                    <a:p>
                      <a:pPr indent="0" lvl="0" marL="0" marR="0" rtl="0" algn="l">
                        <a:lnSpc>
                          <a:spcPct val="107000"/>
                        </a:lnSpc>
                        <a:spcBef>
                          <a:spcPts val="0"/>
                        </a:spcBef>
                        <a:spcAft>
                          <a:spcPts val="0"/>
                        </a:spcAft>
                        <a:buClr>
                          <a:schemeClr val="dk1"/>
                        </a:buClr>
                        <a:buSzPts val="1100"/>
                        <a:buFont typeface="Century Gothic"/>
                        <a:buNone/>
                      </a:pPr>
                      <a:r>
                        <a:rPr lang="en-GB" sz="1100">
                          <a:solidFill>
                            <a:schemeClr val="dk1"/>
                          </a:solidFill>
                          <a:latin typeface="Century Gothic"/>
                          <a:ea typeface="Century Gothic"/>
                          <a:cs typeface="Century Gothic"/>
                          <a:sym typeface="Century Gothic"/>
                        </a:rPr>
                        <a:t>We</a:t>
                      </a:r>
                      <a:r>
                        <a:rPr lang="en-GB" sz="1100">
                          <a:solidFill>
                            <a:schemeClr val="dk1"/>
                          </a:solidFill>
                          <a:latin typeface="Century Gothic"/>
                          <a:ea typeface="Century Gothic"/>
                          <a:cs typeface="Century Gothic"/>
                          <a:sym typeface="Century Gothic"/>
                        </a:rPr>
                        <a:t> will look at h</a:t>
                      </a:r>
                      <a:r>
                        <a:rPr lang="en-GB" sz="1100">
                          <a:solidFill>
                            <a:schemeClr val="dk1"/>
                          </a:solidFill>
                          <a:latin typeface="Century Gothic"/>
                          <a:ea typeface="Century Gothic"/>
                          <a:cs typeface="Century Gothic"/>
                          <a:sym typeface="Century Gothic"/>
                        </a:rPr>
                        <a:t>ow faith is expressed in Sikh communities and traditions. We</a:t>
                      </a:r>
                      <a:r>
                        <a:rPr lang="en-GB" sz="1100">
                          <a:solidFill>
                            <a:schemeClr val="dk1"/>
                          </a:solidFill>
                          <a:latin typeface="Century Gothic"/>
                          <a:ea typeface="Century Gothic"/>
                          <a:cs typeface="Century Gothic"/>
                          <a:sym typeface="Century Gothic"/>
                        </a:rPr>
                        <a:t> will s</a:t>
                      </a:r>
                      <a:r>
                        <a:rPr lang="en-GB" sz="1100">
                          <a:solidFill>
                            <a:schemeClr val="dk1"/>
                          </a:solidFill>
                          <a:latin typeface="Century Gothic"/>
                          <a:ea typeface="Century Gothic"/>
                          <a:cs typeface="Century Gothic"/>
                          <a:sym typeface="Century Gothic"/>
                        </a:rPr>
                        <a:t>ee</a:t>
                      </a:r>
                      <a:r>
                        <a:rPr lang="en-GB" sz="1100">
                          <a:solidFill>
                            <a:schemeClr val="dk1"/>
                          </a:solidFill>
                          <a:latin typeface="Century Gothic"/>
                          <a:ea typeface="Century Gothic"/>
                          <a:cs typeface="Century Gothic"/>
                          <a:sym typeface="Century Gothic"/>
                        </a:rPr>
                        <a:t> how Sikhs show their faith at home and within their faith communities. </a:t>
                      </a:r>
                      <a:endParaRPr/>
                    </a:p>
                    <a:p>
                      <a:pPr indent="0" lvl="0" marL="0" marR="0" rtl="0" algn="l">
                        <a:lnSpc>
                          <a:spcPct val="107000"/>
                        </a:lnSpc>
                        <a:spcBef>
                          <a:spcPts val="0"/>
                        </a:spcBef>
                        <a:spcAft>
                          <a:spcPts val="0"/>
                        </a:spcAft>
                        <a:buClr>
                          <a:schemeClr val="dk1"/>
                        </a:buClr>
                        <a:buSzPts val="1100"/>
                        <a:buFont typeface="Calibri"/>
                        <a:buNone/>
                      </a:pPr>
                      <a:r>
                        <a:t/>
                      </a:r>
                      <a:endParaRPr sz="1100">
                        <a:latin typeface="Century Gothic"/>
                        <a:ea typeface="Century Gothic"/>
                        <a:cs typeface="Century Gothic"/>
                        <a:sym typeface="Century Gothic"/>
                      </a:endParaRPr>
                    </a:p>
                    <a:p>
                      <a:pPr indent="0" lvl="0" marL="0" marR="0" rtl="0" algn="l">
                        <a:lnSpc>
                          <a:spcPct val="107000"/>
                        </a:lnSpc>
                        <a:spcBef>
                          <a:spcPts val="0"/>
                        </a:spcBef>
                        <a:spcAft>
                          <a:spcPts val="0"/>
                        </a:spcAft>
                        <a:buClr>
                          <a:schemeClr val="dk1"/>
                        </a:buClr>
                        <a:buSzPts val="1100"/>
                        <a:buFont typeface="Century Gothic"/>
                        <a:buNone/>
                      </a:pPr>
                      <a:r>
                        <a:rPr lang="en-GB" sz="1100">
                          <a:solidFill>
                            <a:schemeClr val="dk1"/>
                          </a:solidFill>
                          <a:latin typeface="Century Gothic"/>
                          <a:ea typeface="Century Gothic"/>
                          <a:cs typeface="Century Gothic"/>
                          <a:sym typeface="Century Gothic"/>
                        </a:rPr>
                        <a:t>We will also be looking at what is the deeper impact of Pentecost for Christians by making links between the story and Christian beliefs. They will explore and connect ideas about the Kingdom of God and what Christians believe about following God today. . </a:t>
                      </a:r>
                      <a:endParaRPr sz="1100" u="none">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93" name="Google Shape;93;p1"/>
          <p:cNvGraphicFramePr/>
          <p:nvPr/>
        </p:nvGraphicFramePr>
        <p:xfrm>
          <a:off x="123914" y="194662"/>
          <a:ext cx="3000000" cy="3000000"/>
        </p:xfrm>
        <a:graphic>
          <a:graphicData uri="http://schemas.openxmlformats.org/drawingml/2006/table">
            <a:tbl>
              <a:tblPr>
                <a:noFill/>
                <a:tableStyleId>{5F7DB847-4412-40C3-B0B0-9A4AE7F29A10}</a:tableStyleId>
              </a:tblPr>
              <a:tblGrid>
                <a:gridCol w="3861825"/>
              </a:tblGrid>
              <a:tr h="11840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Design and Technology</a:t>
                      </a:r>
                      <a:endParaRPr sz="1100">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8AE6"/>
                    </a:solidFill>
                  </a:tcPr>
                </a:tc>
              </a:tr>
              <a:tr h="475100">
                <a:tc>
                  <a:txBody>
                    <a:bodyPr/>
                    <a:lstStyle/>
                    <a:p>
                      <a:pPr indent="0" lvl="0" marL="0" marR="0" rtl="0" algn="l">
                        <a:lnSpc>
                          <a:spcPct val="107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Cooking and Nutrition </a:t>
                      </a:r>
                      <a:r>
                        <a:rPr lang="en-GB" sz="1100">
                          <a:solidFill>
                            <a:schemeClr val="dk1"/>
                          </a:solidFill>
                          <a:latin typeface="Century Gothic"/>
                          <a:ea typeface="Century Gothic"/>
                          <a:cs typeface="Century Gothic"/>
                          <a:sym typeface="Century Gothic"/>
                        </a:rPr>
                        <a:t>- Understand</a:t>
                      </a:r>
                      <a:r>
                        <a:rPr lang="en-GB" sz="1100">
                          <a:solidFill>
                            <a:schemeClr val="dk1"/>
                          </a:solidFill>
                          <a:latin typeface="Century Gothic"/>
                          <a:ea typeface="Century Gothic"/>
                          <a:cs typeface="Century Gothic"/>
                          <a:sym typeface="Century Gothic"/>
                        </a:rPr>
                        <a:t> healthy eating and the different food groups. Identify </a:t>
                      </a:r>
                      <a:r>
                        <a:rPr lang="en-GB" sz="1100">
                          <a:solidFill>
                            <a:schemeClr val="dk1"/>
                          </a:solidFill>
                          <a:latin typeface="Century Gothic"/>
                          <a:ea typeface="Century Gothic"/>
                          <a:cs typeface="Century Gothic"/>
                          <a:sym typeface="Century Gothic"/>
                        </a:rPr>
                        <a:t> seasonality, and know where and how a variety of ingredients are grown, reared, caught and processed. Use the right tools to slice, mix, bake and knead Italian pizza.</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94" name="Google Shape;94;p1"/>
          <p:cNvGraphicFramePr/>
          <p:nvPr/>
        </p:nvGraphicFramePr>
        <p:xfrm>
          <a:off x="4217995" y="4564261"/>
          <a:ext cx="3000000" cy="3000000"/>
        </p:xfrm>
        <a:graphic>
          <a:graphicData uri="http://schemas.openxmlformats.org/drawingml/2006/table">
            <a:tbl>
              <a:tblPr>
                <a:noFill/>
                <a:tableStyleId>{5F7DB847-4412-40C3-B0B0-9A4AE7F29A10}</a:tableStyleId>
              </a:tblPr>
              <a:tblGrid>
                <a:gridCol w="3792400"/>
              </a:tblGrid>
              <a:tr h="21590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Wow moments</a:t>
                      </a:r>
                      <a:endParaRPr sz="1100">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4"/>
                    </a:solidFill>
                  </a:tcPr>
                </a:tc>
              </a:tr>
              <a:tr h="431800">
                <a:tc>
                  <a:txBody>
                    <a:bodyPr/>
                    <a:lstStyle/>
                    <a:p>
                      <a:pPr indent="0" lvl="0" marL="0" marR="0" rtl="0" algn="l">
                        <a:spcBef>
                          <a:spcPts val="0"/>
                        </a:spcBef>
                        <a:spcAft>
                          <a:spcPts val="0"/>
                        </a:spcAft>
                        <a:buNone/>
                      </a:pPr>
                      <a:r>
                        <a:rPr b="0" lang="en-GB" sz="1100">
                          <a:latin typeface="Century Gothic"/>
                          <a:ea typeface="Century Gothic"/>
                          <a:cs typeface="Century Gothic"/>
                          <a:sym typeface="Century Gothic"/>
                        </a:rPr>
                        <a:t>Author Visit</a:t>
                      </a:r>
                      <a:endParaRPr/>
                    </a:p>
                    <a:p>
                      <a:pPr indent="0" lvl="0" marL="0" marR="0" rtl="0" algn="l">
                        <a:spcBef>
                          <a:spcPts val="0"/>
                        </a:spcBef>
                        <a:spcAft>
                          <a:spcPts val="0"/>
                        </a:spcAft>
                        <a:buNone/>
                      </a:pPr>
                      <a:r>
                        <a:rPr b="0" lang="en-GB" sz="1100">
                          <a:latin typeface="Century Gothic"/>
                          <a:ea typeface="Century Gothic"/>
                          <a:cs typeface="Century Gothic"/>
                          <a:sym typeface="Century Gothic"/>
                        </a:rPr>
                        <a:t>Verulamium </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95" name="Google Shape;95;p1"/>
          <p:cNvSpPr txBox="1"/>
          <p:nvPr/>
        </p:nvSpPr>
        <p:spPr>
          <a:xfrm>
            <a:off x="5614196" y="3272483"/>
            <a:ext cx="2331935" cy="259495"/>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t/>
            </a:r>
            <a:endParaRPr b="0" i="1" sz="1100" u="none" cap="none" strike="noStrike">
              <a:solidFill>
                <a:schemeClr val="dk1"/>
              </a:solidFill>
              <a:latin typeface="Century Gothic"/>
              <a:ea typeface="Century Gothic"/>
              <a:cs typeface="Century Gothic"/>
              <a:sym typeface="Century Gothic"/>
            </a:endParaRPr>
          </a:p>
        </p:txBody>
      </p:sp>
      <p:sp>
        <p:nvSpPr>
          <p:cNvPr id="96" name="Google Shape;96;p1"/>
          <p:cNvSpPr txBox="1"/>
          <p:nvPr/>
        </p:nvSpPr>
        <p:spPr>
          <a:xfrm>
            <a:off x="4172198" y="3337447"/>
            <a:ext cx="3814214" cy="104644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100" u="none" cap="none" strike="noStrike">
                <a:solidFill>
                  <a:schemeClr val="dk1"/>
                </a:solidFill>
                <a:latin typeface="Century Gothic"/>
                <a:ea typeface="Century Gothic"/>
                <a:cs typeface="Century Gothic"/>
                <a:sym typeface="Century Gothic"/>
              </a:rPr>
              <a:t>    </a:t>
            </a:r>
            <a:endParaRPr sz="20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b="1" lang="en-GB" sz="2000">
                <a:solidFill>
                  <a:schemeClr val="dk1"/>
                </a:solidFill>
                <a:latin typeface="Century Gothic"/>
                <a:ea typeface="Century Gothic"/>
                <a:cs typeface="Century Gothic"/>
                <a:sym typeface="Century Gothic"/>
              </a:rPr>
              <a:t>     Viva Roma</a:t>
            </a:r>
            <a:endParaRPr/>
          </a:p>
          <a:p>
            <a:pPr indent="0" lvl="0" marL="0" marR="0" rtl="0" algn="l">
              <a:spcBef>
                <a:spcPts val="0"/>
              </a:spcBef>
              <a:spcAft>
                <a:spcPts val="0"/>
              </a:spcAft>
              <a:buNone/>
            </a:pPr>
            <a:r>
              <a:t/>
            </a:r>
            <a:endParaRPr b="1" sz="2000">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t/>
            </a:r>
            <a:endParaRPr sz="1100">
              <a:solidFill>
                <a:schemeClr val="dk1"/>
              </a:solidFill>
              <a:latin typeface="Century Gothic"/>
              <a:ea typeface="Century Gothic"/>
              <a:cs typeface="Century Gothic"/>
              <a:sym typeface="Century Gothic"/>
            </a:endParaRPr>
          </a:p>
        </p:txBody>
      </p:sp>
      <p:pic>
        <p:nvPicPr>
          <p:cNvPr id="97" name="Google Shape;97;p1"/>
          <p:cNvPicPr preferRelativeResize="0"/>
          <p:nvPr/>
        </p:nvPicPr>
        <p:blipFill rotWithShape="1">
          <a:blip r:embed="rId3">
            <a:alphaModFix/>
          </a:blip>
          <a:srcRect b="0" l="0" r="0" t="0"/>
          <a:stretch/>
        </p:blipFill>
        <p:spPr>
          <a:xfrm>
            <a:off x="6485452" y="3443314"/>
            <a:ext cx="1078575" cy="820737"/>
          </a:xfrm>
          <a:prstGeom prst="rect">
            <a:avLst/>
          </a:prstGeom>
          <a:noFill/>
          <a:ln>
            <a:noFill/>
          </a:ln>
        </p:spPr>
      </p:pic>
      <p:pic>
        <p:nvPicPr>
          <p:cNvPr descr="http://clipartmonk.com/content/uploads/di/di8jzp8ie.jpeg" id="98" name="Google Shape;98;p1"/>
          <p:cNvPicPr preferRelativeResize="0"/>
          <p:nvPr/>
        </p:nvPicPr>
        <p:blipFill rotWithShape="1">
          <a:blip r:embed="rId4">
            <a:alphaModFix/>
          </a:blip>
          <a:srcRect b="0" l="0" r="0" t="0"/>
          <a:stretch/>
        </p:blipFill>
        <p:spPr>
          <a:xfrm>
            <a:off x="4309705" y="3470142"/>
            <a:ext cx="298450" cy="390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aphicFrame>
        <p:nvGraphicFramePr>
          <p:cNvPr id="103" name="Google Shape;103;p2"/>
          <p:cNvGraphicFramePr/>
          <p:nvPr/>
        </p:nvGraphicFramePr>
        <p:xfrm>
          <a:off x="161180" y="158814"/>
          <a:ext cx="3000000" cy="3000000"/>
        </p:xfrm>
        <a:graphic>
          <a:graphicData uri="http://schemas.openxmlformats.org/drawingml/2006/table">
            <a:tbl>
              <a:tblPr>
                <a:noFill/>
                <a:tableStyleId>{5F7DB847-4412-40C3-B0B0-9A4AE7F29A10}</a:tableStyleId>
              </a:tblPr>
              <a:tblGrid>
                <a:gridCol w="5501400"/>
              </a:tblGrid>
              <a:tr h="163525">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English</a:t>
                      </a:r>
                      <a:endParaRPr sz="1100">
                        <a:latin typeface="Calibri"/>
                        <a:ea typeface="Calibri"/>
                        <a:cs typeface="Calibri"/>
                        <a:sym typeface="Calibri"/>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6287000">
                <a:tc>
                  <a:txBody>
                    <a:bodyPr/>
                    <a:lstStyle/>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Spellings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Homophones and near homophones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Suffixes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Plural Possessives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Alternative Spellings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Word Families</a:t>
                      </a:r>
                      <a:endParaRPr/>
                    </a:p>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Vocabulary, Grammar and Punctuation:</a:t>
                      </a:r>
                      <a:endParaRPr sz="11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Apostrophes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Speech </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Noun Phrases</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Suffixes</a:t>
                      </a:r>
                      <a:endParaRPr/>
                    </a:p>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Reading and VIPERS (vocabulary, infer, predict, explain, retrieve, sequence/summarise):</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Through studying our key texts we will: </a:t>
                      </a:r>
                      <a:endParaRPr/>
                    </a:p>
                    <a:p>
                      <a:pPr indent="-171450" lvl="0" marL="171450" marR="0" rtl="0" algn="l">
                        <a:spcBef>
                          <a:spcPts val="0"/>
                        </a:spcBef>
                        <a:spcAft>
                          <a:spcPts val="0"/>
                        </a:spcAft>
                        <a:buClr>
                          <a:schemeClr val="dk1"/>
                        </a:buClr>
                        <a:buSzPts val="1100"/>
                        <a:buFont typeface="Arial"/>
                        <a:buChar char="•"/>
                      </a:pPr>
                      <a:r>
                        <a:rPr lang="en-GB" sz="1100">
                          <a:solidFill>
                            <a:schemeClr val="dk1"/>
                          </a:solidFill>
                          <a:latin typeface="Century Gothic"/>
                          <a:ea typeface="Century Gothic"/>
                          <a:cs typeface="Century Gothic"/>
                          <a:sym typeface="Century Gothic"/>
                        </a:rPr>
                        <a:t>develop positive attitudes to reading and understanding of what we read by: listening to and discussing a wide range of fiction, poetry, plays, non-fiction and reference books or textbooks. Also we will be identifying and discussing themes and conventions in a wide range of writing and increasing our familiarity with a wide range of books, including fairy stories, myths and legends, and retelling some of these orally.</a:t>
                      </a:r>
                      <a:endParaRPr/>
                    </a:p>
                    <a:p>
                      <a:pPr indent="0" lvl="0" marL="0" marR="0" rtl="0" algn="l">
                        <a:spcBef>
                          <a:spcPts val="0"/>
                        </a:spcBef>
                        <a:spcAft>
                          <a:spcPts val="0"/>
                        </a:spcAft>
                        <a:buClr>
                          <a:schemeClr val="dk1"/>
                        </a:buClr>
                        <a:buSzPts val="1100"/>
                        <a:buFont typeface="Arial"/>
                        <a:buNone/>
                      </a:pPr>
                      <a:r>
                        <a:rPr lang="en-GB" sz="1100">
                          <a:solidFill>
                            <a:schemeClr val="dk1"/>
                          </a:solidFill>
                          <a:latin typeface="Century Gothic"/>
                          <a:ea typeface="Century Gothic"/>
                          <a:cs typeface="Century Gothic"/>
                          <a:sym typeface="Century Gothic"/>
                        </a:rPr>
                        <a:t>Through our VIPERS lessons we will:</a:t>
                      </a:r>
                      <a:endParaRPr/>
                    </a:p>
                    <a:p>
                      <a:pPr indent="-171450" lvl="0" marL="171450" marR="0" rtl="0" algn="l">
                        <a:spcBef>
                          <a:spcPts val="0"/>
                        </a:spcBef>
                        <a:spcAft>
                          <a:spcPts val="0"/>
                        </a:spcAft>
                        <a:buClr>
                          <a:schemeClr val="dk1"/>
                        </a:buClr>
                        <a:buSzPts val="1100"/>
                        <a:buFont typeface="Arial"/>
                        <a:buChar char="•"/>
                      </a:pPr>
                      <a:r>
                        <a:rPr lang="en-GB" sz="1100">
                          <a:solidFill>
                            <a:schemeClr val="dk1"/>
                          </a:solidFill>
                          <a:latin typeface="Century Gothic"/>
                          <a:ea typeface="Century Gothic"/>
                          <a:cs typeface="Century Gothic"/>
                          <a:sym typeface="Century Gothic"/>
                        </a:rPr>
                        <a:t>Develop our understanding of what we read by: predicting what might happen from details stated and implied</a:t>
                      </a:r>
                      <a:endParaRPr/>
                    </a:p>
                    <a:p>
                      <a:pPr indent="0" lvl="0" marL="0" marR="0" rtl="0" algn="l">
                        <a:spcBef>
                          <a:spcPts val="0"/>
                        </a:spcBef>
                        <a:spcAft>
                          <a:spcPts val="0"/>
                        </a:spcAft>
                        <a:buNone/>
                      </a:pPr>
                      <a:r>
                        <a:rPr b="1" lang="en-GB" sz="1100">
                          <a:solidFill>
                            <a:schemeClr val="dk1"/>
                          </a:solidFill>
                          <a:latin typeface="Century Gothic"/>
                          <a:ea typeface="Century Gothic"/>
                          <a:cs typeface="Century Gothic"/>
                          <a:sym typeface="Century Gothic"/>
                        </a:rPr>
                        <a:t>Key texts</a:t>
                      </a:r>
                      <a:endParaRPr/>
                    </a:p>
                    <a:p>
                      <a:pPr indent="0" lvl="0" marL="0" marR="0" rtl="0" algn="l">
                        <a:lnSpc>
                          <a:spcPct val="100000"/>
                        </a:lnSpc>
                        <a:spcBef>
                          <a:spcPts val="0"/>
                        </a:spcBef>
                        <a:spcAft>
                          <a:spcPts val="0"/>
                        </a:spcAft>
                        <a:buClr>
                          <a:schemeClr val="dk1"/>
                        </a:buClr>
                        <a:buSzPts val="1100"/>
                        <a:buFont typeface="Century Gothic"/>
                        <a:buNone/>
                      </a:pPr>
                      <a:r>
                        <a:rPr lang="en-GB" sz="1100">
                          <a:solidFill>
                            <a:schemeClr val="dk1"/>
                          </a:solidFill>
                          <a:latin typeface="Century Gothic"/>
                          <a:ea typeface="Century Gothic"/>
                          <a:cs typeface="Century Gothic"/>
                          <a:sym typeface="Century Gothic"/>
                        </a:rPr>
                        <a:t>The Gift, Different Types of New Year, </a:t>
                      </a:r>
                      <a:r>
                        <a:rPr b="0" lang="en-GB" sz="1100">
                          <a:solidFill>
                            <a:schemeClr val="dk1"/>
                          </a:solidFill>
                          <a:latin typeface="Century Gothic"/>
                          <a:ea typeface="Century Gothic"/>
                          <a:cs typeface="Century Gothic"/>
                          <a:sym typeface="Century Gothic"/>
                        </a:rPr>
                        <a:t>a range of</a:t>
                      </a:r>
                      <a:r>
                        <a:rPr b="0" lang="en-GB" sz="1100">
                          <a:solidFill>
                            <a:schemeClr val="dk1"/>
                          </a:solidFill>
                          <a:latin typeface="Century Gothic"/>
                          <a:ea typeface="Century Gothic"/>
                          <a:cs typeface="Century Gothic"/>
                          <a:sym typeface="Century Gothic"/>
                        </a:rPr>
                        <a:t> texts written by our visiting author, </a:t>
                      </a:r>
                      <a:r>
                        <a:rPr lang="en-GB" sz="1100">
                          <a:solidFill>
                            <a:schemeClr val="dk1"/>
                          </a:solidFill>
                          <a:latin typeface="Century Gothic"/>
                          <a:ea typeface="Century Gothic"/>
                          <a:cs typeface="Century Gothic"/>
                          <a:sym typeface="Century Gothic"/>
                        </a:rPr>
                        <a:t>Who Was The Real Troll of the Bridge , Nelson Mandella, Whose Tracks are These? </a:t>
                      </a:r>
                      <a:r>
                        <a:rPr b="0" lang="en-GB" sz="1100">
                          <a:solidFill>
                            <a:schemeClr val="dk1"/>
                          </a:solidFill>
                          <a:latin typeface="Century Gothic"/>
                          <a:ea typeface="Century Gothic"/>
                          <a:cs typeface="Century Gothic"/>
                          <a:sym typeface="Century Gothic"/>
                        </a:rPr>
                        <a:t>Shakespeare’s Julius Caesar, Myths and Legends – Broken and Romulus and Remus</a:t>
                      </a:r>
                      <a:endParaRPr/>
                    </a:p>
                    <a:p>
                      <a:pPr indent="0" lvl="0" marL="0" marR="0" rtl="0" algn="l">
                        <a:lnSpc>
                          <a:spcPct val="100000"/>
                        </a:lnSpc>
                        <a:spcBef>
                          <a:spcPts val="0"/>
                        </a:spcBef>
                        <a:spcAft>
                          <a:spcPts val="0"/>
                        </a:spcAft>
                        <a:buClr>
                          <a:schemeClr val="dk1"/>
                        </a:buClr>
                        <a:buSzPts val="1100"/>
                        <a:buFont typeface="Century Gothic"/>
                        <a:buNone/>
                      </a:pPr>
                      <a:r>
                        <a:rPr b="1" lang="en-GB" sz="1100">
                          <a:solidFill>
                            <a:schemeClr val="dk1"/>
                          </a:solidFill>
                          <a:latin typeface="Century Gothic"/>
                          <a:ea typeface="Century Gothic"/>
                          <a:cs typeface="Century Gothic"/>
                          <a:sym typeface="Century Gothic"/>
                        </a:rPr>
                        <a:t>Writing:</a:t>
                      </a:r>
                      <a:endParaRPr/>
                    </a:p>
                    <a:p>
                      <a:pPr indent="0" lvl="0" marL="0" marR="0" rtl="0" algn="l">
                        <a:lnSpc>
                          <a:spcPct val="100000"/>
                        </a:lnSpc>
                        <a:spcBef>
                          <a:spcPts val="0"/>
                        </a:spcBef>
                        <a:spcAft>
                          <a:spcPts val="0"/>
                        </a:spcAft>
                        <a:buClr>
                          <a:schemeClr val="dk1"/>
                        </a:buClr>
                        <a:buSzPts val="1100"/>
                        <a:buFont typeface="Century Gothic"/>
                        <a:buNone/>
                      </a:pPr>
                      <a:r>
                        <a:rPr lang="en-GB" sz="1100">
                          <a:solidFill>
                            <a:schemeClr val="dk1"/>
                          </a:solidFill>
                          <a:latin typeface="Century Gothic"/>
                          <a:ea typeface="Century Gothic"/>
                          <a:cs typeface="Century Gothic"/>
                          <a:sym typeface="Century Gothic"/>
                        </a:rPr>
                        <a:t>We will develop positive attitudes towards and stamina for writing through planning, drafting and editing by:</a:t>
                      </a:r>
                      <a:endParaRPr/>
                    </a:p>
                    <a:p>
                      <a:pPr indent="-171450" lvl="0" marL="171450" marR="0" rtl="0" algn="l">
                        <a:lnSpc>
                          <a:spcPct val="100000"/>
                        </a:lnSpc>
                        <a:spcBef>
                          <a:spcPts val="0"/>
                        </a:spcBef>
                        <a:spcAft>
                          <a:spcPts val="0"/>
                        </a:spcAft>
                        <a:buClr>
                          <a:schemeClr val="dk1"/>
                        </a:buClr>
                        <a:buSzPts val="1100"/>
                        <a:buFont typeface="Arial"/>
                        <a:buChar char="•"/>
                      </a:pPr>
                      <a:r>
                        <a:rPr lang="en-GB" sz="1100">
                          <a:solidFill>
                            <a:schemeClr val="dk1"/>
                          </a:solidFill>
                          <a:latin typeface="Century Gothic"/>
                          <a:ea typeface="Century Gothic"/>
                          <a:cs typeface="Century Gothic"/>
                          <a:sym typeface="Century Gothic"/>
                        </a:rPr>
                        <a:t>Writing Non-fiction biography of our class partner and our visiting author </a:t>
                      </a:r>
                      <a:endParaRPr/>
                    </a:p>
                    <a:p>
                      <a:pPr indent="-171450" lvl="0" marL="171450" marR="0" rtl="0" algn="l">
                        <a:lnSpc>
                          <a:spcPct val="100000"/>
                        </a:lnSpc>
                        <a:spcBef>
                          <a:spcPts val="0"/>
                        </a:spcBef>
                        <a:spcAft>
                          <a:spcPts val="0"/>
                        </a:spcAft>
                        <a:buClr>
                          <a:schemeClr val="dk1"/>
                        </a:buClr>
                        <a:buSzPts val="1100"/>
                        <a:buFont typeface="Arial"/>
                        <a:buChar char="•"/>
                      </a:pPr>
                      <a:r>
                        <a:rPr lang="en-GB" sz="1100">
                          <a:solidFill>
                            <a:schemeClr val="dk1"/>
                          </a:solidFill>
                          <a:latin typeface="Century Gothic"/>
                          <a:ea typeface="Century Gothic"/>
                          <a:cs typeface="Century Gothic"/>
                          <a:sym typeface="Century Gothic"/>
                        </a:rPr>
                        <a:t>Responding to poetry </a:t>
                      </a:r>
                      <a:endParaRPr sz="1100">
                        <a:solidFill>
                          <a:schemeClr val="dk1"/>
                        </a:solidFill>
                        <a:latin typeface="Century Gothic"/>
                        <a:ea typeface="Century Gothic"/>
                        <a:cs typeface="Century Gothic"/>
                        <a:sym typeface="Century Gothic"/>
                      </a:endParaRPr>
                    </a:p>
                    <a:p>
                      <a:pPr indent="-171450" lvl="0" marL="171450" marR="0" rtl="0" algn="l">
                        <a:spcBef>
                          <a:spcPts val="0"/>
                        </a:spcBef>
                        <a:spcAft>
                          <a:spcPts val="0"/>
                        </a:spcAft>
                        <a:buClr>
                          <a:schemeClr val="dk1"/>
                        </a:buClr>
                        <a:buSzPts val="1100"/>
                        <a:buFont typeface="Arial"/>
                        <a:buChar char="•"/>
                      </a:pPr>
                      <a:r>
                        <a:rPr lang="en-GB" sz="1100">
                          <a:solidFill>
                            <a:schemeClr val="dk1"/>
                          </a:solidFill>
                          <a:latin typeface="Century Gothic"/>
                          <a:ea typeface="Century Gothic"/>
                          <a:cs typeface="Century Gothic"/>
                          <a:sym typeface="Century Gothic"/>
                        </a:rPr>
                        <a:t>Legend of Romulus and Remus</a:t>
                      </a:r>
                      <a:endParaRPr/>
                    </a:p>
                    <a:p>
                      <a:pPr indent="-171450" lvl="0" marL="171450" marR="0" rtl="0" algn="l">
                        <a:spcBef>
                          <a:spcPts val="0"/>
                        </a:spcBef>
                        <a:spcAft>
                          <a:spcPts val="0"/>
                        </a:spcAft>
                        <a:buClr>
                          <a:schemeClr val="dk1"/>
                        </a:buClr>
                        <a:buSzPts val="1100"/>
                        <a:buFont typeface="Arial"/>
                        <a:buChar char="•"/>
                      </a:pPr>
                      <a:r>
                        <a:rPr lang="en-GB" sz="1100">
                          <a:solidFill>
                            <a:schemeClr val="dk1"/>
                          </a:solidFill>
                          <a:latin typeface="Century Gothic"/>
                          <a:ea typeface="Century Gothic"/>
                          <a:cs typeface="Century Gothic"/>
                          <a:sym typeface="Century Gothic"/>
                        </a:rPr>
                        <a:t>Narrative settings,</a:t>
                      </a:r>
                      <a:r>
                        <a:rPr lang="en-GB" sz="1100">
                          <a:solidFill>
                            <a:schemeClr val="dk1"/>
                          </a:solidFill>
                          <a:latin typeface="Century Gothic"/>
                          <a:ea typeface="Century Gothic"/>
                          <a:cs typeface="Century Gothic"/>
                          <a:sym typeface="Century Gothic"/>
                        </a:rPr>
                        <a:t> character and plots based on Julius Cesar. </a:t>
                      </a:r>
                      <a:endParaRPr/>
                    </a:p>
                    <a:p>
                      <a:pPr indent="0" lvl="0" marL="0" marR="0" rtl="0" algn="l">
                        <a:spcBef>
                          <a:spcPts val="0"/>
                        </a:spcBef>
                        <a:spcAft>
                          <a:spcPts val="0"/>
                        </a:spcAft>
                        <a:buClr>
                          <a:schemeClr val="dk1"/>
                        </a:buClr>
                        <a:buSzPts val="1100"/>
                        <a:buFont typeface="Arial"/>
                        <a:buNone/>
                      </a:pPr>
                      <a:r>
                        <a:t/>
                      </a:r>
                      <a:endParaRPr sz="11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100"/>
                        <a:buFont typeface="Arial"/>
                        <a:buNone/>
                      </a:pPr>
                      <a:r>
                        <a:rPr lang="en-GB" sz="1100">
                          <a:solidFill>
                            <a:schemeClr val="dk1"/>
                          </a:solidFill>
                          <a:latin typeface="Century Gothic"/>
                          <a:ea typeface="Century Gothic"/>
                          <a:cs typeface="Century Gothic"/>
                          <a:sym typeface="Century Gothic"/>
                        </a:rPr>
                        <a:t>In order to support with the above, we will partake in a range of speaking and listening and drama activities</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04" name="Google Shape;104;p2"/>
          <p:cNvGraphicFramePr/>
          <p:nvPr/>
        </p:nvGraphicFramePr>
        <p:xfrm>
          <a:off x="6436146" y="158814"/>
          <a:ext cx="3000000" cy="3000000"/>
        </p:xfrm>
        <a:graphic>
          <a:graphicData uri="http://schemas.openxmlformats.org/drawingml/2006/table">
            <a:tbl>
              <a:tblPr>
                <a:noFill/>
                <a:tableStyleId>{5F7DB847-4412-40C3-B0B0-9A4AE7F29A10}</a:tableStyleId>
              </a:tblPr>
              <a:tblGrid>
                <a:gridCol w="5501400"/>
              </a:tblGrid>
              <a:tr h="154800">
                <a:tc>
                  <a:txBody>
                    <a:bodyPr/>
                    <a:lstStyle/>
                    <a:p>
                      <a:pPr indent="0" lvl="0" marL="0" marR="0" rtl="0" algn="l">
                        <a:lnSpc>
                          <a:spcPct val="107000"/>
                        </a:lnSpc>
                        <a:spcBef>
                          <a:spcPts val="0"/>
                        </a:spcBef>
                        <a:spcAft>
                          <a:spcPts val="0"/>
                        </a:spcAft>
                        <a:buNone/>
                      </a:pPr>
                      <a:r>
                        <a:rPr b="1" lang="en-GB" sz="1100">
                          <a:latin typeface="Century Gothic"/>
                          <a:ea typeface="Century Gothic"/>
                          <a:cs typeface="Century Gothic"/>
                          <a:sym typeface="Century Gothic"/>
                        </a:rPr>
                        <a:t>Maths</a:t>
                      </a:r>
                      <a:endParaRPr sz="1100">
                        <a:latin typeface="Century Gothic"/>
                        <a:ea typeface="Century Gothic"/>
                        <a:cs typeface="Century Gothic"/>
                        <a:sym typeface="Century Gothic"/>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00"/>
                    </a:solidFill>
                  </a:tcPr>
                </a:tc>
              </a:tr>
              <a:tr h="1982475">
                <a:tc>
                  <a:txBody>
                    <a:bodyPr/>
                    <a:lstStyle/>
                    <a:p>
                      <a:pPr indent="0" lvl="0" marL="0" marR="0" rtl="0" algn="l">
                        <a:lnSpc>
                          <a:spcPct val="100000"/>
                        </a:lnSpc>
                        <a:spcBef>
                          <a:spcPts val="0"/>
                        </a:spcBef>
                        <a:spcAft>
                          <a:spcPts val="0"/>
                        </a:spcAft>
                        <a:buClr>
                          <a:schemeClr val="dk1"/>
                        </a:buClr>
                        <a:buSzPts val="1100"/>
                        <a:buFont typeface="Century Gothic"/>
                        <a:buNone/>
                      </a:pPr>
                      <a:r>
                        <a:rPr b="1" i="0" lang="en-GB" sz="1100" u="none" strike="noStrike">
                          <a:solidFill>
                            <a:schemeClr val="dk1"/>
                          </a:solidFill>
                          <a:latin typeface="Century Gothic"/>
                          <a:ea typeface="Century Gothic"/>
                          <a:cs typeface="Century Gothic"/>
                          <a:sym typeface="Century Gothic"/>
                        </a:rPr>
                        <a:t>Number: Multiplication and Division </a:t>
                      </a:r>
                      <a:endParaRPr/>
                    </a:p>
                    <a:p>
                      <a:pPr indent="0" lvl="0" marL="0" marR="0" rtl="0" algn="l">
                        <a:spcBef>
                          <a:spcPts val="0"/>
                        </a:spcBef>
                        <a:spcAft>
                          <a:spcPts val="0"/>
                        </a:spcAft>
                        <a:buNone/>
                      </a:pPr>
                      <a:r>
                        <a:rPr lang="en-GB" sz="1100">
                          <a:solidFill>
                            <a:schemeClr val="dk1"/>
                          </a:solidFill>
                          <a:latin typeface="Century Gothic"/>
                          <a:ea typeface="Century Gothic"/>
                          <a:cs typeface="Century Gothic"/>
                          <a:sym typeface="Century Gothic"/>
                        </a:rPr>
                        <a:t>Formal</a:t>
                      </a:r>
                      <a:r>
                        <a:rPr lang="en-GB" sz="1100">
                          <a:solidFill>
                            <a:schemeClr val="dk1"/>
                          </a:solidFill>
                          <a:latin typeface="Century Gothic"/>
                          <a:ea typeface="Century Gothic"/>
                          <a:cs typeface="Century Gothic"/>
                          <a:sym typeface="Century Gothic"/>
                        </a:rPr>
                        <a:t> methods of multiplication and division – problem solving with these methods. </a:t>
                      </a:r>
                      <a:endParaRPr sz="11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b="1" lang="en-GB" sz="1100">
                          <a:solidFill>
                            <a:schemeClr val="dk1"/>
                          </a:solidFill>
                          <a:latin typeface="Century Gothic"/>
                          <a:ea typeface="Century Gothic"/>
                          <a:cs typeface="Century Gothic"/>
                          <a:sym typeface="Century Gothic"/>
                        </a:rPr>
                        <a:t>Fractions and Decimal </a:t>
                      </a:r>
                      <a:endParaRPr b="0" sz="11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b="0" lang="en-GB" sz="1100">
                          <a:solidFill>
                            <a:schemeClr val="dk1"/>
                          </a:solidFill>
                          <a:latin typeface="Century Gothic"/>
                          <a:ea typeface="Century Gothic"/>
                          <a:cs typeface="Century Gothic"/>
                          <a:sym typeface="Century Gothic"/>
                        </a:rPr>
                        <a:t>C</a:t>
                      </a:r>
                      <a:r>
                        <a:rPr lang="en-GB" sz="1100">
                          <a:solidFill>
                            <a:schemeClr val="dk1"/>
                          </a:solidFill>
                          <a:latin typeface="Century Gothic"/>
                          <a:ea typeface="Century Gothic"/>
                          <a:cs typeface="Century Gothic"/>
                          <a:sym typeface="Century Gothic"/>
                        </a:rPr>
                        <a:t>ompare and round to one decimal place. Recognise and write decimal equivalent. Dividing by ten and hundred and recognising the value of each digit. </a:t>
                      </a:r>
                      <a:endParaRPr/>
                    </a:p>
                    <a:p>
                      <a:pPr indent="0" lvl="0" marL="0" marR="0" rtl="0" algn="l">
                        <a:spcBef>
                          <a:spcPts val="0"/>
                        </a:spcBef>
                        <a:spcAft>
                          <a:spcPts val="0"/>
                        </a:spcAft>
                        <a:buNone/>
                      </a:pPr>
                      <a:r>
                        <a:rPr b="1" lang="en-GB" sz="1100">
                          <a:solidFill>
                            <a:schemeClr val="dk1"/>
                          </a:solidFill>
                          <a:latin typeface="Century Gothic"/>
                          <a:ea typeface="Century Gothic"/>
                          <a:cs typeface="Century Gothic"/>
                          <a:sym typeface="Century Gothic"/>
                        </a:rPr>
                        <a:t>Measurement </a:t>
                      </a:r>
                      <a:r>
                        <a:rPr b="1" lang="en-GB" sz="1100">
                          <a:solidFill>
                            <a:schemeClr val="dk1"/>
                          </a:solidFill>
                          <a:latin typeface="Century Gothic"/>
                          <a:ea typeface="Century Gothic"/>
                          <a:cs typeface="Century Gothic"/>
                          <a:sym typeface="Century Gothic"/>
                        </a:rPr>
                        <a:t>Length</a:t>
                      </a:r>
                      <a:r>
                        <a:rPr b="1" lang="en-GB" sz="1100">
                          <a:solidFill>
                            <a:schemeClr val="dk1"/>
                          </a:solidFill>
                          <a:latin typeface="Century Gothic"/>
                          <a:ea typeface="Century Gothic"/>
                          <a:cs typeface="Century Gothic"/>
                          <a:sym typeface="Century Gothic"/>
                        </a:rPr>
                        <a:t> and Perimeter – </a:t>
                      </a:r>
                      <a:r>
                        <a:rPr lang="en-GB" sz="1100">
                          <a:solidFill>
                            <a:schemeClr val="dk1"/>
                          </a:solidFill>
                          <a:latin typeface="Century Gothic"/>
                          <a:ea typeface="Century Gothic"/>
                          <a:cs typeface="Century Gothic"/>
                          <a:sym typeface="Century Gothic"/>
                        </a:rPr>
                        <a:t>Convert between different units of measure. Measure and calculate the perimeter of a rectilinear figure (including squares) in cm and m. Estimate, compare and calculate different measures.</a:t>
                      </a:r>
                      <a:endParaRPr/>
                    </a:p>
                    <a:p>
                      <a:pPr indent="0" lvl="0" marL="0" marR="0" rtl="0" algn="l">
                        <a:spcBef>
                          <a:spcPts val="0"/>
                        </a:spcBef>
                        <a:spcAft>
                          <a:spcPts val="0"/>
                        </a:spcAft>
                        <a:buNone/>
                      </a:pPr>
                      <a:r>
                        <a:t/>
                      </a:r>
                      <a:endParaRPr b="0" sz="11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100"/>
                        <a:buFont typeface="Century Gothic"/>
                        <a:buNone/>
                      </a:pPr>
                      <a:r>
                        <a:rPr b="0" i="0" lang="en-GB" sz="1100" u="none" strike="noStrike">
                          <a:solidFill>
                            <a:schemeClr val="dk1"/>
                          </a:solidFill>
                          <a:latin typeface="Century Gothic"/>
                          <a:ea typeface="Century Gothic"/>
                          <a:cs typeface="Century Gothic"/>
                          <a:sym typeface="Century Gothic"/>
                        </a:rPr>
                        <a:t>We will solve number and problems that involve all of the above and with increasingly large positive numbers. </a:t>
                      </a:r>
                      <a:endParaRPr/>
                    </a:p>
                    <a:p>
                      <a:pPr indent="0" lvl="0" marL="0" marR="0" rtl="0" algn="l">
                        <a:lnSpc>
                          <a:spcPct val="100000"/>
                        </a:lnSpc>
                        <a:spcBef>
                          <a:spcPts val="0"/>
                        </a:spcBef>
                        <a:spcAft>
                          <a:spcPts val="0"/>
                        </a:spcAft>
                        <a:buClr>
                          <a:schemeClr val="dk1"/>
                        </a:buClr>
                        <a:buSzPts val="1100"/>
                        <a:buFont typeface="Century Gothic"/>
                        <a:buNone/>
                      </a:pPr>
                      <a:r>
                        <a:rPr b="1" i="0" lang="en-GB" sz="1100" u="none" strike="noStrike">
                          <a:solidFill>
                            <a:schemeClr val="dk1"/>
                          </a:solidFill>
                          <a:latin typeface="Century Gothic"/>
                          <a:ea typeface="Century Gothic"/>
                          <a:cs typeface="Century Gothic"/>
                          <a:sym typeface="Century Gothic"/>
                        </a:rPr>
                        <a:t>Times Tables </a:t>
                      </a:r>
                      <a:r>
                        <a:rPr b="0" i="0" lang="en-GB" sz="1100" u="none" strike="noStrike">
                          <a:solidFill>
                            <a:schemeClr val="dk1"/>
                          </a:solidFill>
                          <a:latin typeface="Century Gothic"/>
                          <a:ea typeface="Century Gothic"/>
                          <a:cs typeface="Century Gothic"/>
                          <a:sym typeface="Century Gothic"/>
                        </a:rPr>
                        <a:t>– We will be using daily Times Table Rockstars.</a:t>
                      </a:r>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2017-11-23T10:45:01Z</dcterms:created>
  <dc:creator>Louise</dc:creator>
</cp:coreProperties>
</file>