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494" y="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18/12/2023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254925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18/12/2023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46529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18/12/2023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4518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18/12/2023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207642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721D6D-1AF7-49C2-AD4B-B456C68D7DD5}" type="datetimeFigureOut">
              <a:rPr lang="en-GB" smtClean="0"/>
              <a:t>18/12/2023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3826010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4721D6D-1AF7-49C2-AD4B-B456C68D7DD5}" type="datetimeFigureOut">
              <a:rPr lang="en-GB" smtClean="0"/>
              <a:t>18/12/2023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843296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4721D6D-1AF7-49C2-AD4B-B456C68D7DD5}" type="datetimeFigureOut">
              <a:rPr lang="en-GB" smtClean="0"/>
              <a:t>18/12/2023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83965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4721D6D-1AF7-49C2-AD4B-B456C68D7DD5}" type="datetimeFigureOut">
              <a:rPr lang="en-GB" smtClean="0"/>
              <a:t>18/12/2023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276603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721D6D-1AF7-49C2-AD4B-B456C68D7DD5}" type="datetimeFigureOut">
              <a:rPr lang="en-GB" smtClean="0"/>
              <a:t>18/12/2023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532776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721D6D-1AF7-49C2-AD4B-B456C68D7DD5}" type="datetimeFigureOut">
              <a:rPr lang="en-GB" smtClean="0"/>
              <a:t>18/12/2023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3400807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721D6D-1AF7-49C2-AD4B-B456C68D7DD5}" type="datetimeFigureOut">
              <a:rPr lang="en-GB" smtClean="0"/>
              <a:t>18/12/2023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27385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721D6D-1AF7-49C2-AD4B-B456C68D7DD5}" type="datetimeFigureOut">
              <a:rPr lang="en-GB" smtClean="0"/>
              <a:t>18/12/2023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8B78F4-3632-4E3C-ADDD-BE0EB8861A8A}" type="slidenum">
              <a:rPr lang="en-GB" smtClean="0"/>
              <a:t>‹#›</a:t>
            </a:fld>
            <a:endParaRPr lang="en-GB"/>
          </a:p>
        </p:txBody>
      </p:sp>
    </p:spTree>
    <p:extLst>
      <p:ext uri="{BB962C8B-B14F-4D97-AF65-F5344CB8AC3E}">
        <p14:creationId xmlns:p14="http://schemas.microsoft.com/office/powerpoint/2010/main" val="1210710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11581474"/>
              </p:ext>
            </p:extLst>
          </p:nvPr>
        </p:nvGraphicFramePr>
        <p:xfrm>
          <a:off x="4826573" y="4622449"/>
          <a:ext cx="2163776" cy="877050"/>
        </p:xfrm>
        <a:graphic>
          <a:graphicData uri="http://schemas.openxmlformats.org/drawingml/2006/table">
            <a:tbl>
              <a:tblPr firstRow="1" firstCol="1" bandRow="1"/>
              <a:tblGrid>
                <a:gridCol w="2163776">
                  <a:extLst>
                    <a:ext uri="{9D8B030D-6E8A-4147-A177-3AD203B41FA5}">
                      <a16:colId xmlns:a16="http://schemas.microsoft.com/office/drawing/2014/main" val="20000"/>
                    </a:ext>
                  </a:extLst>
                </a:gridCol>
              </a:tblGrid>
              <a:tr h="877050">
                <a:tc>
                  <a:txBody>
                    <a:bodyPr/>
                    <a:lstStyle/>
                    <a:p>
                      <a:pPr algn="ctr">
                        <a:lnSpc>
                          <a:spcPct val="107000"/>
                        </a:lnSpc>
                        <a:spcAft>
                          <a:spcPts val="0"/>
                        </a:spcAft>
                      </a:pP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650843482"/>
              </p:ext>
            </p:extLst>
          </p:nvPr>
        </p:nvGraphicFramePr>
        <p:xfrm>
          <a:off x="35884" y="2796653"/>
          <a:ext cx="3843786" cy="1520508"/>
        </p:xfrm>
        <a:graphic>
          <a:graphicData uri="http://schemas.openxmlformats.org/drawingml/2006/table">
            <a:tbl>
              <a:tblPr firstRow="1" firstCol="1" bandRow="1"/>
              <a:tblGrid>
                <a:gridCol w="3843786">
                  <a:extLst>
                    <a:ext uri="{9D8B030D-6E8A-4147-A177-3AD203B41FA5}">
                      <a16:colId xmlns:a16="http://schemas.microsoft.com/office/drawing/2014/main" val="20000"/>
                    </a:ext>
                  </a:extLst>
                </a:gridCol>
              </a:tblGrid>
              <a:tr h="167818">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Music</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10000"/>
                  </a:ext>
                </a:extLst>
              </a:tr>
              <a:tr h="784139">
                <a:tc>
                  <a:txBody>
                    <a:bodyPr/>
                    <a:lstStyle/>
                    <a:p>
                      <a:r>
                        <a:rPr lang="en-GB" sz="1100" b="1" dirty="0">
                          <a:effectLst/>
                          <a:latin typeface="Century Gothic" panose="020B0502020202020204" pitchFamily="34" charset="0"/>
                          <a:ea typeface="Times New Roman" panose="02020603050405020304" pitchFamily="18" charset="0"/>
                        </a:rPr>
                        <a:t>Charanga </a:t>
                      </a:r>
                      <a:r>
                        <a:rPr lang="en-GB" sz="1100" b="1" dirty="0" smtClean="0">
                          <a:effectLst/>
                          <a:latin typeface="Century Gothic" panose="020B0502020202020204" pitchFamily="34" charset="0"/>
                          <a:ea typeface="Times New Roman" panose="02020603050405020304" pitchFamily="18" charset="0"/>
                        </a:rPr>
                        <a:t>Unit 3 – </a:t>
                      </a:r>
                      <a:r>
                        <a:rPr lang="en-GB" sz="1100" b="1" dirty="0" smtClean="0">
                          <a:effectLst/>
                          <a:latin typeface="Century Gothic" panose="020B0502020202020204" pitchFamily="34" charset="0"/>
                          <a:ea typeface="Times New Roman" panose="02020603050405020304" pitchFamily="18" charset="0"/>
                        </a:rPr>
                        <a:t>Compose</a:t>
                      </a:r>
                      <a:r>
                        <a:rPr lang="en-GB" sz="1100" b="1" baseline="0" dirty="0" smtClean="0">
                          <a:effectLst/>
                          <a:latin typeface="Century Gothic" panose="020B0502020202020204" pitchFamily="34" charset="0"/>
                          <a:ea typeface="Times New Roman" panose="02020603050405020304" pitchFamily="18" charset="0"/>
                        </a:rPr>
                        <a:t> Using Your Imagination</a:t>
                      </a:r>
                      <a:r>
                        <a:rPr lang="en-GB" sz="1100" b="1" dirty="0" smtClean="0">
                          <a:effectLst/>
                          <a:latin typeface="Century Gothic" panose="020B0502020202020204" pitchFamily="34" charset="0"/>
                          <a:ea typeface="Times New Roman" panose="02020603050405020304" pitchFamily="18" charset="0"/>
                        </a:rPr>
                        <a:t>:</a:t>
                      </a:r>
                      <a:r>
                        <a:rPr lang="en-GB" sz="1100" b="1" baseline="0" dirty="0" smtClean="0">
                          <a:effectLst/>
                          <a:latin typeface="Century Gothic" panose="020B0502020202020204" pitchFamily="34" charset="0"/>
                          <a:ea typeface="Times New Roman" panose="02020603050405020304" pitchFamily="18" charset="0"/>
                        </a:rPr>
                        <a:t> </a:t>
                      </a:r>
                      <a:r>
                        <a:rPr lang="en-GB" sz="1100" b="0" baseline="0" dirty="0" smtClean="0">
                          <a:effectLst/>
                          <a:latin typeface="Century Gothic" panose="020B0502020202020204" pitchFamily="34" charset="0"/>
                          <a:ea typeface="Times New Roman" panose="02020603050405020304" pitchFamily="18" charset="0"/>
                        </a:rPr>
                        <a:t>We will be learning </a:t>
                      </a:r>
                      <a:r>
                        <a:rPr lang="en-GB" sz="1100" b="0" baseline="0" dirty="0" smtClean="0">
                          <a:effectLst/>
                          <a:latin typeface="Century Gothic" panose="020B0502020202020204" pitchFamily="34" charset="0"/>
                          <a:ea typeface="Times New Roman" panose="02020603050405020304" pitchFamily="18" charset="0"/>
                        </a:rPr>
                        <a:t>how to use our imagination when composing and how to write a melody or find sounds to represent the story we want to tell.</a:t>
                      </a:r>
                      <a:endParaRPr lang="en-GB" sz="1100" b="0" baseline="0" dirty="0" smtClean="0">
                        <a:effectLst/>
                        <a:latin typeface="Century Gothic" panose="020B0502020202020204" pitchFamily="34" charset="0"/>
                        <a:ea typeface="Times New Roman" panose="02020603050405020304" pitchFamily="18" charset="0"/>
                      </a:endParaRPr>
                    </a:p>
                    <a:p>
                      <a:r>
                        <a:rPr lang="en-GB" sz="1100" b="1" dirty="0" smtClean="0">
                          <a:effectLst/>
                          <a:latin typeface="Century Gothic" panose="020B0502020202020204" pitchFamily="34" charset="0"/>
                          <a:ea typeface="Times New Roman" panose="02020603050405020304" pitchFamily="18" charset="0"/>
                        </a:rPr>
                        <a:t>Charanga Unit 4</a:t>
                      </a:r>
                      <a:r>
                        <a:rPr lang="en-GB" sz="1100" b="1" baseline="0" dirty="0" smtClean="0">
                          <a:effectLst/>
                          <a:latin typeface="Century Gothic" panose="020B0502020202020204" pitchFamily="34" charset="0"/>
                          <a:ea typeface="Times New Roman" panose="02020603050405020304" pitchFamily="18" charset="0"/>
                        </a:rPr>
                        <a:t> – </a:t>
                      </a:r>
                      <a:r>
                        <a:rPr lang="en-GB" sz="1100" b="1" baseline="0" dirty="0" smtClean="0">
                          <a:effectLst/>
                          <a:latin typeface="Century Gothic" panose="020B0502020202020204" pitchFamily="34" charset="0"/>
                          <a:ea typeface="Times New Roman" panose="02020603050405020304" pitchFamily="18" charset="0"/>
                        </a:rPr>
                        <a:t>More Musical Styles: </a:t>
                      </a:r>
                      <a:r>
                        <a:rPr lang="en-GB" sz="1100" b="0" baseline="0" dirty="0" smtClean="0">
                          <a:effectLst/>
                          <a:latin typeface="Century Gothic" panose="020B0502020202020204" pitchFamily="34" charset="0"/>
                          <a:ea typeface="Times New Roman" panose="02020603050405020304" pitchFamily="18" charset="0"/>
                        </a:rPr>
                        <a:t>We will be learning about music from around the world and celebrating different music styles. We will be learning the notes B, C, D, E, </a:t>
                      </a:r>
                      <a:r>
                        <a:rPr lang="en-GB" sz="1100" b="0" baseline="0" dirty="0" smtClean="0">
                          <a:effectLst/>
                          <a:latin typeface="Century Gothic" panose="020B0502020202020204" pitchFamily="34" charset="0"/>
                          <a:ea typeface="Times New Roman" panose="02020603050405020304" pitchFamily="18" charset="0"/>
                        </a:rPr>
                        <a:t>F, F#, G, G#, A and B. </a:t>
                      </a:r>
                      <a:endParaRPr lang="en-GB" sz="1100" dirty="0">
                        <a:effectLst/>
                        <a:latin typeface="Century Gothic" panose="020B0502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67715163"/>
              </p:ext>
            </p:extLst>
          </p:nvPr>
        </p:nvGraphicFramePr>
        <p:xfrm>
          <a:off x="3942412" y="55078"/>
          <a:ext cx="4057346" cy="1973263"/>
        </p:xfrm>
        <a:graphic>
          <a:graphicData uri="http://schemas.openxmlformats.org/drawingml/2006/table">
            <a:tbl>
              <a:tblPr firstRow="1" firstCol="1" bandRow="1"/>
              <a:tblGrid>
                <a:gridCol w="4057346">
                  <a:extLst>
                    <a:ext uri="{9D8B030D-6E8A-4147-A177-3AD203B41FA5}">
                      <a16:colId xmlns:a16="http://schemas.microsoft.com/office/drawing/2014/main" val="20000"/>
                    </a:ext>
                  </a:extLst>
                </a:gridCol>
              </a:tblGrid>
              <a:tr h="310326">
                <a:tc>
                  <a:txBody>
                    <a:bodyPr/>
                    <a:lstStyle/>
                    <a:p>
                      <a:pPr algn="l">
                        <a:lnSpc>
                          <a:spcPct val="107000"/>
                        </a:lnSpc>
                        <a:spcAft>
                          <a:spcPts val="0"/>
                        </a:spcAft>
                      </a:pPr>
                      <a:r>
                        <a:rPr lang="en-GB" sz="11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Personal, Social, Health, Relationship Economic </a:t>
                      </a:r>
                    </a:p>
                    <a:p>
                      <a:pPr algn="l">
                        <a:lnSpc>
                          <a:spcPct val="107000"/>
                        </a:lnSpc>
                        <a:spcAft>
                          <a:spcPts val="0"/>
                        </a:spcAft>
                      </a:pPr>
                      <a:r>
                        <a:rPr lang="en-GB" sz="1100" b="1"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V</a:t>
                      </a:r>
                      <a:r>
                        <a:rPr lang="en-GB" sz="11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alues</a:t>
                      </a:r>
                      <a:endParaRPr lang="en-GB"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384495">
                <a:tc>
                  <a:txBody>
                    <a:bodyPr/>
                    <a:lstStyle/>
                    <a:p>
                      <a:pPr algn="l">
                        <a:lnSpc>
                          <a:spcPct val="107000"/>
                        </a:lnSpc>
                        <a:spcAft>
                          <a:spcPts val="0"/>
                        </a:spcAft>
                      </a:pPr>
                      <a:r>
                        <a:rPr lang="en-GB" sz="1100" b="1"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Health and Well being: </a:t>
                      </a:r>
                      <a:r>
                        <a:rPr lang="en-GB" sz="1100" b="0"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We will be learning how to take care of our mental health and how we can keep ourselves healthy. We will learn more about our feelings and ways of expressing them. We will also learn more about our personal identities and how we might change as we get older.</a:t>
                      </a:r>
                    </a:p>
                    <a:p>
                      <a:pPr algn="l">
                        <a:lnSpc>
                          <a:spcPct val="107000"/>
                        </a:lnSpc>
                        <a:spcAft>
                          <a:spcPts val="0"/>
                        </a:spcAft>
                      </a:pPr>
                      <a:r>
                        <a:rPr lang="en-GB" sz="1100" b="1"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Relationships</a:t>
                      </a:r>
                      <a:r>
                        <a:rPr lang="en-GB" sz="1100" b="0"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We will learn about privacy and personal boundaries.  We will also learn what consent is and think about what acceptable and unacceptable contact is.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760200396"/>
              </p:ext>
            </p:extLst>
          </p:nvPr>
        </p:nvGraphicFramePr>
        <p:xfrm>
          <a:off x="3942412" y="2114998"/>
          <a:ext cx="4058596" cy="2419823"/>
        </p:xfrm>
        <a:graphic>
          <a:graphicData uri="http://schemas.openxmlformats.org/drawingml/2006/table">
            <a:tbl>
              <a:tblPr firstRow="1" firstCol="1" bandRow="1"/>
              <a:tblGrid>
                <a:gridCol w="4058596">
                  <a:extLst>
                    <a:ext uri="{9D8B030D-6E8A-4147-A177-3AD203B41FA5}">
                      <a16:colId xmlns:a16="http://schemas.microsoft.com/office/drawing/2014/main" val="20000"/>
                    </a:ext>
                  </a:extLst>
                </a:gridCol>
              </a:tblGrid>
              <a:tr h="147294">
                <a:tc>
                  <a:txBody>
                    <a:bodyPr/>
                    <a:lstStyle/>
                    <a:p>
                      <a:pPr algn="l">
                        <a:lnSpc>
                          <a:spcPct val="107000"/>
                        </a:lnSpc>
                        <a:spcAft>
                          <a:spcPts val="0"/>
                        </a:spcAft>
                      </a:pPr>
                      <a:r>
                        <a:rPr lang="en-GB" sz="1100" b="1" u="none"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Physical Education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8E9C"/>
                    </a:solidFill>
                  </a:tcPr>
                </a:tc>
                <a:extLst>
                  <a:ext uri="{0D108BD9-81ED-4DB2-BD59-A6C34878D82A}">
                    <a16:rowId xmlns:a16="http://schemas.microsoft.com/office/drawing/2014/main" val="10000"/>
                  </a:ext>
                </a:extLst>
              </a:tr>
              <a:tr h="2240435">
                <a:tc>
                  <a:txBody>
                    <a:bodyPr/>
                    <a:lstStyle/>
                    <a:p>
                      <a:r>
                        <a:rPr lang="en-GB" sz="1100" b="1" u="none"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Gymnastics</a:t>
                      </a:r>
                      <a:r>
                        <a:rPr lang="en-GB" sz="1100" b="0" u="none"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r>
                        <a:rPr lang="en-GB" sz="1100" b="0" u="none"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a:t>
                      </a:r>
                      <a:r>
                        <a:rPr lang="en-GB" sz="1100" kern="1200" dirty="0">
                          <a:solidFill>
                            <a:schemeClr val="tx1"/>
                          </a:solidFill>
                          <a:effectLst/>
                          <a:latin typeface="Century Gothic" panose="020B0502020202020204" pitchFamily="34" charset="0"/>
                          <a:ea typeface="+mn-ea"/>
                          <a:cs typeface="+mn-cs"/>
                        </a:rPr>
                        <a:t>e will learn how to </a:t>
                      </a:r>
                      <a:r>
                        <a:rPr lang="en-GB" sz="1100" kern="1200" dirty="0" smtClean="0">
                          <a:solidFill>
                            <a:schemeClr val="tx1"/>
                          </a:solidFill>
                          <a:effectLst/>
                          <a:latin typeface="Century Gothic" panose="020B0502020202020204" pitchFamily="34" charset="0"/>
                          <a:ea typeface="+mn-ea"/>
                          <a:cs typeface="+mn-cs"/>
                        </a:rPr>
                        <a:t>combine shapes and balances in a performance </a:t>
                      </a:r>
                      <a:r>
                        <a:rPr lang="en-GB" sz="1100" kern="1200" baseline="0" dirty="0" smtClean="0">
                          <a:solidFill>
                            <a:schemeClr val="tx1"/>
                          </a:solidFill>
                          <a:effectLst/>
                          <a:latin typeface="Century Gothic" panose="020B0502020202020204" pitchFamily="34" charset="0"/>
                          <a:ea typeface="+mn-ea"/>
                          <a:cs typeface="+mn-cs"/>
                        </a:rPr>
                        <a:t>as well as using several parts of our body when travelling in different ways. We will begin to </a:t>
                      </a:r>
                      <a:r>
                        <a:rPr lang="en-GB" sz="1100" kern="1200" dirty="0" smtClean="0">
                          <a:solidFill>
                            <a:schemeClr val="tx1"/>
                          </a:solidFill>
                          <a:effectLst/>
                          <a:latin typeface="Century Gothic" panose="020B0502020202020204" pitchFamily="34" charset="0"/>
                          <a:ea typeface="+mn-ea"/>
                          <a:cs typeface="+mn-cs"/>
                        </a:rPr>
                        <a:t>bring explosive moves into floor work through jumps and leaps</a:t>
                      </a:r>
                      <a:r>
                        <a:rPr lang="en-GB" sz="1100" kern="1200" baseline="0" dirty="0" smtClean="0">
                          <a:solidFill>
                            <a:schemeClr val="tx1"/>
                          </a:solidFill>
                          <a:effectLst/>
                          <a:latin typeface="Century Gothic" panose="020B0502020202020204" pitchFamily="34" charset="0"/>
                          <a:ea typeface="+mn-ea"/>
                          <a:cs typeface="+mn-cs"/>
                        </a:rPr>
                        <a:t> and start to identify </a:t>
                      </a:r>
                      <a:r>
                        <a:rPr lang="en-GB" sz="1100" kern="1200" dirty="0" smtClean="0">
                          <a:solidFill>
                            <a:schemeClr val="tx1"/>
                          </a:solidFill>
                          <a:effectLst/>
                          <a:latin typeface="Century Gothic" panose="020B0502020202020204" pitchFamily="34" charset="0"/>
                          <a:ea typeface="+mn-ea"/>
                          <a:cs typeface="+mn-cs"/>
                        </a:rPr>
                        <a:t>similarities and differences in sequences.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tx1"/>
                          </a:solidFill>
                          <a:effectLst/>
                          <a:latin typeface="Century Gothic" panose="020B0502020202020204" pitchFamily="34" charset="0"/>
                          <a:ea typeface="+mn-ea"/>
                          <a:cs typeface="+mn-cs"/>
                        </a:rPr>
                        <a:t>Swimming</a:t>
                      </a:r>
                      <a:r>
                        <a:rPr lang="en-GB" sz="1100" kern="1200" dirty="0" smtClean="0">
                          <a:solidFill>
                            <a:schemeClr val="tx1"/>
                          </a:solidFill>
                          <a:effectLst/>
                          <a:latin typeface="Century Gothic" panose="020B0502020202020204" pitchFamily="34" charset="0"/>
                          <a:ea typeface="+mn-ea"/>
                          <a:cs typeface="+mn-cs"/>
                        </a:rPr>
                        <a:t>: We will learn to swim on our fronts and backs without stopping, begin to develop the correct arm and leg movements and put our heads under the water. </a:t>
                      </a:r>
                    </a:p>
                    <a:p>
                      <a:r>
                        <a:rPr lang="en-GB" sz="1100" b="1" u="none"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Dance</a:t>
                      </a:r>
                      <a:r>
                        <a:rPr lang="en-GB" sz="1100" b="0" u="none"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W</a:t>
                      </a:r>
                      <a:r>
                        <a:rPr lang="en-GB" sz="1100" kern="1200" dirty="0" smtClean="0">
                          <a:solidFill>
                            <a:schemeClr val="tx1"/>
                          </a:solidFill>
                          <a:effectLst/>
                          <a:latin typeface="Century Gothic" panose="020B0502020202020204" pitchFamily="34" charset="0"/>
                          <a:ea typeface="+mn-ea"/>
                          <a:cs typeface="+mn-cs"/>
                        </a:rPr>
                        <a:t>e will learn how to perform with props using facial expressions. We will develop basic creative choreography skills in travelling, dynamics and partner work in the specific style of Barn Dance. </a:t>
                      </a:r>
                      <a:endParaRPr lang="en-GB" sz="110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514965423"/>
              </p:ext>
            </p:extLst>
          </p:nvPr>
        </p:nvGraphicFramePr>
        <p:xfrm>
          <a:off x="8039021" y="60966"/>
          <a:ext cx="4068746" cy="1552984"/>
        </p:xfrm>
        <a:graphic>
          <a:graphicData uri="http://schemas.openxmlformats.org/drawingml/2006/table">
            <a:tbl>
              <a:tblPr firstRow="1" firstCol="1" bandRow="1"/>
              <a:tblGrid>
                <a:gridCol w="4068746">
                  <a:extLst>
                    <a:ext uri="{9D8B030D-6E8A-4147-A177-3AD203B41FA5}">
                      <a16:colId xmlns:a16="http://schemas.microsoft.com/office/drawing/2014/main" val="20000"/>
                    </a:ext>
                  </a:extLst>
                </a:gridCol>
              </a:tblGrid>
              <a:tr h="209059">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Science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extLst>
                  <a:ext uri="{0D108BD9-81ED-4DB2-BD59-A6C34878D82A}">
                    <a16:rowId xmlns:a16="http://schemas.microsoft.com/office/drawing/2014/main" val="10000"/>
                  </a:ext>
                </a:extLst>
              </a:tr>
              <a:tr h="1343925">
                <a:tc>
                  <a:txBody>
                    <a:bodyPr/>
                    <a:lstStyle/>
                    <a:p>
                      <a:pPr fontAlgn="ctr"/>
                      <a:r>
                        <a:rPr lang="en-GB" sz="1100" b="1" kern="1200" dirty="0">
                          <a:solidFill>
                            <a:schemeClr val="tx1"/>
                          </a:solidFill>
                          <a:effectLst/>
                          <a:latin typeface="Century Gothic" panose="020B0502020202020204" pitchFamily="34" charset="0"/>
                          <a:ea typeface="+mn-ea"/>
                          <a:cs typeface="+mn-cs"/>
                        </a:rPr>
                        <a:t>Working Scientifically: </a:t>
                      </a:r>
                      <a:r>
                        <a:rPr lang="en-GB" sz="1100" b="0" kern="1200" dirty="0" smtClean="0">
                          <a:solidFill>
                            <a:schemeClr val="tx1"/>
                          </a:solidFill>
                          <a:effectLst/>
                          <a:latin typeface="Century Gothic" panose="020B0502020202020204" pitchFamily="34" charset="0"/>
                          <a:ea typeface="+mn-ea"/>
                          <a:cs typeface="+mn-cs"/>
                        </a:rPr>
                        <a:t>We</a:t>
                      </a:r>
                      <a:r>
                        <a:rPr lang="en-GB" sz="1100" b="0" kern="1200" baseline="0" dirty="0" smtClean="0">
                          <a:solidFill>
                            <a:schemeClr val="tx1"/>
                          </a:solidFill>
                          <a:effectLst/>
                          <a:latin typeface="Century Gothic" panose="020B0502020202020204" pitchFamily="34" charset="0"/>
                          <a:ea typeface="+mn-ea"/>
                          <a:cs typeface="+mn-cs"/>
                        </a:rPr>
                        <a:t> will investigate how water is transported in plants. </a:t>
                      </a:r>
                      <a:endParaRPr lang="en-GB" sz="1100" b="0" kern="1200" dirty="0">
                        <a:solidFill>
                          <a:schemeClr val="tx1"/>
                        </a:solidFill>
                        <a:effectLst/>
                        <a:latin typeface="Century Gothic" panose="020B0502020202020204" pitchFamily="34" charset="0"/>
                        <a:ea typeface="+mn-ea"/>
                        <a:cs typeface="+mn-cs"/>
                      </a:endParaRPr>
                    </a:p>
                    <a:p>
                      <a:pPr lvl="0"/>
                      <a:r>
                        <a:rPr lang="en-GB" sz="1100" b="1" kern="1200" dirty="0" smtClean="0">
                          <a:solidFill>
                            <a:schemeClr val="tx1"/>
                          </a:solidFill>
                          <a:effectLst/>
                          <a:latin typeface="Century Gothic" panose="020B0502020202020204" pitchFamily="34" charset="0"/>
                          <a:ea typeface="+mn-ea"/>
                          <a:cs typeface="+mn-cs"/>
                        </a:rPr>
                        <a:t>Plants: </a:t>
                      </a:r>
                      <a:r>
                        <a:rPr lang="en-GB" sz="1100" b="0" kern="1200" dirty="0" smtClean="0">
                          <a:solidFill>
                            <a:schemeClr val="tx1"/>
                          </a:solidFill>
                          <a:effectLst/>
                          <a:latin typeface="Century Gothic" panose="020B0502020202020204" pitchFamily="34" charset="0"/>
                          <a:ea typeface="+mn-ea"/>
                          <a:cs typeface="+mn-cs"/>
                        </a:rPr>
                        <a:t>W</a:t>
                      </a:r>
                      <a:r>
                        <a:rPr lang="en-GB" sz="1100" kern="1200" dirty="0" smtClean="0">
                          <a:solidFill>
                            <a:schemeClr val="tx1"/>
                          </a:solidFill>
                          <a:effectLst/>
                          <a:latin typeface="Century Gothic" panose="020B0502020202020204" pitchFamily="34" charset="0"/>
                          <a:ea typeface="+mn-ea"/>
                          <a:cs typeface="+mn-cs"/>
                        </a:rPr>
                        <a:t>e will identify and describe the functions of different parts of flowering plants,</a:t>
                      </a:r>
                      <a:r>
                        <a:rPr lang="en-GB" sz="1100" kern="1200" baseline="0" dirty="0" smtClean="0">
                          <a:solidFill>
                            <a:schemeClr val="tx1"/>
                          </a:solidFill>
                          <a:effectLst/>
                          <a:latin typeface="Century Gothic" panose="020B0502020202020204" pitchFamily="34" charset="0"/>
                          <a:ea typeface="+mn-ea"/>
                          <a:cs typeface="+mn-cs"/>
                        </a:rPr>
                        <a:t> </a:t>
                      </a:r>
                      <a:r>
                        <a:rPr lang="en-GB" sz="1100" kern="1200" dirty="0" smtClean="0">
                          <a:solidFill>
                            <a:schemeClr val="tx1"/>
                          </a:solidFill>
                          <a:effectLst/>
                          <a:latin typeface="Century Gothic" panose="020B0502020202020204" pitchFamily="34" charset="0"/>
                          <a:ea typeface="+mn-ea"/>
                          <a:cs typeface="+mn-cs"/>
                        </a:rPr>
                        <a:t>explore the requirements of plants for life and growth and how they vary from plant to plant. We will also explore the part that flowers play in the life cycle of flowering plants, including pollination, seed formation and seed dispersal.</a:t>
                      </a:r>
                      <a:endParaRPr lang="en-GB" sz="1100" b="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865925899"/>
              </p:ext>
            </p:extLst>
          </p:nvPr>
        </p:nvGraphicFramePr>
        <p:xfrm>
          <a:off x="8037624" y="3733317"/>
          <a:ext cx="4065937" cy="1255713"/>
        </p:xfrm>
        <a:graphic>
          <a:graphicData uri="http://schemas.openxmlformats.org/drawingml/2006/table">
            <a:tbl>
              <a:tblPr firstRow="1" firstCol="1" bandRow="1"/>
              <a:tblGrid>
                <a:gridCol w="4065937">
                  <a:extLst>
                    <a:ext uri="{9D8B030D-6E8A-4147-A177-3AD203B41FA5}">
                      <a16:colId xmlns:a16="http://schemas.microsoft.com/office/drawing/2014/main" val="20000"/>
                    </a:ext>
                  </a:extLst>
                </a:gridCol>
              </a:tblGrid>
              <a:tr h="120567">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History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10000"/>
                  </a:ext>
                </a:extLst>
              </a:tr>
              <a:tr h="591532">
                <a:tc>
                  <a:txBody>
                    <a:bodyPr/>
                    <a:lstStyle/>
                    <a:p>
                      <a:pPr algn="l">
                        <a:lnSpc>
                          <a:spcPct val="107000"/>
                        </a:lnSpc>
                        <a:spcAft>
                          <a:spcPts val="0"/>
                        </a:spcAft>
                      </a:pPr>
                      <a:r>
                        <a:rPr lang="en-GB" sz="1100" b="1" dirty="0" smtClean="0">
                          <a:effectLst/>
                          <a:latin typeface="Century Gothic" panose="020B0502020202020204" pitchFamily="34" charset="0"/>
                          <a:ea typeface="Calibri" panose="020F0502020204030204" pitchFamily="34" charset="0"/>
                          <a:cs typeface="Times New Roman" panose="02020603050405020304" pitchFamily="18" charset="0"/>
                        </a:rPr>
                        <a:t>Changes in Britain from</a:t>
                      </a:r>
                      <a:r>
                        <a:rPr lang="en-GB" sz="1100" b="1" baseline="0" dirty="0" smtClean="0">
                          <a:effectLst/>
                          <a:latin typeface="Century Gothic" panose="020B0502020202020204" pitchFamily="34" charset="0"/>
                          <a:ea typeface="Calibri" panose="020F0502020204030204" pitchFamily="34" charset="0"/>
                          <a:cs typeface="Times New Roman" panose="02020603050405020304" pitchFamily="18" charset="0"/>
                        </a:rPr>
                        <a:t> the Stone Age to the Iron Age: </a:t>
                      </a:r>
                      <a:r>
                        <a:rPr lang="en-GB" sz="1100" baseline="0" dirty="0" smtClean="0">
                          <a:effectLst/>
                          <a:latin typeface="Century Gothic" panose="020B0502020202020204" pitchFamily="34" charset="0"/>
                          <a:ea typeface="Calibri" panose="020F0502020204030204" pitchFamily="34" charset="0"/>
                          <a:cs typeface="Times New Roman" panose="02020603050405020304" pitchFamily="18" charset="0"/>
                        </a:rPr>
                        <a:t>We will be finding out about life in the Stone Age including: what homes, weapons and tools people used and how they were made. We will </a:t>
                      </a:r>
                      <a:r>
                        <a:rPr lang="en-GB" sz="1100" b="0" i="0" kern="1200" dirty="0" smtClean="0">
                          <a:solidFill>
                            <a:schemeClr val="tx1"/>
                          </a:solidFill>
                          <a:effectLst/>
                          <a:latin typeface="Century Gothic" panose="020B0502020202020204" pitchFamily="34" charset="0"/>
                          <a:ea typeface="+mn-ea"/>
                          <a:cs typeface="+mn-cs"/>
                        </a:rPr>
                        <a:t>explore and question how</a:t>
                      </a:r>
                      <a:r>
                        <a:rPr lang="en-GB" sz="1100" b="0" i="0" kern="1200" baseline="0" dirty="0" smtClean="0">
                          <a:solidFill>
                            <a:schemeClr val="tx1"/>
                          </a:solidFill>
                          <a:effectLst/>
                          <a:latin typeface="Century Gothic" panose="020B0502020202020204" pitchFamily="34" charset="0"/>
                          <a:ea typeface="+mn-ea"/>
                          <a:cs typeface="+mn-cs"/>
                        </a:rPr>
                        <a:t> </a:t>
                      </a:r>
                      <a:r>
                        <a:rPr lang="en-GB" sz="1100" b="0" i="0" kern="1200" dirty="0" smtClean="0">
                          <a:solidFill>
                            <a:schemeClr val="tx1"/>
                          </a:solidFill>
                          <a:effectLst/>
                          <a:latin typeface="Century Gothic" panose="020B0502020202020204" pitchFamily="34" charset="0"/>
                          <a:ea typeface="+mn-ea"/>
                          <a:cs typeface="+mn-cs"/>
                        </a:rPr>
                        <a:t>archaeologists find out what the world was like millions of years ago. </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175585182"/>
              </p:ext>
            </p:extLst>
          </p:nvPr>
        </p:nvGraphicFramePr>
        <p:xfrm>
          <a:off x="35809" y="-19132"/>
          <a:ext cx="3843860" cy="1926778"/>
        </p:xfrm>
        <a:graphic>
          <a:graphicData uri="http://schemas.openxmlformats.org/drawingml/2006/table">
            <a:tbl>
              <a:tblPr firstRow="1" firstCol="1" bandRow="1"/>
              <a:tblGrid>
                <a:gridCol w="3843860">
                  <a:extLst>
                    <a:ext uri="{9D8B030D-6E8A-4147-A177-3AD203B41FA5}">
                      <a16:colId xmlns:a16="http://schemas.microsoft.com/office/drawing/2014/main" val="20000"/>
                    </a:ext>
                  </a:extLst>
                </a:gridCol>
              </a:tblGrid>
              <a:tr h="152793">
                <a:tc>
                  <a:txBody>
                    <a:bodyPr/>
                    <a:lstStyle/>
                    <a:p>
                      <a:pPr algn="l">
                        <a:lnSpc>
                          <a:spcPct val="107000"/>
                        </a:lnSpc>
                        <a:spcAft>
                          <a:spcPts val="0"/>
                        </a:spcAft>
                      </a:pPr>
                      <a:r>
                        <a:rPr lang="en-GB" sz="11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Art and Design</a:t>
                      </a:r>
                      <a:endParaRPr lang="en-GB"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DCFD5"/>
                    </a:solidFill>
                  </a:tcPr>
                </a:tc>
                <a:extLst>
                  <a:ext uri="{0D108BD9-81ED-4DB2-BD59-A6C34878D82A}">
                    <a16:rowId xmlns:a16="http://schemas.microsoft.com/office/drawing/2014/main" val="10000"/>
                  </a:ext>
                </a:extLst>
              </a:tr>
              <a:tr h="1747390">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100" b="1"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Art History and Artists:</a:t>
                      </a:r>
                      <a:r>
                        <a:rPr lang="en-GB" sz="1100"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r>
                        <a:rPr lang="en-GB" sz="1100" b="0"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We will take inspiration from a range of Brazilian artists.</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100" b="1"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Drawing and painting: </a:t>
                      </a:r>
                      <a:r>
                        <a:rPr lang="en-GB" sz="1100"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We be learning to  record observations  and collect interesting visual information in our art books. We will mix our own colours and select the most appropriate brush sizes</a:t>
                      </a:r>
                      <a:r>
                        <a:rPr lang="en-GB" sz="1100" b="0" kern="1200" dirty="0" smtClean="0">
                          <a:solidFill>
                            <a:schemeClr val="tx1"/>
                          </a:solidFill>
                          <a:effectLst/>
                          <a:latin typeface="Century Gothic" panose="020B0502020202020204" pitchFamily="34" charset="0"/>
                          <a:ea typeface="+mn-ea"/>
                          <a:cs typeface="+mn-cs"/>
                        </a:rPr>
                        <a:t>. We</a:t>
                      </a:r>
                      <a:r>
                        <a:rPr lang="en-GB" sz="1100" b="0" kern="1200" baseline="0" dirty="0" smtClean="0">
                          <a:solidFill>
                            <a:schemeClr val="tx1"/>
                          </a:solidFill>
                          <a:effectLst/>
                          <a:latin typeface="Century Gothic" panose="020B0502020202020204" pitchFamily="34" charset="0"/>
                          <a:ea typeface="+mn-ea"/>
                          <a:cs typeface="+mn-cs"/>
                        </a:rPr>
                        <a:t> will be looking at trying to recreate art work using some of the techniques artists use and explain how their own work is similar or different.  </a:t>
                      </a:r>
                      <a:endParaRPr lang="en-GB" sz="1100" kern="1200" dirty="0" smtClean="0">
                        <a:solidFill>
                          <a:srgbClr val="FF0000"/>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789170893"/>
              </p:ext>
            </p:extLst>
          </p:nvPr>
        </p:nvGraphicFramePr>
        <p:xfrm>
          <a:off x="8037625" y="1658019"/>
          <a:ext cx="4066084" cy="2046923"/>
        </p:xfrm>
        <a:graphic>
          <a:graphicData uri="http://schemas.openxmlformats.org/drawingml/2006/table">
            <a:tbl>
              <a:tblPr firstRow="1" firstCol="1" bandRow="1"/>
              <a:tblGrid>
                <a:gridCol w="4066084">
                  <a:extLst>
                    <a:ext uri="{9D8B030D-6E8A-4147-A177-3AD203B41FA5}">
                      <a16:colId xmlns:a16="http://schemas.microsoft.com/office/drawing/2014/main" val="20000"/>
                    </a:ext>
                  </a:extLst>
                </a:gridCol>
              </a:tblGrid>
              <a:tr h="90276">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Geography</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10000"/>
                  </a:ext>
                </a:extLst>
              </a:tr>
              <a:tr h="1362211">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100" b="1" baseline="0" dirty="0">
                          <a:effectLst/>
                          <a:latin typeface="Century Gothic" panose="020B0502020202020204" pitchFamily="34" charset="0"/>
                          <a:ea typeface="Calibri" panose="020F0502020204030204" pitchFamily="34" charset="0"/>
                          <a:cs typeface="Times New Roman" panose="02020603050405020304" pitchFamily="18" charset="0"/>
                        </a:rPr>
                        <a:t>Human and Physical Geography:</a:t>
                      </a:r>
                      <a:r>
                        <a:rPr lang="en-GB" sz="1100" b="0" baseline="0" dirty="0">
                          <a:effectLst/>
                          <a:latin typeface="Century Gothic" panose="020B0502020202020204" pitchFamily="34" charset="0"/>
                          <a:ea typeface="Calibri" panose="020F0502020204030204" pitchFamily="34" charset="0"/>
                          <a:cs typeface="Times New Roman" panose="02020603050405020304" pitchFamily="18" charset="0"/>
                        </a:rPr>
                        <a:t> </a:t>
                      </a:r>
                      <a:r>
                        <a:rPr lang="en-GB" sz="1100" kern="1200" dirty="0" smtClean="0">
                          <a:solidFill>
                            <a:schemeClr val="tx1"/>
                          </a:solidFill>
                          <a:effectLst/>
                          <a:latin typeface="Century Gothic" panose="020B0502020202020204" pitchFamily="34" charset="0"/>
                          <a:ea typeface="+mn-ea"/>
                          <a:cs typeface="+mn-cs"/>
                        </a:rPr>
                        <a:t>We </a:t>
                      </a:r>
                      <a:r>
                        <a:rPr lang="en-GB" sz="1100" kern="1200" dirty="0">
                          <a:solidFill>
                            <a:schemeClr val="tx1"/>
                          </a:solidFill>
                          <a:effectLst/>
                          <a:latin typeface="Century Gothic" panose="020B0502020202020204" pitchFamily="34" charset="0"/>
                          <a:ea typeface="+mn-ea"/>
                          <a:cs typeface="+mn-cs"/>
                        </a:rPr>
                        <a:t>will investigate different types of</a:t>
                      </a:r>
                      <a:r>
                        <a:rPr lang="en-GB" sz="1100" kern="1200" baseline="0" dirty="0">
                          <a:solidFill>
                            <a:schemeClr val="tx1"/>
                          </a:solidFill>
                          <a:effectLst/>
                          <a:latin typeface="Century Gothic" panose="020B0502020202020204" pitchFamily="34" charset="0"/>
                          <a:ea typeface="+mn-ea"/>
                          <a:cs typeface="+mn-cs"/>
                        </a:rPr>
                        <a:t> </a:t>
                      </a:r>
                      <a:r>
                        <a:rPr lang="en-GB" sz="1100" kern="1200" dirty="0">
                          <a:solidFill>
                            <a:schemeClr val="tx1"/>
                          </a:solidFill>
                          <a:effectLst/>
                          <a:latin typeface="Century Gothic" panose="020B0502020202020204" pitchFamily="34" charset="0"/>
                          <a:ea typeface="+mn-ea"/>
                          <a:cs typeface="+mn-cs"/>
                        </a:rPr>
                        <a:t>settlements and land use. </a:t>
                      </a:r>
                      <a:endParaRPr lang="en-GB" sz="1100" kern="1200" dirty="0" smtClean="0">
                        <a:solidFill>
                          <a:schemeClr val="tx1"/>
                        </a:solidFill>
                        <a:effectLst/>
                        <a:latin typeface="Century Gothic" panose="020B0502020202020204" pitchFamily="34" charset="0"/>
                        <a:ea typeface="+mn-ea"/>
                        <a:cs typeface="+mn-cs"/>
                      </a:endParaRPr>
                    </a:p>
                    <a:p>
                      <a:r>
                        <a:rPr lang="en-GB" sz="1100" b="1" kern="1200" dirty="0" smtClean="0">
                          <a:solidFill>
                            <a:schemeClr val="tx1"/>
                          </a:solidFill>
                          <a:effectLst/>
                          <a:latin typeface="Century Gothic" panose="020B0502020202020204" pitchFamily="34" charset="0"/>
                          <a:ea typeface="+mn-ea"/>
                          <a:cs typeface="+mn-cs"/>
                        </a:rPr>
                        <a:t>Locational knowledge: </a:t>
                      </a:r>
                      <a:r>
                        <a:rPr lang="en-GB" sz="1100" kern="1200" dirty="0" smtClean="0">
                          <a:solidFill>
                            <a:schemeClr val="tx1"/>
                          </a:solidFill>
                          <a:effectLst/>
                          <a:latin typeface="Century Gothic" panose="020B0502020202020204" pitchFamily="34" charset="0"/>
                          <a:ea typeface="+mn-ea"/>
                          <a:cs typeface="+mn-cs"/>
                        </a:rPr>
                        <a:t>We</a:t>
                      </a:r>
                      <a:r>
                        <a:rPr lang="en-GB" sz="1100" kern="1200" baseline="0" dirty="0" smtClean="0">
                          <a:solidFill>
                            <a:schemeClr val="tx1"/>
                          </a:solidFill>
                          <a:effectLst/>
                          <a:latin typeface="Century Gothic" panose="020B0502020202020204" pitchFamily="34" charset="0"/>
                          <a:ea typeface="+mn-ea"/>
                          <a:cs typeface="+mn-cs"/>
                        </a:rPr>
                        <a:t> will l</a:t>
                      </a:r>
                      <a:r>
                        <a:rPr lang="en-GB" sz="1100" kern="1200" dirty="0" smtClean="0">
                          <a:solidFill>
                            <a:schemeClr val="tx1"/>
                          </a:solidFill>
                          <a:effectLst/>
                          <a:latin typeface="Century Gothic" panose="020B0502020202020204" pitchFamily="34" charset="0"/>
                          <a:ea typeface="+mn-ea"/>
                          <a:cs typeface="+mn-cs"/>
                        </a:rPr>
                        <a:t>ocate the world’s countries using maps to focus on North and South America</a:t>
                      </a:r>
                      <a:r>
                        <a:rPr lang="en-GB" sz="1100" kern="1200" baseline="0" dirty="0" smtClean="0">
                          <a:solidFill>
                            <a:schemeClr val="tx1"/>
                          </a:solidFill>
                          <a:effectLst/>
                          <a:latin typeface="Century Gothic" panose="020B0502020202020204" pitchFamily="34" charset="0"/>
                          <a:ea typeface="+mn-ea"/>
                          <a:cs typeface="+mn-cs"/>
                        </a:rPr>
                        <a:t> as well as i</a:t>
                      </a:r>
                      <a:r>
                        <a:rPr lang="en-GB" sz="1100" kern="1200" dirty="0" smtClean="0">
                          <a:solidFill>
                            <a:schemeClr val="tx1"/>
                          </a:solidFill>
                          <a:effectLst/>
                          <a:latin typeface="Century Gothic" panose="020B0502020202020204" pitchFamily="34" charset="0"/>
                          <a:ea typeface="+mn-ea"/>
                          <a:cs typeface="+mn-cs"/>
                        </a:rPr>
                        <a:t>dentify the position and significance of the Equator, Northern Hemisphere, Southern Hemisphere, and the Arctic and Antarctic Circle.</a:t>
                      </a:r>
                    </a:p>
                    <a:p>
                      <a:r>
                        <a:rPr lang="en-GB" sz="1100" b="1" kern="1200" dirty="0" smtClean="0">
                          <a:solidFill>
                            <a:schemeClr val="tx1"/>
                          </a:solidFill>
                          <a:effectLst/>
                          <a:latin typeface="Century Gothic" panose="020B0502020202020204" pitchFamily="34" charset="0"/>
                          <a:ea typeface="+mn-ea"/>
                          <a:cs typeface="+mn-cs"/>
                        </a:rPr>
                        <a:t>Place Knowledge: </a:t>
                      </a:r>
                      <a:r>
                        <a:rPr lang="en-GB" sz="1100" b="0" kern="1200" dirty="0" smtClean="0">
                          <a:solidFill>
                            <a:schemeClr val="tx1"/>
                          </a:solidFill>
                          <a:effectLst/>
                          <a:latin typeface="Century Gothic" panose="020B0502020202020204" pitchFamily="34" charset="0"/>
                          <a:ea typeface="+mn-ea"/>
                          <a:cs typeface="+mn-cs"/>
                        </a:rPr>
                        <a:t>We will explore the </a:t>
                      </a:r>
                      <a:r>
                        <a:rPr lang="en-GB" sz="1100" kern="1200" dirty="0" smtClean="0">
                          <a:solidFill>
                            <a:schemeClr val="tx1"/>
                          </a:solidFill>
                          <a:effectLst/>
                          <a:latin typeface="Century Gothic" panose="020B0502020202020204" pitchFamily="34" charset="0"/>
                          <a:ea typeface="+mn-ea"/>
                          <a:cs typeface="+mn-cs"/>
                        </a:rPr>
                        <a:t>geographical similarities and differences through the study of human and physical geography in a region of the UK</a:t>
                      </a:r>
                      <a:r>
                        <a:rPr lang="en-GB" sz="1100" kern="1200" baseline="0" dirty="0" smtClean="0">
                          <a:solidFill>
                            <a:schemeClr val="tx1"/>
                          </a:solidFill>
                          <a:effectLst/>
                          <a:latin typeface="Century Gothic" panose="020B0502020202020204" pitchFamily="34" charset="0"/>
                          <a:ea typeface="+mn-ea"/>
                          <a:cs typeface="+mn-cs"/>
                        </a:rPr>
                        <a:t> </a:t>
                      </a:r>
                      <a:r>
                        <a:rPr lang="en-GB" sz="1100" kern="1200" dirty="0" smtClean="0">
                          <a:solidFill>
                            <a:schemeClr val="tx1"/>
                          </a:solidFill>
                          <a:effectLst/>
                          <a:latin typeface="Century Gothic" panose="020B0502020202020204" pitchFamily="34" charset="0"/>
                          <a:ea typeface="+mn-ea"/>
                          <a:cs typeface="+mn-cs"/>
                        </a:rPr>
                        <a:t>and Brazil, South America.</a:t>
                      </a:r>
                      <a:r>
                        <a:rPr lang="en-GB" sz="1100" kern="1200" baseline="0" dirty="0" smtClean="0">
                          <a:solidFill>
                            <a:schemeClr val="tx1"/>
                          </a:solidFill>
                          <a:effectLst/>
                          <a:latin typeface="Century Gothic" panose="020B0502020202020204" pitchFamily="34" charset="0"/>
                          <a:ea typeface="+mn-ea"/>
                          <a:cs typeface="+mn-cs"/>
                        </a:rPr>
                        <a:t> </a:t>
                      </a:r>
                      <a:endParaRPr lang="en-GB" sz="1100" kern="1200" dirty="0" smtClean="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1391282127"/>
              </p:ext>
            </p:extLst>
          </p:nvPr>
        </p:nvGraphicFramePr>
        <p:xfrm>
          <a:off x="35808" y="4360974"/>
          <a:ext cx="3843861" cy="2511611"/>
        </p:xfrm>
        <a:graphic>
          <a:graphicData uri="http://schemas.openxmlformats.org/drawingml/2006/table">
            <a:tbl>
              <a:tblPr firstRow="1" firstCol="1" bandRow="1"/>
              <a:tblGrid>
                <a:gridCol w="3843861">
                  <a:extLst>
                    <a:ext uri="{9D8B030D-6E8A-4147-A177-3AD203B41FA5}">
                      <a16:colId xmlns:a16="http://schemas.microsoft.com/office/drawing/2014/main" val="20000"/>
                    </a:ext>
                  </a:extLst>
                </a:gridCol>
              </a:tblGrid>
              <a:tr h="179573">
                <a:tc>
                  <a:txBody>
                    <a:bodyPr/>
                    <a:lstStyle/>
                    <a:p>
                      <a:pPr algn="l">
                        <a:lnSpc>
                          <a:spcPct val="107000"/>
                        </a:lnSpc>
                        <a:spcAft>
                          <a:spcPts val="0"/>
                        </a:spcAft>
                      </a:pPr>
                      <a:r>
                        <a:rPr lang="en-GB" sz="11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Computing</a:t>
                      </a:r>
                      <a:r>
                        <a:rPr lang="en-GB" sz="1100" b="1"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GB"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C9C9"/>
                    </a:solidFill>
                  </a:tcPr>
                </a:tc>
                <a:extLst>
                  <a:ext uri="{0D108BD9-81ED-4DB2-BD59-A6C34878D82A}">
                    <a16:rowId xmlns:a16="http://schemas.microsoft.com/office/drawing/2014/main" val="10000"/>
                  </a:ext>
                </a:extLst>
              </a:tr>
              <a:tr h="1217907">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GB" sz="1100" b="1"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Computer Science: </a:t>
                      </a:r>
                      <a:r>
                        <a:rPr lang="en-GB" sz="1100" b="0"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In this topic we will be using Scratch to develop programs in different ways. We will be given challenges to explore and complete using the program.</a:t>
                      </a:r>
                    </a:p>
                    <a:p>
                      <a:pPr marL="0" marR="0" indent="0" algn="l" defTabSz="914400" rtl="0" eaLnBrk="1" fontAlgn="auto" latinLnBrk="0" hangingPunct="1">
                        <a:lnSpc>
                          <a:spcPct val="107000"/>
                        </a:lnSpc>
                        <a:spcBef>
                          <a:spcPts val="0"/>
                        </a:spcBef>
                        <a:spcAft>
                          <a:spcPts val="0"/>
                        </a:spcAft>
                        <a:buClrTx/>
                        <a:buSzTx/>
                        <a:buFontTx/>
                        <a:buNone/>
                        <a:tabLst/>
                        <a:defRPr/>
                      </a:pPr>
                      <a:r>
                        <a:rPr lang="en-GB" sz="1100" b="1"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Information Technology</a:t>
                      </a:r>
                      <a:r>
                        <a:rPr lang="en-GB" sz="1100" b="0"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We will be using the internet to research a given topic (this term it will be Brazil). As part of this research we will be discussing what websites are reliable sources of information and how we can find the answer to specific questions. Learning about how search results are selected. </a:t>
                      </a:r>
                    </a:p>
                    <a:p>
                      <a:pPr marL="0" marR="0" indent="0" algn="l" defTabSz="914400" rtl="0" eaLnBrk="1" fontAlgn="auto" latinLnBrk="0" hangingPunct="1">
                        <a:lnSpc>
                          <a:spcPct val="107000"/>
                        </a:lnSpc>
                        <a:spcBef>
                          <a:spcPts val="0"/>
                        </a:spcBef>
                        <a:spcAft>
                          <a:spcPts val="0"/>
                        </a:spcAft>
                        <a:buClrTx/>
                        <a:buSzTx/>
                        <a:buFontTx/>
                        <a:buNone/>
                        <a:tabLst/>
                        <a:defRPr/>
                      </a:pPr>
                      <a:r>
                        <a:rPr lang="en-GB" sz="1100" b="1"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Digital Literacy and E-safety: </a:t>
                      </a:r>
                      <a:r>
                        <a:rPr lang="en-GB" sz="1100" b="0"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We will look at and discuss how to be safe online during safer internet day.</a:t>
                      </a:r>
                    </a:p>
                    <a:p>
                      <a:pPr marL="0" marR="0" indent="0" algn="l" defTabSz="914400" rtl="0" eaLnBrk="1" fontAlgn="auto" latinLnBrk="0" hangingPunct="1">
                        <a:lnSpc>
                          <a:spcPct val="107000"/>
                        </a:lnSpc>
                        <a:spcBef>
                          <a:spcPts val="0"/>
                        </a:spcBef>
                        <a:spcAft>
                          <a:spcPts val="0"/>
                        </a:spcAft>
                        <a:buClrTx/>
                        <a:buSzTx/>
                        <a:buFontTx/>
                        <a:buNone/>
                        <a:tabLst/>
                        <a:defRPr/>
                      </a:pPr>
                      <a:endParaRPr lang="en-GB" sz="1100" baseline="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130696464"/>
              </p:ext>
            </p:extLst>
          </p:nvPr>
        </p:nvGraphicFramePr>
        <p:xfrm>
          <a:off x="8037624" y="5016199"/>
          <a:ext cx="4065937" cy="1255713"/>
        </p:xfrm>
        <a:graphic>
          <a:graphicData uri="http://schemas.openxmlformats.org/drawingml/2006/table">
            <a:tbl>
              <a:tblPr firstRow="1" firstCol="1" bandRow="1"/>
              <a:tblGrid>
                <a:gridCol w="4065937">
                  <a:extLst>
                    <a:ext uri="{9D8B030D-6E8A-4147-A177-3AD203B41FA5}">
                      <a16:colId xmlns:a16="http://schemas.microsoft.com/office/drawing/2014/main" val="20000"/>
                    </a:ext>
                  </a:extLst>
                </a:gridCol>
              </a:tblGrid>
              <a:tr h="112664">
                <a:tc>
                  <a:txBody>
                    <a:bodyPr/>
                    <a:lstStyle/>
                    <a:p>
                      <a:pPr algn="l">
                        <a:lnSpc>
                          <a:spcPct val="107000"/>
                        </a:lnSpc>
                        <a:spcAft>
                          <a:spcPts val="0"/>
                        </a:spcAft>
                      </a:pPr>
                      <a:r>
                        <a:rPr lang="en-GB" sz="11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Design and Technology</a:t>
                      </a:r>
                      <a:endParaRPr lang="en-GB"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8AE6"/>
                    </a:solidFill>
                  </a:tcPr>
                </a:tc>
                <a:extLst>
                  <a:ext uri="{0D108BD9-81ED-4DB2-BD59-A6C34878D82A}">
                    <a16:rowId xmlns:a16="http://schemas.microsoft.com/office/drawing/2014/main" val="10000"/>
                  </a:ext>
                </a:extLst>
              </a:tr>
              <a:tr h="680306">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GB" sz="1100" b="1"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Design history and Artists: </a:t>
                      </a:r>
                      <a:r>
                        <a:rPr lang="en-GB" sz="1100" b="0"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We will be investigating and taking inspiration from a range of children’s picture books which use levers, links and mechanical systems. </a:t>
                      </a:r>
                    </a:p>
                    <a:p>
                      <a:pPr marL="0" marR="0" indent="0" algn="l" defTabSz="914400" rtl="0" eaLnBrk="1" fontAlgn="auto" latinLnBrk="0" hangingPunct="1">
                        <a:lnSpc>
                          <a:spcPct val="107000"/>
                        </a:lnSpc>
                        <a:spcBef>
                          <a:spcPts val="0"/>
                        </a:spcBef>
                        <a:spcAft>
                          <a:spcPts val="0"/>
                        </a:spcAft>
                        <a:buClrTx/>
                        <a:buSzTx/>
                        <a:buFontTx/>
                        <a:buNone/>
                        <a:tabLst/>
                        <a:defRPr/>
                      </a:pPr>
                      <a:r>
                        <a:rPr lang="en-GB" sz="1100" b="1"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Mechanical systems</a:t>
                      </a:r>
                      <a:r>
                        <a:rPr lang="en-GB" sz="1100" b="0" baseline="0"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We will design, make and evaluate a product for a specific purpose using a mechanical system. </a:t>
                      </a:r>
                      <a:endParaRPr lang="en-GB" sz="1100" b="0"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469117898"/>
              </p:ext>
            </p:extLst>
          </p:nvPr>
        </p:nvGraphicFramePr>
        <p:xfrm>
          <a:off x="3949711" y="5549062"/>
          <a:ext cx="4042747" cy="896938"/>
        </p:xfrm>
        <a:graphic>
          <a:graphicData uri="http://schemas.openxmlformats.org/drawingml/2006/table">
            <a:tbl>
              <a:tblPr firstRow="1" firstCol="1" bandRow="1"/>
              <a:tblGrid>
                <a:gridCol w="4042747">
                  <a:extLst>
                    <a:ext uri="{9D8B030D-6E8A-4147-A177-3AD203B41FA5}">
                      <a16:colId xmlns:a16="http://schemas.microsoft.com/office/drawing/2014/main" val="20000"/>
                    </a:ext>
                  </a:extLst>
                </a:gridCol>
              </a:tblGrid>
              <a:tr h="83990">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Wow moments</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215006">
                <a:tc>
                  <a:txBody>
                    <a:bodyPr/>
                    <a:lstStyle/>
                    <a:p>
                      <a:pPr algn="l">
                        <a:lnSpc>
                          <a:spcPct val="107000"/>
                        </a:lnSpc>
                        <a:spcAft>
                          <a:spcPts val="0"/>
                        </a:spcAft>
                      </a:pPr>
                      <a:r>
                        <a:rPr lang="en-GB" sz="1100" b="0" baseline="0" dirty="0">
                          <a:effectLst/>
                          <a:latin typeface="Century Gothic" panose="020B0502020202020204" pitchFamily="34" charset="0"/>
                          <a:ea typeface="Calibri" panose="020F0502020204030204" pitchFamily="34" charset="0"/>
                          <a:cs typeface="Times New Roman" panose="02020603050405020304" pitchFamily="18" charset="0"/>
                        </a:rPr>
                        <a:t>A </a:t>
                      </a:r>
                      <a:r>
                        <a:rPr lang="en-GB" sz="1100" b="0" baseline="0" dirty="0" smtClean="0">
                          <a:effectLst/>
                          <a:latin typeface="Century Gothic" panose="020B0502020202020204" pitchFamily="34" charset="0"/>
                          <a:ea typeface="Calibri" panose="020F0502020204030204" pitchFamily="34" charset="0"/>
                          <a:cs typeface="Times New Roman" panose="02020603050405020304" pitchFamily="18" charset="0"/>
                        </a:rPr>
                        <a:t>Faith Tour to Queen’s Park, Bedford to explore and celebrate religions around the world. The children will visit places of worship including: a Gurdwara, Mosque and Church.</a:t>
                      </a:r>
                      <a:endParaRPr lang="en-GB"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TextBox 2"/>
          <p:cNvSpPr txBox="1"/>
          <p:nvPr/>
        </p:nvSpPr>
        <p:spPr>
          <a:xfrm>
            <a:off x="4826573" y="4634876"/>
            <a:ext cx="1040645" cy="816890"/>
          </a:xfrm>
          <a:prstGeom prst="rect">
            <a:avLst/>
          </a:prstGeom>
          <a:noFill/>
        </p:spPr>
        <p:txBody>
          <a:bodyPr wrap="square" rtlCol="0">
            <a:spAutoFit/>
          </a:bodyPr>
          <a:lstStyle/>
          <a:p>
            <a:pPr algn="ctr">
              <a:lnSpc>
                <a:spcPct val="107000"/>
              </a:lnSpc>
            </a:pPr>
            <a:r>
              <a:rPr lang="en-GB" sz="1100" b="1" dirty="0">
                <a:latin typeface="Century Gothic" panose="020B0502020202020204" pitchFamily="34" charset="0"/>
                <a:ea typeface="Calibri" panose="020F0502020204030204" pitchFamily="34" charset="0"/>
                <a:cs typeface="Times New Roman" panose="02020603050405020304" pitchFamily="18" charset="0"/>
              </a:rPr>
              <a:t>Year 3</a:t>
            </a:r>
          </a:p>
          <a:p>
            <a:pPr algn="ctr">
              <a:lnSpc>
                <a:spcPct val="107000"/>
              </a:lnSpc>
            </a:pPr>
            <a:r>
              <a:rPr lang="en-GB" sz="1100" b="1" dirty="0" smtClean="0">
                <a:latin typeface="Century Gothic" panose="020B0502020202020204" pitchFamily="34" charset="0"/>
                <a:ea typeface="Calibri" panose="020F0502020204030204" pitchFamily="34" charset="0"/>
                <a:cs typeface="Times New Roman" panose="02020603050405020304" pitchFamily="18" charset="0"/>
              </a:rPr>
              <a:t>Spring </a:t>
            </a:r>
            <a:r>
              <a:rPr lang="en-GB" sz="1100" b="1" dirty="0" smtClean="0">
                <a:latin typeface="Century Gothic" panose="020B0502020202020204" pitchFamily="34" charset="0"/>
                <a:ea typeface="Calibri" panose="020F0502020204030204" pitchFamily="34" charset="0"/>
                <a:cs typeface="Times New Roman" panose="02020603050405020304" pitchFamily="18" charset="0"/>
              </a:rPr>
              <a:t>2024</a:t>
            </a:r>
            <a:endParaRPr lang="en-GB" sz="1100" b="1" dirty="0">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pPr>
            <a:endParaRPr lang="en-GB" sz="1100" b="1" dirty="0">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pPr>
            <a:r>
              <a:rPr lang="en-GB" sz="1100" i="1" dirty="0" smtClean="0">
                <a:latin typeface="Century Gothic" panose="020B0502020202020204" pitchFamily="34" charset="0"/>
                <a:ea typeface="Calibri" panose="020F0502020204030204" pitchFamily="34" charset="0"/>
                <a:cs typeface="Times New Roman" panose="02020603050405020304" pitchFamily="18" charset="0"/>
              </a:rPr>
              <a:t>Brilliant Brazil</a:t>
            </a:r>
            <a:endParaRPr lang="en-GB" sz="1100" i="1" dirty="0">
              <a:latin typeface="Century Gothic" panose="020B0502020202020204" pitchFamily="34" charset="0"/>
              <a:ea typeface="Calibri" panose="020F0502020204030204" pitchFamily="34" charset="0"/>
              <a:cs typeface="Times New Roman" panose="02020603050405020304" pitchFamily="18" charset="0"/>
            </a:endParaRPr>
          </a:p>
        </p:txBody>
      </p:sp>
      <p:pic>
        <p:nvPicPr>
          <p:cNvPr id="2" name="Picture 2" descr="Brilliant Brazi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54749" y="4678640"/>
            <a:ext cx="1071338" cy="76466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9" name="Table 18"/>
          <p:cNvGraphicFramePr>
            <a:graphicFrameLocks noGrp="1"/>
          </p:cNvGraphicFramePr>
          <p:nvPr>
            <p:extLst>
              <p:ext uri="{D42A27DB-BD31-4B8C-83A1-F6EECF244321}">
                <p14:modId xmlns:p14="http://schemas.microsoft.com/office/powerpoint/2010/main" val="1800235349"/>
              </p:ext>
            </p:extLst>
          </p:nvPr>
        </p:nvGraphicFramePr>
        <p:xfrm>
          <a:off x="0" y="1981546"/>
          <a:ext cx="3903149" cy="727479"/>
        </p:xfrm>
        <a:graphic>
          <a:graphicData uri="http://schemas.openxmlformats.org/drawingml/2006/table">
            <a:tbl>
              <a:tblPr firstRow="1" firstCol="1" bandRow="1"/>
              <a:tblGrid>
                <a:gridCol w="3903149">
                  <a:extLst>
                    <a:ext uri="{9D8B030D-6E8A-4147-A177-3AD203B41FA5}">
                      <a16:colId xmlns:a16="http://schemas.microsoft.com/office/drawing/2014/main" val="20000"/>
                    </a:ext>
                  </a:extLst>
                </a:gridCol>
              </a:tblGrid>
              <a:tr h="96661">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Religious Education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548091">
                <a:tc>
                  <a:txBody>
                    <a:bodyPr/>
                    <a:lstStyle/>
                    <a:p>
                      <a:r>
                        <a:rPr lang="en-GB" sz="1100" b="0" dirty="0">
                          <a:effectLst/>
                          <a:latin typeface="Century Gothic" panose="020B0502020202020204" pitchFamily="34" charset="0"/>
                          <a:ea typeface="Calibri" panose="020F0502020204030204" pitchFamily="34" charset="0"/>
                          <a:cs typeface="Times New Roman" panose="02020603050405020304" pitchFamily="18" charset="0"/>
                        </a:rPr>
                        <a:t>W</a:t>
                      </a:r>
                      <a:r>
                        <a:rPr lang="en-GB" sz="1100" b="0" baseline="0" dirty="0">
                          <a:effectLst/>
                          <a:latin typeface="Century Gothic" panose="020B0502020202020204" pitchFamily="34" charset="0"/>
                          <a:ea typeface="Calibri" panose="020F0502020204030204" pitchFamily="34" charset="0"/>
                          <a:cs typeface="Times New Roman" panose="02020603050405020304" pitchFamily="18" charset="0"/>
                        </a:rPr>
                        <a:t>e will learn </a:t>
                      </a:r>
                      <a:r>
                        <a:rPr lang="en-GB" sz="1100" b="0" kern="1200" baseline="0" dirty="0" smtClean="0">
                          <a:solidFill>
                            <a:schemeClr val="tx1"/>
                          </a:solidFill>
                          <a:effectLst/>
                          <a:latin typeface="Century Gothic" panose="020B0502020202020204" pitchFamily="34" charset="0"/>
                          <a:ea typeface="+mn-ea"/>
                          <a:cs typeface="+mn-cs"/>
                        </a:rPr>
                        <a:t>w</a:t>
                      </a:r>
                      <a:r>
                        <a:rPr lang="en-GB" sz="1100" b="0" kern="1200" dirty="0" smtClean="0">
                          <a:solidFill>
                            <a:schemeClr val="tx1"/>
                          </a:solidFill>
                          <a:effectLst/>
                          <a:latin typeface="Century Gothic" panose="020B0502020202020204" pitchFamily="34" charset="0"/>
                          <a:ea typeface="+mn-ea"/>
                          <a:cs typeface="+mn-cs"/>
                        </a:rPr>
                        <a:t>hat the ‘Trinity’ is and why is it important for Christians</a:t>
                      </a:r>
                      <a:r>
                        <a:rPr lang="en-GB" sz="1100" b="0" kern="1200" baseline="0" dirty="0" smtClean="0">
                          <a:solidFill>
                            <a:schemeClr val="tx1"/>
                          </a:solidFill>
                          <a:effectLst/>
                          <a:latin typeface="Century Gothic" panose="020B0502020202020204" pitchFamily="34" charset="0"/>
                          <a:ea typeface="+mn-ea"/>
                          <a:cs typeface="+mn-cs"/>
                        </a:rPr>
                        <a:t>. </a:t>
                      </a:r>
                      <a:r>
                        <a:rPr lang="en-GB" sz="1100" b="0" kern="1200" dirty="0" smtClean="0">
                          <a:solidFill>
                            <a:schemeClr val="tx1"/>
                          </a:solidFill>
                          <a:effectLst/>
                          <a:latin typeface="Century Gothic" panose="020B0502020202020204" pitchFamily="34" charset="0"/>
                          <a:ea typeface="+mn-ea"/>
                          <a:cs typeface="+mn-cs"/>
                        </a:rPr>
                        <a:t>We will then explore the kind of world Jesus wanted.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92288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5270B1B-F2E9-45D5-9BCF-BF17D751CE51}"/>
              </a:ext>
            </a:extLst>
          </p:cNvPr>
          <p:cNvGraphicFramePr>
            <a:graphicFrameLocks noGrp="1"/>
          </p:cNvGraphicFramePr>
          <p:nvPr>
            <p:extLst>
              <p:ext uri="{D42A27DB-BD31-4B8C-83A1-F6EECF244321}">
                <p14:modId xmlns:p14="http://schemas.microsoft.com/office/powerpoint/2010/main" val="2134193336"/>
              </p:ext>
            </p:extLst>
          </p:nvPr>
        </p:nvGraphicFramePr>
        <p:xfrm>
          <a:off x="121186" y="72542"/>
          <a:ext cx="5603913" cy="6717348"/>
        </p:xfrm>
        <a:graphic>
          <a:graphicData uri="http://schemas.openxmlformats.org/drawingml/2006/table">
            <a:tbl>
              <a:tblPr firstRow="1" firstCol="1" bandRow="1"/>
              <a:tblGrid>
                <a:gridCol w="5603913">
                  <a:extLst>
                    <a:ext uri="{9D8B030D-6E8A-4147-A177-3AD203B41FA5}">
                      <a16:colId xmlns:a16="http://schemas.microsoft.com/office/drawing/2014/main" val="20000"/>
                    </a:ext>
                  </a:extLst>
                </a:gridCol>
              </a:tblGrid>
              <a:tr h="171475">
                <a:tc>
                  <a:txBody>
                    <a:bodyPr/>
                    <a:lstStyle/>
                    <a:p>
                      <a:pPr algn="l">
                        <a:lnSpc>
                          <a:spcPct val="107000"/>
                        </a:lnSpc>
                        <a:spcAft>
                          <a:spcPts val="0"/>
                        </a:spcAft>
                      </a:pPr>
                      <a:r>
                        <a:rPr lang="en-GB" sz="11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English </a:t>
                      </a:r>
                      <a:endParaRPr lang="en-GB"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5768857">
                <a:tc>
                  <a:txBody>
                    <a:bodyPr/>
                    <a:lstStyle/>
                    <a:p>
                      <a:r>
                        <a:rPr lang="en-GB" sz="1100" b="1" kern="1200" dirty="0" smtClean="0">
                          <a:solidFill>
                            <a:schemeClr val="tx1"/>
                          </a:solidFill>
                          <a:effectLst/>
                          <a:latin typeface="Century Gothic" panose="020B0502020202020204" pitchFamily="34" charset="0"/>
                          <a:ea typeface="+mn-ea"/>
                          <a:cs typeface="+mn-cs"/>
                        </a:rPr>
                        <a:t>Spellings</a:t>
                      </a:r>
                    </a:p>
                    <a:p>
                      <a:r>
                        <a:rPr lang="en-GB" sz="1100" b="0" kern="1200" dirty="0" smtClean="0">
                          <a:solidFill>
                            <a:schemeClr val="tx1"/>
                          </a:solidFill>
                          <a:effectLst/>
                          <a:latin typeface="Century Gothic" panose="020B0502020202020204" pitchFamily="34" charset="0"/>
                          <a:ea typeface="+mn-ea"/>
                          <a:cs typeface="+mn-cs"/>
                        </a:rPr>
                        <a:t>Words with the short /</a:t>
                      </a:r>
                      <a:r>
                        <a:rPr lang="en-GB" sz="1100" b="0" kern="1200" dirty="0" err="1" smtClean="0">
                          <a:solidFill>
                            <a:schemeClr val="tx1"/>
                          </a:solidFill>
                          <a:effectLst/>
                          <a:latin typeface="Century Gothic" panose="020B0502020202020204" pitchFamily="34" charset="0"/>
                          <a:ea typeface="+mn-ea"/>
                          <a:cs typeface="+mn-cs"/>
                        </a:rPr>
                        <a:t>i</a:t>
                      </a:r>
                      <a:r>
                        <a:rPr lang="en-GB" sz="1100" b="0" kern="1200" dirty="0" smtClean="0">
                          <a:solidFill>
                            <a:schemeClr val="tx1"/>
                          </a:solidFill>
                          <a:effectLst/>
                          <a:latin typeface="Century Gothic" panose="020B0502020202020204" pitchFamily="34" charset="0"/>
                          <a:ea typeface="+mn-ea"/>
                          <a:cs typeface="+mn-cs"/>
                        </a:rPr>
                        <a:t>/sound spelt</a:t>
                      </a:r>
                      <a:r>
                        <a:rPr lang="en-GB" sz="1100" b="0" kern="1200" baseline="0" dirty="0" smtClean="0">
                          <a:solidFill>
                            <a:schemeClr val="tx1"/>
                          </a:solidFill>
                          <a:effectLst/>
                          <a:latin typeface="Century Gothic" panose="020B0502020202020204" pitchFamily="34" charset="0"/>
                          <a:ea typeface="+mn-ea"/>
                          <a:cs typeface="+mn-cs"/>
                        </a:rPr>
                        <a:t> y</a:t>
                      </a:r>
                      <a:endParaRPr lang="en-GB" sz="1100" b="0" kern="1200" dirty="0" smtClean="0">
                        <a:solidFill>
                          <a:schemeClr val="tx1"/>
                        </a:solidFill>
                        <a:effectLst/>
                        <a:latin typeface="Century Gothic" panose="020B0502020202020204" pitchFamily="34" charset="0"/>
                        <a:ea typeface="+mn-ea"/>
                        <a:cs typeface="+mn-cs"/>
                      </a:endParaRPr>
                    </a:p>
                    <a:p>
                      <a:r>
                        <a:rPr lang="en-GB" sz="1100" kern="1200" dirty="0" smtClean="0">
                          <a:solidFill>
                            <a:schemeClr val="tx1"/>
                          </a:solidFill>
                          <a:effectLst/>
                          <a:latin typeface="Century Gothic" panose="020B0502020202020204" pitchFamily="34" charset="0"/>
                          <a:ea typeface="+mn-ea"/>
                          <a:cs typeface="+mn-cs"/>
                        </a:rPr>
                        <a:t>Adding</a:t>
                      </a:r>
                      <a:r>
                        <a:rPr lang="en-GB" sz="1100" kern="1200" baseline="0" dirty="0" smtClean="0">
                          <a:solidFill>
                            <a:schemeClr val="tx1"/>
                          </a:solidFill>
                          <a:effectLst/>
                          <a:latin typeface="Century Gothic" panose="020B0502020202020204" pitchFamily="34" charset="0"/>
                          <a:ea typeface="+mn-ea"/>
                          <a:cs typeface="+mn-cs"/>
                        </a:rPr>
                        <a:t> suffixes beginning with a vowel – </a:t>
                      </a:r>
                      <a:r>
                        <a:rPr lang="en-GB" sz="1100" kern="1200" baseline="0" dirty="0" err="1" smtClean="0">
                          <a:solidFill>
                            <a:schemeClr val="tx1"/>
                          </a:solidFill>
                          <a:effectLst/>
                          <a:latin typeface="Century Gothic" panose="020B0502020202020204" pitchFamily="34" charset="0"/>
                          <a:ea typeface="+mn-ea"/>
                          <a:cs typeface="+mn-cs"/>
                        </a:rPr>
                        <a:t>er</a:t>
                      </a:r>
                      <a:r>
                        <a:rPr lang="en-GB" sz="1100" kern="1200" baseline="0" dirty="0" smtClean="0">
                          <a:solidFill>
                            <a:schemeClr val="tx1"/>
                          </a:solidFill>
                          <a:effectLst/>
                          <a:latin typeface="Century Gothic" panose="020B0502020202020204" pitchFamily="34" charset="0"/>
                          <a:ea typeface="+mn-ea"/>
                          <a:cs typeface="+mn-cs"/>
                        </a:rPr>
                        <a:t>, </a:t>
                      </a:r>
                      <a:r>
                        <a:rPr lang="en-GB" sz="1100" kern="1200" baseline="0" dirty="0" err="1" smtClean="0">
                          <a:solidFill>
                            <a:schemeClr val="tx1"/>
                          </a:solidFill>
                          <a:effectLst/>
                          <a:latin typeface="Century Gothic" panose="020B0502020202020204" pitchFamily="34" charset="0"/>
                          <a:ea typeface="+mn-ea"/>
                          <a:cs typeface="+mn-cs"/>
                        </a:rPr>
                        <a:t>ed</a:t>
                      </a:r>
                      <a:r>
                        <a:rPr lang="en-GB" sz="1100" kern="1200" baseline="0" dirty="0" smtClean="0">
                          <a:solidFill>
                            <a:schemeClr val="tx1"/>
                          </a:solidFill>
                          <a:effectLst/>
                          <a:latin typeface="Century Gothic" panose="020B0502020202020204" pitchFamily="34" charset="0"/>
                          <a:ea typeface="+mn-ea"/>
                          <a:cs typeface="+mn-cs"/>
                        </a:rPr>
                        <a:t>, </a:t>
                      </a:r>
                      <a:r>
                        <a:rPr lang="en-GB" sz="1100" kern="1200" baseline="0" dirty="0" err="1" smtClean="0">
                          <a:solidFill>
                            <a:schemeClr val="tx1"/>
                          </a:solidFill>
                          <a:effectLst/>
                          <a:latin typeface="Century Gothic" panose="020B0502020202020204" pitchFamily="34" charset="0"/>
                          <a:ea typeface="+mn-ea"/>
                          <a:cs typeface="+mn-cs"/>
                        </a:rPr>
                        <a:t>en</a:t>
                      </a:r>
                      <a:r>
                        <a:rPr lang="en-GB" sz="1100" kern="1200" baseline="0" dirty="0" smtClean="0">
                          <a:solidFill>
                            <a:schemeClr val="tx1"/>
                          </a:solidFill>
                          <a:effectLst/>
                          <a:latin typeface="Century Gothic" panose="020B0502020202020204" pitchFamily="34" charset="0"/>
                          <a:ea typeface="+mn-ea"/>
                          <a:cs typeface="+mn-cs"/>
                        </a:rPr>
                        <a:t>, </a:t>
                      </a:r>
                      <a:r>
                        <a:rPr lang="en-GB" sz="1100" kern="1200" baseline="0" dirty="0" err="1" smtClean="0">
                          <a:solidFill>
                            <a:schemeClr val="tx1"/>
                          </a:solidFill>
                          <a:effectLst/>
                          <a:latin typeface="Century Gothic" panose="020B0502020202020204" pitchFamily="34" charset="0"/>
                          <a:ea typeface="+mn-ea"/>
                          <a:cs typeface="+mn-cs"/>
                        </a:rPr>
                        <a:t>ing</a:t>
                      </a:r>
                      <a:r>
                        <a:rPr lang="en-GB" sz="1100" kern="1200" dirty="0" smtClean="0">
                          <a:solidFill>
                            <a:schemeClr val="tx1"/>
                          </a:solidFill>
                          <a:effectLst/>
                          <a:latin typeface="Century Gothic" panose="020B0502020202020204" pitchFamily="34" charset="0"/>
                          <a:ea typeface="+mn-ea"/>
                          <a:cs typeface="+mn-cs"/>
                        </a:rPr>
                        <a:t>. </a:t>
                      </a:r>
                    </a:p>
                    <a:p>
                      <a:r>
                        <a:rPr lang="en-GB" sz="1100" kern="1200" dirty="0" smtClean="0">
                          <a:solidFill>
                            <a:schemeClr val="tx1"/>
                          </a:solidFill>
                          <a:effectLst/>
                          <a:latin typeface="Century Gothic" panose="020B0502020202020204" pitchFamily="34" charset="0"/>
                          <a:ea typeface="+mn-ea"/>
                          <a:cs typeface="+mn-cs"/>
                        </a:rPr>
                        <a:t>Creating</a:t>
                      </a:r>
                      <a:r>
                        <a:rPr lang="en-GB" sz="1100" kern="1200" baseline="0" dirty="0" smtClean="0">
                          <a:solidFill>
                            <a:schemeClr val="tx1"/>
                          </a:solidFill>
                          <a:effectLst/>
                          <a:latin typeface="Century Gothic" panose="020B0502020202020204" pitchFamily="34" charset="0"/>
                          <a:ea typeface="+mn-ea"/>
                          <a:cs typeface="+mn-cs"/>
                        </a:rPr>
                        <a:t> new word by adding the </a:t>
                      </a:r>
                      <a:r>
                        <a:rPr lang="en-GB" sz="1100" kern="1200" baseline="0" dirty="0" err="1" smtClean="0">
                          <a:solidFill>
                            <a:schemeClr val="tx1"/>
                          </a:solidFill>
                          <a:effectLst/>
                          <a:latin typeface="Century Gothic" panose="020B0502020202020204" pitchFamily="34" charset="0"/>
                          <a:ea typeface="+mn-ea"/>
                          <a:cs typeface="+mn-cs"/>
                        </a:rPr>
                        <a:t>m</a:t>
                      </a:r>
                      <a:r>
                        <a:rPr lang="en-GB" sz="1100" kern="1200" dirty="0" err="1" smtClean="0">
                          <a:solidFill>
                            <a:schemeClr val="tx1"/>
                          </a:solidFill>
                          <a:effectLst/>
                          <a:latin typeface="Century Gothic" panose="020B0502020202020204" pitchFamily="34" charset="0"/>
                          <a:ea typeface="+mn-ea"/>
                          <a:cs typeface="+mn-cs"/>
                        </a:rPr>
                        <a:t>is</a:t>
                      </a:r>
                      <a:r>
                        <a:rPr lang="en-GB" sz="1100" kern="1200" baseline="0" dirty="0" smtClean="0">
                          <a:solidFill>
                            <a:schemeClr val="tx1"/>
                          </a:solidFill>
                          <a:effectLst/>
                          <a:latin typeface="Century Gothic" panose="020B0502020202020204" pitchFamily="34" charset="0"/>
                          <a:ea typeface="+mn-ea"/>
                          <a:cs typeface="+mn-cs"/>
                        </a:rPr>
                        <a:t>, dis bi and re prefix.</a:t>
                      </a:r>
                    </a:p>
                    <a:p>
                      <a:r>
                        <a:rPr lang="en-GB" sz="1100" kern="1200" baseline="0" dirty="0" smtClean="0">
                          <a:solidFill>
                            <a:schemeClr val="tx1"/>
                          </a:solidFill>
                          <a:effectLst/>
                          <a:latin typeface="Century Gothic" panose="020B0502020202020204" pitchFamily="34" charset="0"/>
                          <a:ea typeface="+mn-ea"/>
                          <a:cs typeface="+mn-cs"/>
                        </a:rPr>
                        <a:t>Words spelt with /k/ sound spelt </a:t>
                      </a:r>
                      <a:r>
                        <a:rPr lang="en-GB" sz="1100" kern="1200" baseline="0" dirty="0" err="1" smtClean="0">
                          <a:solidFill>
                            <a:schemeClr val="tx1"/>
                          </a:solidFill>
                          <a:effectLst/>
                          <a:latin typeface="Century Gothic" panose="020B0502020202020204" pitchFamily="34" charset="0"/>
                          <a:ea typeface="+mn-ea"/>
                          <a:cs typeface="+mn-cs"/>
                        </a:rPr>
                        <a:t>ch</a:t>
                      </a:r>
                      <a:endParaRPr lang="en-GB" sz="1100" kern="1200" baseline="0" dirty="0" smtClean="0">
                        <a:solidFill>
                          <a:schemeClr val="tx1"/>
                        </a:solidFill>
                        <a:effectLst/>
                        <a:latin typeface="Century Gothic" panose="020B0502020202020204" pitchFamily="34" charset="0"/>
                        <a:ea typeface="+mn-ea"/>
                        <a:cs typeface="+mn-cs"/>
                      </a:endParaRPr>
                    </a:p>
                    <a:p>
                      <a:r>
                        <a:rPr lang="en-GB" sz="1100" kern="1200" baseline="0" dirty="0" smtClean="0">
                          <a:solidFill>
                            <a:schemeClr val="tx1"/>
                          </a:solidFill>
                          <a:effectLst/>
                          <a:latin typeface="Century Gothic" panose="020B0502020202020204" pitchFamily="34" charset="0"/>
                          <a:ea typeface="+mn-ea"/>
                          <a:cs typeface="+mn-cs"/>
                        </a:rPr>
                        <a:t>Words ending in the /g/sound spelt ‘</a:t>
                      </a:r>
                      <a:r>
                        <a:rPr lang="en-GB" sz="1100" kern="1200" baseline="0" dirty="0" err="1" smtClean="0">
                          <a:solidFill>
                            <a:schemeClr val="tx1"/>
                          </a:solidFill>
                          <a:effectLst/>
                          <a:latin typeface="Century Gothic" panose="020B0502020202020204" pitchFamily="34" charset="0"/>
                          <a:ea typeface="+mn-ea"/>
                          <a:cs typeface="+mn-cs"/>
                        </a:rPr>
                        <a:t>gue</a:t>
                      </a:r>
                      <a:r>
                        <a:rPr lang="en-GB" sz="1100" kern="1200" baseline="0" dirty="0" smtClean="0">
                          <a:solidFill>
                            <a:schemeClr val="tx1"/>
                          </a:solidFill>
                          <a:effectLst/>
                          <a:latin typeface="Century Gothic" panose="020B0502020202020204" pitchFamily="34" charset="0"/>
                          <a:ea typeface="+mn-ea"/>
                          <a:cs typeface="+mn-cs"/>
                        </a:rPr>
                        <a:t>’ and k sound spelt ‘que’</a:t>
                      </a:r>
                    </a:p>
                    <a:p>
                      <a:r>
                        <a:rPr lang="en-GB" sz="1100" kern="1200" baseline="0" dirty="0" smtClean="0">
                          <a:solidFill>
                            <a:schemeClr val="tx1"/>
                          </a:solidFill>
                          <a:effectLst/>
                          <a:latin typeface="Century Gothic" panose="020B0502020202020204" pitchFamily="34" charset="0"/>
                          <a:ea typeface="+mn-ea"/>
                          <a:cs typeface="+mn-cs"/>
                        </a:rPr>
                        <a:t>Words spelt with a /</a:t>
                      </a:r>
                      <a:r>
                        <a:rPr lang="en-GB" sz="1100" kern="1200" baseline="0" dirty="0" err="1" smtClean="0">
                          <a:solidFill>
                            <a:schemeClr val="tx1"/>
                          </a:solidFill>
                          <a:effectLst/>
                          <a:latin typeface="Century Gothic" panose="020B0502020202020204" pitchFamily="34" charset="0"/>
                          <a:ea typeface="+mn-ea"/>
                          <a:cs typeface="+mn-cs"/>
                        </a:rPr>
                        <a:t>sh</a:t>
                      </a:r>
                      <a:r>
                        <a:rPr lang="en-GB" sz="1100" kern="1200" baseline="0" dirty="0" smtClean="0">
                          <a:solidFill>
                            <a:schemeClr val="tx1"/>
                          </a:solidFill>
                          <a:effectLst/>
                          <a:latin typeface="Century Gothic" panose="020B0502020202020204" pitchFamily="34" charset="0"/>
                          <a:ea typeface="+mn-ea"/>
                          <a:cs typeface="+mn-cs"/>
                        </a:rPr>
                        <a:t>/sound spelt </a:t>
                      </a:r>
                      <a:r>
                        <a:rPr lang="en-GB" sz="1100" kern="1200" baseline="0" dirty="0" err="1" smtClean="0">
                          <a:solidFill>
                            <a:schemeClr val="tx1"/>
                          </a:solidFill>
                          <a:effectLst/>
                          <a:latin typeface="Century Gothic" panose="020B0502020202020204" pitchFamily="34" charset="0"/>
                          <a:ea typeface="+mn-ea"/>
                          <a:cs typeface="+mn-cs"/>
                        </a:rPr>
                        <a:t>ch</a:t>
                      </a:r>
                      <a:endParaRPr lang="en-GB" sz="1100" kern="1200" dirty="0" smtClean="0">
                        <a:solidFill>
                          <a:schemeClr val="tx1"/>
                        </a:solidFill>
                        <a:effectLst/>
                        <a:latin typeface="Century Gothic" panose="020B0502020202020204" pitchFamily="34" charset="0"/>
                        <a:ea typeface="+mn-ea"/>
                        <a:cs typeface="+mn-cs"/>
                      </a:endParaRPr>
                    </a:p>
                    <a:p>
                      <a:r>
                        <a:rPr lang="en-GB" sz="1100" kern="1200" dirty="0" smtClean="0">
                          <a:solidFill>
                            <a:schemeClr val="tx1"/>
                          </a:solidFill>
                          <a:effectLst/>
                          <a:latin typeface="Century Gothic" panose="020B0502020202020204" pitchFamily="34" charset="0"/>
                          <a:ea typeface="+mn-ea"/>
                          <a:cs typeface="+mn-cs"/>
                        </a:rPr>
                        <a:t>Homophones</a:t>
                      </a:r>
                      <a:r>
                        <a:rPr lang="en-GB" sz="1100" kern="1200" baseline="0" dirty="0" smtClean="0">
                          <a:solidFill>
                            <a:schemeClr val="tx1"/>
                          </a:solidFill>
                          <a:effectLst/>
                          <a:latin typeface="Century Gothic" panose="020B0502020202020204" pitchFamily="34" charset="0"/>
                          <a:ea typeface="+mn-ea"/>
                          <a:cs typeface="+mn-cs"/>
                        </a:rPr>
                        <a:t> and near homophones.</a:t>
                      </a:r>
                      <a:endParaRPr lang="en-GB" sz="1100" kern="1200" dirty="0" smtClean="0">
                        <a:solidFill>
                          <a:schemeClr val="tx1"/>
                        </a:solidFill>
                        <a:effectLst/>
                        <a:latin typeface="Century Gothic" panose="020B0502020202020204" pitchFamily="34" charset="0"/>
                        <a:ea typeface="+mn-ea"/>
                        <a:cs typeface="+mn-cs"/>
                      </a:endParaRPr>
                    </a:p>
                    <a:p>
                      <a:r>
                        <a:rPr lang="en-GB" sz="1100" kern="1200" dirty="0" smtClean="0">
                          <a:solidFill>
                            <a:schemeClr val="tx1"/>
                          </a:solidFill>
                          <a:effectLst/>
                          <a:latin typeface="Century Gothic" panose="020B0502020202020204" pitchFamily="34" charset="0"/>
                          <a:ea typeface="+mn-ea"/>
                          <a:cs typeface="+mn-cs"/>
                        </a:rPr>
                        <a:t>Range of words taken from the year 3 and 4 spelling word list</a:t>
                      </a:r>
                    </a:p>
                    <a:p>
                      <a:r>
                        <a:rPr lang="en-GB" sz="1100" b="1" kern="1200" dirty="0" smtClean="0">
                          <a:solidFill>
                            <a:schemeClr val="tx1"/>
                          </a:solidFill>
                          <a:effectLst/>
                          <a:latin typeface="Century Gothic" panose="020B0502020202020204" pitchFamily="34" charset="0"/>
                          <a:ea typeface="+mn-ea"/>
                          <a:cs typeface="+mn-cs"/>
                        </a:rPr>
                        <a:t>Vocabulary, Grammar and Punctuation:</a:t>
                      </a:r>
                      <a:endParaRPr lang="en-GB" sz="1100" kern="1200" dirty="0" smtClean="0">
                        <a:solidFill>
                          <a:schemeClr val="tx1"/>
                        </a:solidFill>
                        <a:effectLst/>
                        <a:latin typeface="Century Gothic" panose="020B0502020202020204" pitchFamily="34" charset="0"/>
                        <a:ea typeface="+mn-ea"/>
                        <a:cs typeface="+mn-cs"/>
                      </a:endParaRPr>
                    </a:p>
                    <a:p>
                      <a:r>
                        <a:rPr lang="en-GB" sz="1100" kern="1200" dirty="0" smtClean="0">
                          <a:solidFill>
                            <a:schemeClr val="tx1"/>
                          </a:solidFill>
                          <a:effectLst/>
                          <a:latin typeface="Century Gothic" panose="020B0502020202020204" pitchFamily="34" charset="0"/>
                          <a:ea typeface="+mn-ea"/>
                          <a:cs typeface="+mn-cs"/>
                        </a:rPr>
                        <a:t>Adverbs,</a:t>
                      </a:r>
                      <a:r>
                        <a:rPr lang="en-GB" sz="1100" kern="1200" baseline="0" dirty="0" smtClean="0">
                          <a:solidFill>
                            <a:schemeClr val="tx1"/>
                          </a:solidFill>
                          <a:effectLst/>
                          <a:latin typeface="Century Gothic" panose="020B0502020202020204" pitchFamily="34" charset="0"/>
                          <a:ea typeface="+mn-ea"/>
                          <a:cs typeface="+mn-cs"/>
                        </a:rPr>
                        <a:t> p</a:t>
                      </a:r>
                      <a:r>
                        <a:rPr lang="en-GB" sz="1100" kern="1200" dirty="0" smtClean="0">
                          <a:solidFill>
                            <a:schemeClr val="tx1"/>
                          </a:solidFill>
                          <a:effectLst/>
                          <a:latin typeface="Century Gothic" panose="020B0502020202020204" pitchFamily="34" charset="0"/>
                          <a:ea typeface="+mn-ea"/>
                          <a:cs typeface="+mn-cs"/>
                        </a:rPr>
                        <a:t>repositions,</a:t>
                      </a:r>
                      <a:r>
                        <a:rPr lang="en-GB" sz="1100" kern="1200" baseline="0" dirty="0" smtClean="0">
                          <a:solidFill>
                            <a:schemeClr val="tx1"/>
                          </a:solidFill>
                          <a:effectLst/>
                          <a:latin typeface="Century Gothic" panose="020B0502020202020204" pitchFamily="34" charset="0"/>
                          <a:ea typeface="+mn-ea"/>
                          <a:cs typeface="+mn-cs"/>
                        </a:rPr>
                        <a:t> s</a:t>
                      </a:r>
                      <a:r>
                        <a:rPr lang="en-GB" sz="1100" kern="1200" dirty="0" smtClean="0">
                          <a:solidFill>
                            <a:schemeClr val="tx1"/>
                          </a:solidFill>
                          <a:effectLst/>
                          <a:latin typeface="Century Gothic" panose="020B0502020202020204" pitchFamily="34" charset="0"/>
                          <a:ea typeface="+mn-ea"/>
                          <a:cs typeface="+mn-cs"/>
                        </a:rPr>
                        <a:t>peech</a:t>
                      </a:r>
                      <a:r>
                        <a:rPr lang="en-GB" sz="1100" kern="1200" baseline="0" dirty="0" smtClean="0">
                          <a:solidFill>
                            <a:schemeClr val="tx1"/>
                          </a:solidFill>
                          <a:effectLst/>
                          <a:latin typeface="Century Gothic" panose="020B0502020202020204" pitchFamily="34" charset="0"/>
                          <a:ea typeface="+mn-ea"/>
                          <a:cs typeface="+mn-cs"/>
                        </a:rPr>
                        <a:t>, t</a:t>
                      </a:r>
                      <a:r>
                        <a:rPr lang="en-GB" sz="1100" kern="1200" dirty="0" smtClean="0">
                          <a:solidFill>
                            <a:schemeClr val="tx1"/>
                          </a:solidFill>
                          <a:effectLst/>
                          <a:latin typeface="Century Gothic" panose="020B0502020202020204" pitchFamily="34" charset="0"/>
                          <a:ea typeface="+mn-ea"/>
                          <a:cs typeface="+mn-cs"/>
                        </a:rPr>
                        <a:t>enses. </a:t>
                      </a:r>
                    </a:p>
                    <a:p>
                      <a:r>
                        <a:rPr lang="en-GB" sz="1100" b="1" kern="1200" dirty="0" smtClean="0">
                          <a:solidFill>
                            <a:schemeClr val="tx1"/>
                          </a:solidFill>
                          <a:effectLst/>
                          <a:latin typeface="Century Gothic" panose="020B0502020202020204" pitchFamily="34" charset="0"/>
                          <a:ea typeface="+mn-ea"/>
                          <a:cs typeface="+mn-cs"/>
                        </a:rPr>
                        <a:t>Reading and VIPERS (vocabulary, infer, predict, explain, retrieve, sequence/summarise):</a:t>
                      </a:r>
                      <a:endParaRPr lang="en-GB" sz="1100" kern="1200" dirty="0" smtClean="0">
                        <a:solidFill>
                          <a:schemeClr val="tx1"/>
                        </a:solidFill>
                        <a:effectLst/>
                        <a:latin typeface="Century Gothic" panose="020B0502020202020204" pitchFamily="34" charset="0"/>
                        <a:ea typeface="+mn-ea"/>
                        <a:cs typeface="+mn-cs"/>
                      </a:endParaRPr>
                    </a:p>
                    <a:p>
                      <a:r>
                        <a:rPr lang="en-GB" sz="1100" kern="1200" dirty="0" smtClean="0">
                          <a:solidFill>
                            <a:schemeClr val="tx1"/>
                          </a:solidFill>
                          <a:effectLst/>
                          <a:latin typeface="Century Gothic" panose="020B0502020202020204" pitchFamily="34" charset="0"/>
                          <a:ea typeface="+mn-ea"/>
                          <a:cs typeface="+mn-cs"/>
                        </a:rPr>
                        <a:t>Through studying The</a:t>
                      </a:r>
                      <a:r>
                        <a:rPr lang="en-GB" sz="1100" kern="1200" baseline="0" dirty="0" smtClean="0">
                          <a:solidFill>
                            <a:schemeClr val="tx1"/>
                          </a:solidFill>
                          <a:effectLst/>
                          <a:latin typeface="Century Gothic" panose="020B0502020202020204" pitchFamily="34" charset="0"/>
                          <a:ea typeface="+mn-ea"/>
                          <a:cs typeface="+mn-cs"/>
                        </a:rPr>
                        <a:t> Great Kapok Tree</a:t>
                      </a:r>
                      <a:r>
                        <a:rPr lang="en-GB" sz="1100" kern="1200" dirty="0" smtClean="0">
                          <a:solidFill>
                            <a:schemeClr val="tx1"/>
                          </a:solidFill>
                          <a:effectLst/>
                          <a:latin typeface="Century Gothic" panose="020B0502020202020204" pitchFamily="34" charset="0"/>
                          <a:ea typeface="+mn-ea"/>
                          <a:cs typeface="+mn-cs"/>
                        </a:rPr>
                        <a:t> we will:</a:t>
                      </a:r>
                    </a:p>
                    <a:p>
                      <a:pPr marL="171450" lvl="0" indent="-171450">
                        <a:buFont typeface="Arial" panose="020B0604020202020204" pitchFamily="34" charset="0"/>
                        <a:buChar char="•"/>
                      </a:pPr>
                      <a:r>
                        <a:rPr lang="en-GB" sz="1100" kern="1200" dirty="0" smtClean="0">
                          <a:solidFill>
                            <a:schemeClr val="tx1"/>
                          </a:solidFill>
                          <a:effectLst/>
                          <a:latin typeface="Century Gothic" panose="020B0502020202020204" pitchFamily="34" charset="0"/>
                          <a:ea typeface="+mn-ea"/>
                          <a:cs typeface="+mn-cs"/>
                        </a:rPr>
                        <a:t>develop our understanding of what we read by: predicting what might happen from details stated and implied, drawing inferences and justifying inferences with evidence and identifying how language, structure, and presentation contribute to meaning.</a:t>
                      </a:r>
                    </a:p>
                    <a:p>
                      <a:r>
                        <a:rPr lang="en-GB" sz="1100" kern="1200" dirty="0" smtClean="0">
                          <a:solidFill>
                            <a:schemeClr val="tx1"/>
                          </a:solidFill>
                          <a:effectLst/>
                          <a:latin typeface="Century Gothic" panose="020B0502020202020204" pitchFamily="34" charset="0"/>
                          <a:ea typeface="+mn-ea"/>
                          <a:cs typeface="+mn-cs"/>
                        </a:rPr>
                        <a:t>Through studying our key texts we will: </a:t>
                      </a:r>
                    </a:p>
                    <a:p>
                      <a:pPr marL="171450" lvl="0" indent="-171450">
                        <a:buFont typeface="Arial" panose="020B0604020202020204" pitchFamily="34" charset="0"/>
                        <a:buChar char="•"/>
                      </a:pPr>
                      <a:r>
                        <a:rPr lang="en-GB" sz="1100" kern="1200" dirty="0" smtClean="0">
                          <a:solidFill>
                            <a:schemeClr val="tx1"/>
                          </a:solidFill>
                          <a:effectLst/>
                          <a:latin typeface="Century Gothic" panose="020B0502020202020204" pitchFamily="34" charset="0"/>
                          <a:ea typeface="+mn-ea"/>
                          <a:cs typeface="+mn-cs"/>
                        </a:rPr>
                        <a:t>develop positive attitudes to reading and understanding of what we read by: listening to and discussing a wide range of fiction, poetry, plays, non-fiction and reference books or textbooks. Also we will be identifying and discussing themes and conventions in a wide range of writing and increasing our familiarity with a wide range of books, including fairy stories, myths and legends, and retelling some of these orally.</a:t>
                      </a:r>
                    </a:p>
                    <a:p>
                      <a:r>
                        <a:rPr lang="en-GB" sz="1100" b="1" kern="1200" dirty="0" smtClean="0">
                          <a:solidFill>
                            <a:schemeClr val="tx1"/>
                          </a:solidFill>
                          <a:effectLst/>
                          <a:latin typeface="Century Gothic" panose="020B0502020202020204" pitchFamily="34" charset="0"/>
                          <a:ea typeface="+mn-ea"/>
                          <a:cs typeface="+mn-cs"/>
                        </a:rPr>
                        <a:t>Key texts:</a:t>
                      </a:r>
                      <a:r>
                        <a:rPr lang="en-GB" sz="1100" b="1" kern="1200" baseline="0" dirty="0" smtClean="0">
                          <a:solidFill>
                            <a:schemeClr val="tx1"/>
                          </a:solidFill>
                          <a:effectLst/>
                          <a:latin typeface="Century Gothic" panose="020B0502020202020204" pitchFamily="34" charset="0"/>
                          <a:ea typeface="+mn-ea"/>
                          <a:cs typeface="+mn-cs"/>
                        </a:rPr>
                        <a:t> </a:t>
                      </a:r>
                      <a:r>
                        <a:rPr lang="en-GB" sz="1100" b="0" kern="1200" baseline="0" dirty="0" smtClean="0">
                          <a:solidFill>
                            <a:schemeClr val="tx1"/>
                          </a:solidFill>
                          <a:effectLst/>
                          <a:latin typeface="Century Gothic" panose="020B0502020202020204" pitchFamily="34" charset="0"/>
                          <a:ea typeface="+mn-ea"/>
                          <a:cs typeface="+mn-cs"/>
                        </a:rPr>
                        <a:t>The Great Kapok Tree</a:t>
                      </a:r>
                      <a:r>
                        <a:rPr lang="en-GB" sz="1100" kern="1200" dirty="0" smtClean="0">
                          <a:solidFill>
                            <a:schemeClr val="tx1"/>
                          </a:solidFill>
                          <a:effectLst/>
                          <a:latin typeface="Century Gothic" panose="020B0502020202020204" pitchFamily="34" charset="0"/>
                          <a:ea typeface="+mn-ea"/>
                          <a:cs typeface="+mn-cs"/>
                        </a:rPr>
                        <a:t>, The</a:t>
                      </a:r>
                      <a:r>
                        <a:rPr lang="en-GB" sz="1100" kern="1200" baseline="0" dirty="0" smtClean="0">
                          <a:solidFill>
                            <a:schemeClr val="tx1"/>
                          </a:solidFill>
                          <a:effectLst/>
                          <a:latin typeface="Century Gothic" panose="020B0502020202020204" pitchFamily="34" charset="0"/>
                          <a:ea typeface="+mn-ea"/>
                          <a:cs typeface="+mn-cs"/>
                        </a:rPr>
                        <a:t> Rainforest Grew All Around</a:t>
                      </a:r>
                      <a:r>
                        <a:rPr lang="en-GB" sz="1100" kern="1200" dirty="0" smtClean="0">
                          <a:solidFill>
                            <a:schemeClr val="tx1"/>
                          </a:solidFill>
                          <a:effectLst/>
                          <a:latin typeface="Century Gothic" panose="020B0502020202020204" pitchFamily="34" charset="0"/>
                          <a:ea typeface="+mn-ea"/>
                          <a:cs typeface="+mn-cs"/>
                        </a:rPr>
                        <a:t>, How</a:t>
                      </a:r>
                      <a:r>
                        <a:rPr lang="en-GB" sz="1100" kern="1200" baseline="0" dirty="0" smtClean="0">
                          <a:solidFill>
                            <a:schemeClr val="tx1"/>
                          </a:solidFill>
                          <a:effectLst/>
                          <a:latin typeface="Century Gothic" panose="020B0502020202020204" pitchFamily="34" charset="0"/>
                          <a:ea typeface="+mn-ea"/>
                          <a:cs typeface="+mn-cs"/>
                        </a:rPr>
                        <a:t> the Brazilian Beetle Got It’s Coat, Life Size Rainforest</a:t>
                      </a:r>
                      <a:r>
                        <a:rPr lang="en-GB" sz="1100" kern="1200" dirty="0" smtClean="0">
                          <a:solidFill>
                            <a:schemeClr val="tx1"/>
                          </a:solidFill>
                          <a:effectLst/>
                          <a:latin typeface="Century Gothic" panose="020B0502020202020204" pitchFamily="34" charset="0"/>
                          <a:ea typeface="+mn-ea"/>
                          <a:cs typeface="+mn-cs"/>
                        </a:rPr>
                        <a:t>. </a:t>
                      </a:r>
                    </a:p>
                    <a:p>
                      <a:r>
                        <a:rPr lang="en-GB" sz="1100" b="1" kern="1200" dirty="0" smtClean="0">
                          <a:solidFill>
                            <a:schemeClr val="tx1"/>
                          </a:solidFill>
                          <a:effectLst/>
                          <a:latin typeface="Century Gothic" panose="020B0502020202020204" pitchFamily="34" charset="0"/>
                          <a:ea typeface="+mn-ea"/>
                          <a:cs typeface="+mn-cs"/>
                        </a:rPr>
                        <a:t>Writing:</a:t>
                      </a:r>
                      <a:endParaRPr lang="en-GB" sz="1100" kern="1200" dirty="0" smtClean="0">
                        <a:solidFill>
                          <a:schemeClr val="tx1"/>
                        </a:solidFill>
                        <a:effectLst/>
                        <a:latin typeface="Century Gothic" panose="020B0502020202020204" pitchFamily="34" charset="0"/>
                        <a:ea typeface="+mn-ea"/>
                        <a:cs typeface="+mn-cs"/>
                      </a:endParaRPr>
                    </a:p>
                    <a:p>
                      <a:r>
                        <a:rPr lang="en-GB" sz="1100" kern="1200" dirty="0" smtClean="0">
                          <a:solidFill>
                            <a:schemeClr val="tx1"/>
                          </a:solidFill>
                          <a:effectLst/>
                          <a:latin typeface="Century Gothic" panose="020B0502020202020204" pitchFamily="34" charset="0"/>
                          <a:ea typeface="+mn-ea"/>
                          <a:cs typeface="+mn-cs"/>
                        </a:rPr>
                        <a:t>We will develop positive attitudes towards and stamina for writing through planning, drafting and editing by:</a:t>
                      </a:r>
                    </a:p>
                    <a:p>
                      <a:pPr marL="171450" lvl="0" indent="-171450">
                        <a:buFont typeface="Arial" panose="020B0604020202020204" pitchFamily="34" charset="0"/>
                        <a:buChar char="•"/>
                      </a:pPr>
                      <a:r>
                        <a:rPr lang="en-GB" sz="1100" kern="1200" dirty="0" smtClean="0">
                          <a:solidFill>
                            <a:schemeClr val="tx1"/>
                          </a:solidFill>
                          <a:effectLst/>
                          <a:latin typeface="Century Gothic" panose="020B0502020202020204" pitchFamily="34" charset="0"/>
                          <a:ea typeface="+mn-ea"/>
                          <a:cs typeface="+mn-cs"/>
                        </a:rPr>
                        <a:t>Linking</a:t>
                      </a:r>
                      <a:r>
                        <a:rPr lang="en-GB" sz="1100" kern="1200" baseline="0" dirty="0" smtClean="0">
                          <a:solidFill>
                            <a:schemeClr val="tx1"/>
                          </a:solidFill>
                          <a:effectLst/>
                          <a:latin typeface="Century Gothic" panose="020B0502020202020204" pitchFamily="34" charset="0"/>
                          <a:ea typeface="+mn-ea"/>
                          <a:cs typeface="+mn-cs"/>
                        </a:rPr>
                        <a:t> our learning to the rainforest and </a:t>
                      </a:r>
                      <a:r>
                        <a:rPr lang="en-GB" sz="1100" kern="1200" dirty="0" smtClean="0">
                          <a:solidFill>
                            <a:schemeClr val="tx1"/>
                          </a:solidFill>
                          <a:effectLst/>
                          <a:latin typeface="Century Gothic" panose="020B0502020202020204" pitchFamily="34" charset="0"/>
                          <a:ea typeface="+mn-ea"/>
                          <a:cs typeface="+mn-cs"/>
                        </a:rPr>
                        <a:t>writing for different purposes writing a shape poem.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baseline="0" dirty="0" smtClean="0">
                          <a:solidFill>
                            <a:schemeClr val="tx1"/>
                          </a:solidFill>
                          <a:effectLst/>
                          <a:latin typeface="Century Gothic" panose="020B0502020202020204" pitchFamily="34" charset="0"/>
                          <a:ea typeface="+mn-ea"/>
                          <a:cs typeface="+mn-cs"/>
                        </a:rPr>
                        <a:t>Learning about and writing</a:t>
                      </a:r>
                      <a:r>
                        <a:rPr lang="en-GB" sz="1100" kern="1200" dirty="0" smtClean="0">
                          <a:solidFill>
                            <a:schemeClr val="tx1"/>
                          </a:solidFill>
                          <a:effectLst/>
                          <a:latin typeface="Century Gothic" panose="020B0502020202020204" pitchFamily="34" charset="0"/>
                          <a:ea typeface="+mn-ea"/>
                          <a:cs typeface="+mn-cs"/>
                        </a:rPr>
                        <a:t> a balanced</a:t>
                      </a:r>
                      <a:r>
                        <a:rPr lang="en-GB" sz="1100" kern="1200" baseline="0" dirty="0" smtClean="0">
                          <a:solidFill>
                            <a:schemeClr val="tx1"/>
                          </a:solidFill>
                          <a:effectLst/>
                          <a:latin typeface="Century Gothic" panose="020B0502020202020204" pitchFamily="34" charset="0"/>
                          <a:ea typeface="+mn-ea"/>
                          <a:cs typeface="+mn-cs"/>
                        </a:rPr>
                        <a:t> argument. </a:t>
                      </a:r>
                      <a:endParaRPr lang="en-GB" sz="1100" kern="1200" dirty="0" smtClean="0">
                        <a:solidFill>
                          <a:schemeClr val="tx1"/>
                        </a:solidFill>
                        <a:effectLst/>
                        <a:latin typeface="Century Gothic" panose="020B0502020202020204" pitchFamily="34" charset="0"/>
                        <a:ea typeface="+mn-ea"/>
                        <a:cs typeface="+mn-cs"/>
                      </a:endParaRPr>
                    </a:p>
                    <a:p>
                      <a:pPr marL="171450" lvl="0" indent="-171450">
                        <a:buFont typeface="Arial" panose="020B0604020202020204" pitchFamily="34" charset="0"/>
                        <a:buChar char="•"/>
                      </a:pPr>
                      <a:r>
                        <a:rPr lang="en-GB" sz="1100" kern="1200" baseline="0" dirty="0" smtClean="0">
                          <a:solidFill>
                            <a:schemeClr val="tx1"/>
                          </a:solidFill>
                          <a:effectLst/>
                          <a:latin typeface="Century Gothic" panose="020B0502020202020204" pitchFamily="34" charset="0"/>
                          <a:ea typeface="+mn-ea"/>
                          <a:cs typeface="+mn-cs"/>
                        </a:rPr>
                        <a:t>Retelling a familiar story and to draft and write a narrative including a detailed setting and character description.</a:t>
                      </a:r>
                    </a:p>
                    <a:p>
                      <a:pPr marL="171450" lvl="0" indent="-171450">
                        <a:buFont typeface="Arial" panose="020B0604020202020204" pitchFamily="34" charset="0"/>
                        <a:buChar char="•"/>
                      </a:pPr>
                      <a:r>
                        <a:rPr lang="en-GB" sz="1100" kern="1200" baseline="0" dirty="0" smtClean="0">
                          <a:solidFill>
                            <a:schemeClr val="tx1"/>
                          </a:solidFill>
                          <a:effectLst/>
                          <a:latin typeface="Century Gothic" panose="020B0502020202020204" pitchFamily="34" charset="0"/>
                          <a:ea typeface="+mn-ea"/>
                          <a:cs typeface="+mn-cs"/>
                        </a:rPr>
                        <a:t>By writing a </a:t>
                      </a:r>
                      <a:r>
                        <a:rPr lang="en-GB" sz="1100" kern="1200" baseline="0" dirty="0" err="1" smtClean="0">
                          <a:solidFill>
                            <a:schemeClr val="tx1"/>
                          </a:solidFill>
                          <a:effectLst/>
                          <a:latin typeface="Century Gothic" panose="020B0502020202020204" pitchFamily="34" charset="0"/>
                          <a:ea typeface="+mn-ea"/>
                          <a:cs typeface="+mn-cs"/>
                        </a:rPr>
                        <a:t>pla</a:t>
                      </a:r>
                      <a:r>
                        <a:rPr lang="en-GB" sz="1100" kern="1200" baseline="0" smtClean="0">
                          <a:solidFill>
                            <a:schemeClr val="tx1"/>
                          </a:solidFill>
                          <a:effectLst/>
                          <a:latin typeface="Century Gothic" panose="020B0502020202020204" pitchFamily="34" charset="0"/>
                          <a:ea typeface="+mn-ea"/>
                          <a:cs typeface="+mn-cs"/>
                        </a:rPr>
                        <a:t> yscript</a:t>
                      </a:r>
                      <a:r>
                        <a:rPr lang="en-GB" sz="1100" kern="1200" baseline="0" dirty="0" smtClean="0">
                          <a:solidFill>
                            <a:schemeClr val="tx1"/>
                          </a:solidFill>
                          <a:effectLst/>
                          <a:latin typeface="Century Gothic" panose="020B0502020202020204" pitchFamily="34" charset="0"/>
                          <a:ea typeface="+mn-ea"/>
                          <a:cs typeface="+mn-cs"/>
                        </a:rPr>
                        <a:t> and a diary entry based upon our class text </a:t>
                      </a:r>
                      <a:r>
                        <a:rPr lang="en-GB" sz="1100" i="1" kern="1200" baseline="0" dirty="0" smtClean="0">
                          <a:solidFill>
                            <a:schemeClr val="tx1"/>
                          </a:solidFill>
                          <a:effectLst/>
                          <a:latin typeface="Century Gothic" panose="020B0502020202020204" pitchFamily="34" charset="0"/>
                          <a:ea typeface="+mn-ea"/>
                          <a:cs typeface="+mn-cs"/>
                        </a:rPr>
                        <a:t>‘Stone Age Boy’</a:t>
                      </a:r>
                      <a:endParaRPr lang="en-GB" sz="1100" i="1" kern="1200" dirty="0" smtClean="0">
                        <a:solidFill>
                          <a:schemeClr val="tx1"/>
                        </a:solidFill>
                        <a:effectLst/>
                        <a:latin typeface="Century Gothic" panose="020B0502020202020204" pitchFamily="34" charset="0"/>
                        <a:ea typeface="+mn-ea"/>
                        <a:cs typeface="+mn-cs"/>
                      </a:endParaRPr>
                    </a:p>
                    <a:p>
                      <a:pPr marL="171450" lvl="0" indent="-171450">
                        <a:buFont typeface="Arial" panose="020B0604020202020204" pitchFamily="34" charset="0"/>
                        <a:buChar char="•"/>
                      </a:pPr>
                      <a:r>
                        <a:rPr lang="en-GB" sz="1100" kern="1200" dirty="0" smtClean="0">
                          <a:solidFill>
                            <a:schemeClr val="tx1"/>
                          </a:solidFill>
                          <a:effectLst/>
                          <a:latin typeface="Century Gothic" panose="020B0502020202020204" pitchFamily="34" charset="0"/>
                          <a:ea typeface="+mn-ea"/>
                          <a:cs typeface="+mn-cs"/>
                        </a:rPr>
                        <a:t>In order to support with the above, we will partake in a range of speaking and listening and drama activities.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3" name="Table 2">
            <a:extLst>
              <a:ext uri="{FF2B5EF4-FFF2-40B4-BE49-F238E27FC236}">
                <a16:creationId xmlns:a16="http://schemas.microsoft.com/office/drawing/2014/main" id="{C3039E58-2620-4C2D-ACBA-C8B26CCEA7D5}"/>
              </a:ext>
            </a:extLst>
          </p:cNvPr>
          <p:cNvGraphicFramePr>
            <a:graphicFrameLocks noGrp="1"/>
          </p:cNvGraphicFramePr>
          <p:nvPr>
            <p:extLst>
              <p:ext uri="{D42A27DB-BD31-4B8C-83A1-F6EECF244321}">
                <p14:modId xmlns:p14="http://schemas.microsoft.com/office/powerpoint/2010/main" val="2788187995"/>
              </p:ext>
            </p:extLst>
          </p:nvPr>
        </p:nvGraphicFramePr>
        <p:xfrm>
          <a:off x="5839096" y="72542"/>
          <a:ext cx="6139543" cy="3688080"/>
        </p:xfrm>
        <a:graphic>
          <a:graphicData uri="http://schemas.openxmlformats.org/drawingml/2006/table">
            <a:tbl>
              <a:tblPr firstRow="1" firstCol="1" bandRow="1"/>
              <a:tblGrid>
                <a:gridCol w="6139543">
                  <a:extLst>
                    <a:ext uri="{9D8B030D-6E8A-4147-A177-3AD203B41FA5}">
                      <a16:colId xmlns:a16="http://schemas.microsoft.com/office/drawing/2014/main" val="20000"/>
                    </a:ext>
                  </a:extLst>
                </a:gridCol>
              </a:tblGrid>
              <a:tr h="162457">
                <a:tc>
                  <a:txBody>
                    <a:bodyPr/>
                    <a:lstStyle/>
                    <a:p>
                      <a:r>
                        <a:rPr lang="en-GB" sz="11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Maths</a:t>
                      </a:r>
                      <a:endParaRPr lang="en-GB" sz="1100" dirty="0">
                        <a:solidFill>
                          <a:schemeClr val="tx1"/>
                        </a:solidFil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1572451">
                <a:tc>
                  <a:txBody>
                    <a:bodyPr/>
                    <a:lstStyle/>
                    <a:p>
                      <a:r>
                        <a:rPr lang="en-GB" sz="1100" b="1" dirty="0" smtClean="0">
                          <a:solidFill>
                            <a:schemeClr val="tx1"/>
                          </a:solidFill>
                          <a:latin typeface="Century Gothic" panose="020B0502020202020204" pitchFamily="34" charset="0"/>
                        </a:rPr>
                        <a:t>Multiplication</a:t>
                      </a:r>
                      <a:r>
                        <a:rPr lang="en-GB" sz="1100" b="1" baseline="0" dirty="0" smtClean="0">
                          <a:solidFill>
                            <a:schemeClr val="tx1"/>
                          </a:solidFill>
                          <a:latin typeface="Century Gothic" panose="020B0502020202020204" pitchFamily="34" charset="0"/>
                        </a:rPr>
                        <a:t> and Division</a:t>
                      </a:r>
                    </a:p>
                    <a:p>
                      <a:r>
                        <a:rPr lang="en-GB" sz="1100" b="0" dirty="0" smtClean="0">
                          <a:solidFill>
                            <a:schemeClr val="tx1"/>
                          </a:solidFill>
                          <a:latin typeface="Century Gothic" panose="020B0502020202020204" pitchFamily="34" charset="0"/>
                        </a:rPr>
                        <a:t>We</a:t>
                      </a:r>
                      <a:r>
                        <a:rPr lang="en-GB" sz="1100" b="0" baseline="0" dirty="0" smtClean="0">
                          <a:solidFill>
                            <a:schemeClr val="tx1"/>
                          </a:solidFill>
                          <a:latin typeface="Century Gothic" panose="020B0502020202020204" pitchFamily="34" charset="0"/>
                        </a:rPr>
                        <a:t> will begin by comparing multiplication and times table calculations. We will then use our times table knowledge to multiply 2-digit by 1-digit numbers (with a focus on the grid method).</a:t>
                      </a:r>
                    </a:p>
                    <a:p>
                      <a:r>
                        <a:rPr lang="en-GB" sz="1100" b="0" baseline="0" dirty="0" smtClean="0">
                          <a:solidFill>
                            <a:schemeClr val="tx1"/>
                          </a:solidFill>
                          <a:latin typeface="Century Gothic" panose="020B0502020202020204" pitchFamily="34" charset="0"/>
                        </a:rPr>
                        <a:t>We will then explore different ways to calculate division of 2-digit by 1-digit numbers. To end our multiplication and division unit we will learn how to scale numbers and complete a range of reasoning and problem solving tasks.</a:t>
                      </a:r>
                    </a:p>
                    <a:p>
                      <a:r>
                        <a:rPr lang="en-GB" sz="1100" b="1" baseline="0" dirty="0" smtClean="0">
                          <a:solidFill>
                            <a:schemeClr val="tx1"/>
                          </a:solidFill>
                          <a:latin typeface="Century Gothic" panose="020B0502020202020204" pitchFamily="34" charset="0"/>
                        </a:rPr>
                        <a:t>Measure</a:t>
                      </a:r>
                      <a:endParaRPr lang="en-GB" sz="1100" b="0" baseline="0" dirty="0" smtClean="0">
                        <a:solidFill>
                          <a:schemeClr val="tx1"/>
                        </a:solidFill>
                        <a:latin typeface="Century Gothic" panose="020B0502020202020204" pitchFamily="34" charset="0"/>
                      </a:endParaRPr>
                    </a:p>
                    <a:p>
                      <a:r>
                        <a:rPr lang="en-GB" sz="1100" b="0" baseline="0" dirty="0" smtClean="0">
                          <a:solidFill>
                            <a:schemeClr val="tx1"/>
                          </a:solidFill>
                          <a:latin typeface="Century Gothic" panose="020B0502020202020204" pitchFamily="34" charset="0"/>
                        </a:rPr>
                        <a:t>We will measure length in mm, cm and m. We will then explore equivalent lengths and comparing different lengths in different contexts. Using our knowledge of number from the Autumn term we will add and subtract different lengths. Measure will end with an investigation in to the perimeter of different things and places.</a:t>
                      </a:r>
                    </a:p>
                    <a:p>
                      <a:endParaRPr lang="en-GB" sz="1100" b="0" baseline="0" dirty="0" smtClean="0">
                        <a:solidFill>
                          <a:schemeClr val="tx1"/>
                        </a:solidFill>
                        <a:latin typeface="Century Gothic" panose="020B0502020202020204" pitchFamily="34" charset="0"/>
                      </a:endParaRPr>
                    </a:p>
                    <a:p>
                      <a:r>
                        <a:rPr lang="en-GB" sz="1100" b="1" baseline="0" dirty="0" smtClean="0">
                          <a:solidFill>
                            <a:schemeClr val="tx1"/>
                          </a:solidFill>
                          <a:latin typeface="Century Gothic" panose="020B0502020202020204" pitchFamily="34" charset="0"/>
                        </a:rPr>
                        <a:t>Fractions</a:t>
                      </a:r>
                    </a:p>
                    <a:p>
                      <a:r>
                        <a:rPr lang="en-GB" sz="1100" b="0" baseline="0" dirty="0" smtClean="0">
                          <a:solidFill>
                            <a:schemeClr val="tx1"/>
                          </a:solidFill>
                          <a:latin typeface="Century Gothic" panose="020B0502020202020204" pitchFamily="34" charset="0"/>
                        </a:rPr>
                        <a:t>Fractions in the Spring Term will be working with parts of wholes, recognising half, a quarter and a third. We will begin to look at non-unit and equivalent fractions.</a:t>
                      </a:r>
                    </a:p>
                    <a:p>
                      <a:endParaRPr lang="en-GB" sz="1100" b="0" baseline="0" dirty="0" smtClean="0">
                        <a:solidFill>
                          <a:schemeClr val="tx1"/>
                        </a:solidFill>
                        <a:latin typeface="Century Gothic" panose="020B0502020202020204" pitchFamily="34" charset="0"/>
                      </a:endParaRPr>
                    </a:p>
                    <a:p>
                      <a:r>
                        <a:rPr lang="en-GB" sz="1100" b="1" baseline="0" dirty="0" smtClean="0">
                          <a:solidFill>
                            <a:schemeClr val="tx1"/>
                          </a:solidFill>
                          <a:latin typeface="Century Gothic" panose="020B0502020202020204" pitchFamily="34" charset="0"/>
                        </a:rPr>
                        <a:t>Mass and Capacity</a:t>
                      </a:r>
                    </a:p>
                    <a:p>
                      <a:r>
                        <a:rPr lang="en-GB" sz="1100" b="0" baseline="0" dirty="0" smtClean="0">
                          <a:solidFill>
                            <a:schemeClr val="tx1"/>
                          </a:solidFill>
                          <a:latin typeface="Century Gothic" panose="020B0502020202020204" pitchFamily="34" charset="0"/>
                        </a:rPr>
                        <a:t>Finally we will end the term by using scales with increasing accuracy, using them to measure in grams and kilograms and litres and millilitres. We will then compare equivalent capacities and masses and begin to add and subtract amounts.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8288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1444</Words>
  <Application>Microsoft Office PowerPoint</Application>
  <PresentationFormat>Widescreen</PresentationFormat>
  <Paragraphs>77</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Louise</dc:creator>
  <cp:lastModifiedBy>K Milligan</cp:lastModifiedBy>
  <cp:revision>160</cp:revision>
  <cp:lastPrinted>2017-11-29T10:24:31Z</cp:lastPrinted>
  <dcterms:created xsi:type="dcterms:W3CDTF">2017-11-23T10:45:01Z</dcterms:created>
  <dcterms:modified xsi:type="dcterms:W3CDTF">2023-12-18T16:06:34Z</dcterms:modified>
</cp:coreProperties>
</file>