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0" r:id="rId5"/>
    <p:sldId id="262" r:id="rId6"/>
    <p:sldId id="284" r:id="rId7"/>
    <p:sldId id="283" r:id="rId8"/>
    <p:sldId id="259"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1" r:id="rId24"/>
    <p:sldId id="265" r:id="rId25"/>
    <p:sldId id="289" r:id="rId26"/>
    <p:sldId id="261" r:id="rId27"/>
    <p:sldId id="288" r:id="rId28"/>
    <p:sldId id="287" r:id="rId29"/>
    <p:sldId id="285" r:id="rId30"/>
    <p:sldId id="263" r:id="rId31"/>
    <p:sldId id="286" r:id="rId32"/>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9/18/2023</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9/18/2023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9/18/2023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9/18/2023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9/18/2023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9/18/2023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9/18/2023</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9/18/2023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9/18/2023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9/18/2023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9/18/2023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9/18/2023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9/18/2023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9/18/2023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9/18/2023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9/18/2023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9/18/2023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9/18/2023</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FE193-F46E-4519-AE4E-B819A7F53DD0}"/>
              </a:ext>
            </a:extLst>
          </p:cNvPr>
          <p:cNvSpPr>
            <a:spLocks noGrp="1"/>
          </p:cNvSpPr>
          <p:nvPr>
            <p:ph type="ctrTitle"/>
          </p:nvPr>
        </p:nvSpPr>
        <p:spPr/>
        <p:txBody>
          <a:bodyPr/>
          <a:lstStyle/>
          <a:p>
            <a:r>
              <a:rPr lang="en-GB" dirty="0"/>
              <a:t>Volunteering in school</a:t>
            </a:r>
          </a:p>
        </p:txBody>
      </p:sp>
      <p:sp>
        <p:nvSpPr>
          <p:cNvPr id="3" name="Subtitle 2">
            <a:extLst>
              <a:ext uri="{FF2B5EF4-FFF2-40B4-BE49-F238E27FC236}">
                <a16:creationId xmlns:a16="http://schemas.microsoft.com/office/drawing/2014/main" id="{77761A0E-F7BF-4DCF-95DF-E5F17E66ACDA}"/>
              </a:ext>
            </a:extLst>
          </p:cNvPr>
          <p:cNvSpPr>
            <a:spLocks noGrp="1"/>
          </p:cNvSpPr>
          <p:nvPr>
            <p:ph type="subTitle" idx="1"/>
          </p:nvPr>
        </p:nvSpPr>
        <p:spPr/>
        <p:txBody>
          <a:bodyPr/>
          <a:lstStyle/>
          <a:p>
            <a:r>
              <a:rPr lang="en-GB" dirty="0"/>
              <a:t>SEPTEMBER 2023</a:t>
            </a:r>
          </a:p>
        </p:txBody>
      </p:sp>
    </p:spTree>
    <p:extLst>
      <p:ext uri="{BB962C8B-B14F-4D97-AF65-F5344CB8AC3E}">
        <p14:creationId xmlns:p14="http://schemas.microsoft.com/office/powerpoint/2010/main" val="315913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98BBA-1F2C-4B23-B883-577DF9BDDBB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8C8374AC-926D-4FE1-BBBE-59034F75BA2B}"/>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D991D45C-3B1C-458D-9C01-F73D959FFC5E}"/>
              </a:ext>
            </a:extLst>
          </p:cNvPr>
          <p:cNvPicPr>
            <a:picLocks noChangeAspect="1"/>
          </p:cNvPicPr>
          <p:nvPr/>
        </p:nvPicPr>
        <p:blipFill>
          <a:blip r:embed="rId2"/>
          <a:stretch>
            <a:fillRect/>
          </a:stretch>
        </p:blipFill>
        <p:spPr>
          <a:xfrm>
            <a:off x="640727" y="528505"/>
            <a:ext cx="11003192" cy="6114279"/>
          </a:xfrm>
          <a:prstGeom prst="rect">
            <a:avLst/>
          </a:prstGeom>
        </p:spPr>
      </p:pic>
    </p:spTree>
    <p:extLst>
      <p:ext uri="{BB962C8B-B14F-4D97-AF65-F5344CB8AC3E}">
        <p14:creationId xmlns:p14="http://schemas.microsoft.com/office/powerpoint/2010/main" val="3115929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9333D-03FD-4071-AA2E-6D3F56D673E9}"/>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5E71473C-0ECB-435E-8A84-84C31723D055}"/>
              </a:ext>
            </a:extLst>
          </p:cNvPr>
          <p:cNvPicPr>
            <a:picLocks noGrp="1" noChangeAspect="1"/>
          </p:cNvPicPr>
          <p:nvPr>
            <p:ph idx="1"/>
          </p:nvPr>
        </p:nvPicPr>
        <p:blipFill>
          <a:blip r:embed="rId2"/>
          <a:stretch>
            <a:fillRect/>
          </a:stretch>
        </p:blipFill>
        <p:spPr>
          <a:xfrm>
            <a:off x="416799" y="699198"/>
            <a:ext cx="10950284" cy="5359003"/>
          </a:xfrm>
          <a:prstGeom prst="rect">
            <a:avLst/>
          </a:prstGeom>
        </p:spPr>
      </p:pic>
      <p:sp>
        <p:nvSpPr>
          <p:cNvPr id="6" name="TextBox 5">
            <a:extLst>
              <a:ext uri="{FF2B5EF4-FFF2-40B4-BE49-F238E27FC236}">
                <a16:creationId xmlns:a16="http://schemas.microsoft.com/office/drawing/2014/main" id="{3A1827AE-D844-486A-9833-20987B4AFD53}"/>
              </a:ext>
            </a:extLst>
          </p:cNvPr>
          <p:cNvSpPr txBox="1"/>
          <p:nvPr/>
        </p:nvSpPr>
        <p:spPr>
          <a:xfrm>
            <a:off x="788565" y="6232912"/>
            <a:ext cx="10838576" cy="523220"/>
          </a:xfrm>
          <a:prstGeom prst="rect">
            <a:avLst/>
          </a:prstGeom>
          <a:noFill/>
        </p:spPr>
        <p:txBody>
          <a:bodyPr wrap="square" rtlCol="0">
            <a:spAutoFit/>
          </a:bodyPr>
          <a:lstStyle/>
          <a:p>
            <a:pPr algn="ctr"/>
            <a:r>
              <a:rPr lang="en-GB" sz="2800" b="1" dirty="0"/>
              <a:t>Hannah Leech is our Safeguarding Governor</a:t>
            </a:r>
          </a:p>
        </p:txBody>
      </p:sp>
    </p:spTree>
    <p:extLst>
      <p:ext uri="{BB962C8B-B14F-4D97-AF65-F5344CB8AC3E}">
        <p14:creationId xmlns:p14="http://schemas.microsoft.com/office/powerpoint/2010/main" val="3434150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AAB033-19FF-4F43-9FDD-5C6F2FF7E28D}"/>
              </a:ext>
            </a:extLst>
          </p:cNvPr>
          <p:cNvPicPr>
            <a:picLocks noChangeAspect="1"/>
          </p:cNvPicPr>
          <p:nvPr/>
        </p:nvPicPr>
        <p:blipFill>
          <a:blip r:embed="rId2"/>
          <a:stretch>
            <a:fillRect/>
          </a:stretch>
        </p:blipFill>
        <p:spPr>
          <a:xfrm>
            <a:off x="285226" y="123363"/>
            <a:ext cx="11601974" cy="6611273"/>
          </a:xfrm>
          <a:prstGeom prst="rect">
            <a:avLst/>
          </a:prstGeom>
        </p:spPr>
      </p:pic>
      <p:sp>
        <p:nvSpPr>
          <p:cNvPr id="2" name="Title 1">
            <a:extLst>
              <a:ext uri="{FF2B5EF4-FFF2-40B4-BE49-F238E27FC236}">
                <a16:creationId xmlns:a16="http://schemas.microsoft.com/office/drawing/2014/main" id="{C9A478FF-E5C9-4D6D-8DD4-C6FB1641FCC0}"/>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82549E29-3B9E-4468-A9C8-82016F58CD87}"/>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4168971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976537F-2F9A-4642-8A06-7AAF3091F786}"/>
              </a:ext>
            </a:extLst>
          </p:cNvPr>
          <p:cNvPicPr>
            <a:picLocks noChangeAspect="1"/>
          </p:cNvPicPr>
          <p:nvPr/>
        </p:nvPicPr>
        <p:blipFill>
          <a:blip r:embed="rId2"/>
          <a:stretch>
            <a:fillRect/>
          </a:stretch>
        </p:blipFill>
        <p:spPr>
          <a:xfrm>
            <a:off x="438762" y="445265"/>
            <a:ext cx="11221935" cy="6222947"/>
          </a:xfrm>
          <a:prstGeom prst="rect">
            <a:avLst/>
          </a:prstGeom>
        </p:spPr>
      </p:pic>
      <p:sp>
        <p:nvSpPr>
          <p:cNvPr id="2" name="Title 1">
            <a:extLst>
              <a:ext uri="{FF2B5EF4-FFF2-40B4-BE49-F238E27FC236}">
                <a16:creationId xmlns:a16="http://schemas.microsoft.com/office/drawing/2014/main" id="{315CADE4-2D32-46E1-8E80-B56872B103F0}"/>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D4ADE957-0CD2-4898-80A1-3CB4B8277847}"/>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1478630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BA583-36D4-4605-9D4F-463832FCF727}"/>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18D6F227-83EA-4652-A60F-4AD136DE00C0}"/>
              </a:ext>
            </a:extLst>
          </p:cNvPr>
          <p:cNvPicPr>
            <a:picLocks noGrp="1" noChangeAspect="1"/>
          </p:cNvPicPr>
          <p:nvPr>
            <p:ph idx="1"/>
          </p:nvPr>
        </p:nvPicPr>
        <p:blipFill>
          <a:blip r:embed="rId2"/>
          <a:stretch>
            <a:fillRect/>
          </a:stretch>
        </p:blipFill>
        <p:spPr>
          <a:xfrm>
            <a:off x="5836402" y="1904301"/>
            <a:ext cx="5907681" cy="4727896"/>
          </a:xfrm>
          <a:prstGeom prst="rect">
            <a:avLst/>
          </a:prstGeom>
        </p:spPr>
      </p:pic>
      <p:pic>
        <p:nvPicPr>
          <p:cNvPr id="4" name="Picture 3">
            <a:extLst>
              <a:ext uri="{FF2B5EF4-FFF2-40B4-BE49-F238E27FC236}">
                <a16:creationId xmlns:a16="http://schemas.microsoft.com/office/drawing/2014/main" id="{FD980754-1466-48C1-BEEE-2F3CE65C8BF2}"/>
              </a:ext>
            </a:extLst>
          </p:cNvPr>
          <p:cNvPicPr>
            <a:picLocks noChangeAspect="1"/>
          </p:cNvPicPr>
          <p:nvPr/>
        </p:nvPicPr>
        <p:blipFill>
          <a:blip r:embed="rId3"/>
          <a:stretch>
            <a:fillRect/>
          </a:stretch>
        </p:blipFill>
        <p:spPr>
          <a:xfrm>
            <a:off x="141085" y="107601"/>
            <a:ext cx="5911350" cy="3935893"/>
          </a:xfrm>
          <a:prstGeom prst="rect">
            <a:avLst/>
          </a:prstGeom>
        </p:spPr>
      </p:pic>
    </p:spTree>
    <p:extLst>
      <p:ext uri="{BB962C8B-B14F-4D97-AF65-F5344CB8AC3E}">
        <p14:creationId xmlns:p14="http://schemas.microsoft.com/office/powerpoint/2010/main" val="1768232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33605-5B92-412A-A644-940FA2DCB588}"/>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6DE13000-E8CB-4ABD-8A2A-A19FA2FE147E}"/>
              </a:ext>
            </a:extLst>
          </p:cNvPr>
          <p:cNvPicPr>
            <a:picLocks noGrp="1" noChangeAspect="1"/>
          </p:cNvPicPr>
          <p:nvPr>
            <p:ph idx="1"/>
          </p:nvPr>
        </p:nvPicPr>
        <p:blipFill>
          <a:blip r:embed="rId2"/>
          <a:stretch>
            <a:fillRect/>
          </a:stretch>
        </p:blipFill>
        <p:spPr>
          <a:xfrm>
            <a:off x="427304" y="388806"/>
            <a:ext cx="5731065" cy="5357653"/>
          </a:xfrm>
          <a:prstGeom prst="rect">
            <a:avLst/>
          </a:prstGeom>
        </p:spPr>
      </p:pic>
      <p:pic>
        <p:nvPicPr>
          <p:cNvPr id="5" name="Picture 4">
            <a:extLst>
              <a:ext uri="{FF2B5EF4-FFF2-40B4-BE49-F238E27FC236}">
                <a16:creationId xmlns:a16="http://schemas.microsoft.com/office/drawing/2014/main" id="{2AF3E6F9-B66F-4FEC-8F0B-E8E43F95D289}"/>
              </a:ext>
            </a:extLst>
          </p:cNvPr>
          <p:cNvPicPr>
            <a:picLocks noChangeAspect="1"/>
          </p:cNvPicPr>
          <p:nvPr/>
        </p:nvPicPr>
        <p:blipFill>
          <a:blip r:embed="rId3"/>
          <a:stretch>
            <a:fillRect/>
          </a:stretch>
        </p:blipFill>
        <p:spPr>
          <a:xfrm>
            <a:off x="6229163" y="1879134"/>
            <a:ext cx="5390065" cy="4857225"/>
          </a:xfrm>
          <a:prstGeom prst="rect">
            <a:avLst/>
          </a:prstGeom>
        </p:spPr>
      </p:pic>
    </p:spTree>
    <p:extLst>
      <p:ext uri="{BB962C8B-B14F-4D97-AF65-F5344CB8AC3E}">
        <p14:creationId xmlns:p14="http://schemas.microsoft.com/office/powerpoint/2010/main" val="3494373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CFCA4-B441-4E63-823A-52391B2ECCA7}"/>
              </a:ext>
            </a:extLst>
          </p:cNvPr>
          <p:cNvSpPr>
            <a:spLocks noGrp="1"/>
          </p:cNvSpPr>
          <p:nvPr>
            <p:ph type="title"/>
          </p:nvPr>
        </p:nvSpPr>
        <p:spPr/>
        <p:txBody>
          <a:bodyPr/>
          <a:lstStyle/>
          <a:p>
            <a:r>
              <a:rPr lang="en-GB" dirty="0"/>
              <a:t>Signs and Indicators of abuse</a:t>
            </a:r>
          </a:p>
        </p:txBody>
      </p:sp>
      <p:pic>
        <p:nvPicPr>
          <p:cNvPr id="4" name="Content Placeholder 3">
            <a:extLst>
              <a:ext uri="{FF2B5EF4-FFF2-40B4-BE49-F238E27FC236}">
                <a16:creationId xmlns:a16="http://schemas.microsoft.com/office/drawing/2014/main" id="{F218539F-9BF8-4346-925E-210AE79DDB78}"/>
              </a:ext>
            </a:extLst>
          </p:cNvPr>
          <p:cNvPicPr>
            <a:picLocks noGrp="1" noChangeAspect="1"/>
          </p:cNvPicPr>
          <p:nvPr>
            <p:ph idx="1"/>
          </p:nvPr>
        </p:nvPicPr>
        <p:blipFill>
          <a:blip r:embed="rId2"/>
          <a:stretch>
            <a:fillRect/>
          </a:stretch>
        </p:blipFill>
        <p:spPr>
          <a:xfrm>
            <a:off x="1298673" y="1940770"/>
            <a:ext cx="9623793" cy="4783580"/>
          </a:xfrm>
          <a:prstGeom prst="rect">
            <a:avLst/>
          </a:prstGeom>
        </p:spPr>
      </p:pic>
    </p:spTree>
    <p:extLst>
      <p:ext uri="{BB962C8B-B14F-4D97-AF65-F5344CB8AC3E}">
        <p14:creationId xmlns:p14="http://schemas.microsoft.com/office/powerpoint/2010/main" val="22664631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86A23-5F29-4B34-93AD-6170734A44B4}"/>
              </a:ext>
            </a:extLst>
          </p:cNvPr>
          <p:cNvSpPr>
            <a:spLocks noGrp="1"/>
          </p:cNvSpPr>
          <p:nvPr>
            <p:ph type="title"/>
          </p:nvPr>
        </p:nvSpPr>
        <p:spPr/>
        <p:txBody>
          <a:bodyPr/>
          <a:lstStyle/>
          <a:p>
            <a:r>
              <a:rPr lang="en-GB" dirty="0"/>
              <a:t>Child on Child abuse – a new category in 2021, a new name 2022 (formerly peer on peer)</a:t>
            </a:r>
          </a:p>
        </p:txBody>
      </p:sp>
      <p:pic>
        <p:nvPicPr>
          <p:cNvPr id="4" name="Content Placeholder 3">
            <a:extLst>
              <a:ext uri="{FF2B5EF4-FFF2-40B4-BE49-F238E27FC236}">
                <a16:creationId xmlns:a16="http://schemas.microsoft.com/office/drawing/2014/main" id="{338414CD-E8C7-4F83-9E62-75E582ABB4B8}"/>
              </a:ext>
            </a:extLst>
          </p:cNvPr>
          <p:cNvPicPr>
            <a:picLocks noGrp="1" noChangeAspect="1"/>
          </p:cNvPicPr>
          <p:nvPr>
            <p:ph idx="1"/>
          </p:nvPr>
        </p:nvPicPr>
        <p:blipFill>
          <a:blip r:embed="rId2"/>
          <a:stretch>
            <a:fillRect/>
          </a:stretch>
        </p:blipFill>
        <p:spPr>
          <a:xfrm>
            <a:off x="1676469" y="2108549"/>
            <a:ext cx="8344974" cy="4367751"/>
          </a:xfrm>
          <a:prstGeom prst="rect">
            <a:avLst/>
          </a:prstGeom>
        </p:spPr>
      </p:pic>
    </p:spTree>
    <p:extLst>
      <p:ext uri="{BB962C8B-B14F-4D97-AF65-F5344CB8AC3E}">
        <p14:creationId xmlns:p14="http://schemas.microsoft.com/office/powerpoint/2010/main" val="38212625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F5449-785A-4D79-88F9-F8F25FAFB442}"/>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46456468-F150-42F9-B578-EB8B74B3F711}"/>
              </a:ext>
            </a:extLst>
          </p:cNvPr>
          <p:cNvPicPr>
            <a:picLocks noGrp="1" noChangeAspect="1"/>
          </p:cNvPicPr>
          <p:nvPr>
            <p:ph idx="1"/>
          </p:nvPr>
        </p:nvPicPr>
        <p:blipFill>
          <a:blip r:embed="rId2"/>
          <a:stretch>
            <a:fillRect/>
          </a:stretch>
        </p:blipFill>
        <p:spPr>
          <a:xfrm>
            <a:off x="445934" y="455917"/>
            <a:ext cx="6440700" cy="3839245"/>
          </a:xfrm>
          <a:prstGeom prst="rect">
            <a:avLst/>
          </a:prstGeom>
        </p:spPr>
      </p:pic>
      <p:pic>
        <p:nvPicPr>
          <p:cNvPr id="5" name="Picture 4">
            <a:extLst>
              <a:ext uri="{FF2B5EF4-FFF2-40B4-BE49-F238E27FC236}">
                <a16:creationId xmlns:a16="http://schemas.microsoft.com/office/drawing/2014/main" id="{E219E96B-CBC4-45F8-A19D-345417F70508}"/>
              </a:ext>
            </a:extLst>
          </p:cNvPr>
          <p:cNvPicPr>
            <a:picLocks noChangeAspect="1"/>
          </p:cNvPicPr>
          <p:nvPr/>
        </p:nvPicPr>
        <p:blipFill>
          <a:blip r:embed="rId3"/>
          <a:stretch>
            <a:fillRect/>
          </a:stretch>
        </p:blipFill>
        <p:spPr>
          <a:xfrm>
            <a:off x="5696125" y="2923527"/>
            <a:ext cx="6049941" cy="3325352"/>
          </a:xfrm>
          <a:prstGeom prst="rect">
            <a:avLst/>
          </a:prstGeom>
        </p:spPr>
      </p:pic>
    </p:spTree>
    <p:extLst>
      <p:ext uri="{BB962C8B-B14F-4D97-AF65-F5344CB8AC3E}">
        <p14:creationId xmlns:p14="http://schemas.microsoft.com/office/powerpoint/2010/main" val="40636594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AFA00-7803-4F14-AE4B-9EDE08232D9E}"/>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1C9DF8C6-ECB1-4FD5-A921-844CF5C1D65F}"/>
              </a:ext>
            </a:extLst>
          </p:cNvPr>
          <p:cNvPicPr>
            <a:picLocks noGrp="1" noChangeAspect="1"/>
          </p:cNvPicPr>
          <p:nvPr>
            <p:ph idx="1"/>
          </p:nvPr>
        </p:nvPicPr>
        <p:blipFill>
          <a:blip r:embed="rId2"/>
          <a:stretch>
            <a:fillRect/>
          </a:stretch>
        </p:blipFill>
        <p:spPr>
          <a:xfrm>
            <a:off x="1400499" y="757921"/>
            <a:ext cx="8761413" cy="5872211"/>
          </a:xfrm>
          <a:prstGeom prst="rect">
            <a:avLst/>
          </a:prstGeom>
        </p:spPr>
      </p:pic>
    </p:spTree>
    <p:extLst>
      <p:ext uri="{BB962C8B-B14F-4D97-AF65-F5344CB8AC3E}">
        <p14:creationId xmlns:p14="http://schemas.microsoft.com/office/powerpoint/2010/main" val="2589394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E4F0C-1E70-4F8D-B96C-6733F16192A6}"/>
              </a:ext>
            </a:extLst>
          </p:cNvPr>
          <p:cNvSpPr>
            <a:spLocks noGrp="1"/>
          </p:cNvSpPr>
          <p:nvPr>
            <p:ph type="title"/>
          </p:nvPr>
        </p:nvSpPr>
        <p:spPr/>
        <p:txBody>
          <a:bodyPr/>
          <a:lstStyle/>
          <a:p>
            <a:r>
              <a:rPr lang="en-GB" dirty="0"/>
              <a:t>Thank you – you will make a HUGE difference!</a:t>
            </a:r>
          </a:p>
        </p:txBody>
      </p:sp>
      <p:sp>
        <p:nvSpPr>
          <p:cNvPr id="3" name="Content Placeholder 2">
            <a:extLst>
              <a:ext uri="{FF2B5EF4-FFF2-40B4-BE49-F238E27FC236}">
                <a16:creationId xmlns:a16="http://schemas.microsoft.com/office/drawing/2014/main" id="{A262A1BB-D65A-4D59-B25D-2E2C6B5DDE38}"/>
              </a:ext>
            </a:extLst>
          </p:cNvPr>
          <p:cNvSpPr>
            <a:spLocks noGrp="1"/>
          </p:cNvSpPr>
          <p:nvPr>
            <p:ph idx="1"/>
          </p:nvPr>
        </p:nvSpPr>
        <p:spPr/>
        <p:txBody>
          <a:bodyPr>
            <a:normAutofit/>
          </a:bodyPr>
          <a:lstStyle/>
          <a:p>
            <a:pPr marL="0" indent="0" algn="ctr">
              <a:buNone/>
            </a:pPr>
            <a:r>
              <a:rPr lang="en-GB" sz="6000" dirty="0"/>
              <a:t>Thank you for coming…</a:t>
            </a:r>
          </a:p>
          <a:p>
            <a:pPr marL="0" indent="0" algn="ctr">
              <a:buNone/>
            </a:pPr>
            <a:r>
              <a:rPr lang="en-GB" sz="6000" dirty="0"/>
              <a:t>Please sign in</a:t>
            </a:r>
          </a:p>
        </p:txBody>
      </p:sp>
    </p:spTree>
    <p:extLst>
      <p:ext uri="{BB962C8B-B14F-4D97-AF65-F5344CB8AC3E}">
        <p14:creationId xmlns:p14="http://schemas.microsoft.com/office/powerpoint/2010/main" val="8321706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D19E6-6CD1-4459-960F-B60CE93C97A3}"/>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CCE1C6EB-830F-43A7-9525-3D5178DF0248}"/>
              </a:ext>
            </a:extLst>
          </p:cNvPr>
          <p:cNvPicPr>
            <a:picLocks noGrp="1" noChangeAspect="1"/>
          </p:cNvPicPr>
          <p:nvPr>
            <p:ph idx="1"/>
          </p:nvPr>
        </p:nvPicPr>
        <p:blipFill>
          <a:blip r:embed="rId2"/>
          <a:stretch>
            <a:fillRect/>
          </a:stretch>
        </p:blipFill>
        <p:spPr>
          <a:xfrm>
            <a:off x="593214" y="511414"/>
            <a:ext cx="10731923" cy="5372918"/>
          </a:xfrm>
          <a:prstGeom prst="rect">
            <a:avLst/>
          </a:prstGeom>
        </p:spPr>
      </p:pic>
    </p:spTree>
    <p:extLst>
      <p:ext uri="{BB962C8B-B14F-4D97-AF65-F5344CB8AC3E}">
        <p14:creationId xmlns:p14="http://schemas.microsoft.com/office/powerpoint/2010/main" val="14927988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32477-1FEC-4D81-A5F6-06145A2A4FF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6729067-7F06-449E-9189-6B89D8862913}"/>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721CF181-6917-4A8C-9B58-62A0F9180312}"/>
              </a:ext>
            </a:extLst>
          </p:cNvPr>
          <p:cNvPicPr>
            <a:picLocks noChangeAspect="1"/>
          </p:cNvPicPr>
          <p:nvPr/>
        </p:nvPicPr>
        <p:blipFill>
          <a:blip r:embed="rId2"/>
          <a:stretch>
            <a:fillRect/>
          </a:stretch>
        </p:blipFill>
        <p:spPr>
          <a:xfrm>
            <a:off x="401853" y="398208"/>
            <a:ext cx="7344800" cy="6363588"/>
          </a:xfrm>
          <a:prstGeom prst="rect">
            <a:avLst/>
          </a:prstGeom>
        </p:spPr>
      </p:pic>
    </p:spTree>
    <p:extLst>
      <p:ext uri="{BB962C8B-B14F-4D97-AF65-F5344CB8AC3E}">
        <p14:creationId xmlns:p14="http://schemas.microsoft.com/office/powerpoint/2010/main" val="21398446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D539E-E077-43CF-B64F-56E854DC7A85}"/>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0F4E66A3-164C-4928-B75F-1C003F8C0698}"/>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896F0685-45AA-4782-A75D-51B06C2C89BB}"/>
              </a:ext>
            </a:extLst>
          </p:cNvPr>
          <p:cNvPicPr>
            <a:picLocks noChangeAspect="1"/>
          </p:cNvPicPr>
          <p:nvPr/>
        </p:nvPicPr>
        <p:blipFill>
          <a:blip r:embed="rId2"/>
          <a:stretch>
            <a:fillRect/>
          </a:stretch>
        </p:blipFill>
        <p:spPr>
          <a:xfrm>
            <a:off x="272477" y="453723"/>
            <a:ext cx="11572777" cy="6181969"/>
          </a:xfrm>
          <a:prstGeom prst="rect">
            <a:avLst/>
          </a:prstGeom>
        </p:spPr>
      </p:pic>
    </p:spTree>
    <p:extLst>
      <p:ext uri="{BB962C8B-B14F-4D97-AF65-F5344CB8AC3E}">
        <p14:creationId xmlns:p14="http://schemas.microsoft.com/office/powerpoint/2010/main" val="36533116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A479B-5E3C-4889-8FAE-5991EB67706A}"/>
              </a:ext>
            </a:extLst>
          </p:cNvPr>
          <p:cNvSpPr>
            <a:spLocks noGrp="1"/>
          </p:cNvSpPr>
          <p:nvPr>
            <p:ph type="title"/>
          </p:nvPr>
        </p:nvSpPr>
        <p:spPr/>
        <p:txBody>
          <a:bodyPr/>
          <a:lstStyle/>
          <a:p>
            <a:r>
              <a:rPr lang="en-GB" dirty="0"/>
              <a:t>To safeguard you, avoid…</a:t>
            </a:r>
          </a:p>
        </p:txBody>
      </p:sp>
      <p:pic>
        <p:nvPicPr>
          <p:cNvPr id="4" name="Content Placeholder 3">
            <a:extLst>
              <a:ext uri="{FF2B5EF4-FFF2-40B4-BE49-F238E27FC236}">
                <a16:creationId xmlns:a16="http://schemas.microsoft.com/office/drawing/2014/main" id="{C77B8318-7655-4002-8B7F-D37F147A19F8}"/>
              </a:ext>
            </a:extLst>
          </p:cNvPr>
          <p:cNvPicPr>
            <a:picLocks noGrp="1" noChangeAspect="1"/>
          </p:cNvPicPr>
          <p:nvPr>
            <p:ph idx="1"/>
          </p:nvPr>
        </p:nvPicPr>
        <p:blipFill>
          <a:blip r:embed="rId2"/>
          <a:stretch>
            <a:fillRect/>
          </a:stretch>
        </p:blipFill>
        <p:spPr>
          <a:xfrm>
            <a:off x="774175" y="2309885"/>
            <a:ext cx="6314522" cy="4366073"/>
          </a:xfrm>
          <a:prstGeom prst="rect">
            <a:avLst/>
          </a:prstGeom>
        </p:spPr>
      </p:pic>
      <p:sp>
        <p:nvSpPr>
          <p:cNvPr id="3" name="TextBox 2">
            <a:extLst>
              <a:ext uri="{FF2B5EF4-FFF2-40B4-BE49-F238E27FC236}">
                <a16:creationId xmlns:a16="http://schemas.microsoft.com/office/drawing/2014/main" id="{0C698EFA-FCB6-4697-BB44-75F0E9FE533F}"/>
              </a:ext>
            </a:extLst>
          </p:cNvPr>
          <p:cNvSpPr txBox="1"/>
          <p:nvPr/>
        </p:nvSpPr>
        <p:spPr>
          <a:xfrm>
            <a:off x="7685305" y="2627661"/>
            <a:ext cx="3791823" cy="3539430"/>
          </a:xfrm>
          <a:prstGeom prst="rect">
            <a:avLst/>
          </a:prstGeom>
          <a:noFill/>
        </p:spPr>
        <p:txBody>
          <a:bodyPr wrap="square" rtlCol="0">
            <a:spAutoFit/>
          </a:bodyPr>
          <a:lstStyle/>
          <a:p>
            <a:r>
              <a:rPr lang="en-GB" sz="2800" b="1" dirty="0">
                <a:solidFill>
                  <a:srgbClr val="7030A0"/>
                </a:solidFill>
              </a:rPr>
              <a:t>No use of mobile phones in the presence of children</a:t>
            </a:r>
          </a:p>
          <a:p>
            <a:pPr marL="457200" indent="-457200">
              <a:buFontTx/>
              <a:buChar char="-"/>
            </a:pPr>
            <a:r>
              <a:rPr lang="en-GB" sz="2800" dirty="0">
                <a:solidFill>
                  <a:srgbClr val="7030A0"/>
                </a:solidFill>
              </a:rPr>
              <a:t>Not to use yourself</a:t>
            </a:r>
          </a:p>
          <a:p>
            <a:pPr marL="457200" indent="-457200">
              <a:buFontTx/>
              <a:buChar char="-"/>
            </a:pPr>
            <a:r>
              <a:rPr lang="en-GB" sz="2800" dirty="0">
                <a:solidFill>
                  <a:srgbClr val="7030A0"/>
                </a:solidFill>
              </a:rPr>
              <a:t>Not to take photos</a:t>
            </a:r>
          </a:p>
          <a:p>
            <a:pPr marL="457200" indent="-457200">
              <a:buFontTx/>
              <a:buChar char="-"/>
            </a:pPr>
            <a:r>
              <a:rPr lang="en-GB" sz="2800" dirty="0">
                <a:solidFill>
                  <a:srgbClr val="7030A0"/>
                </a:solidFill>
              </a:rPr>
              <a:t>Not to let anyone else take photos</a:t>
            </a:r>
          </a:p>
        </p:txBody>
      </p:sp>
      <p:pic>
        <p:nvPicPr>
          <p:cNvPr id="5" name="Picture 4">
            <a:extLst>
              <a:ext uri="{FF2B5EF4-FFF2-40B4-BE49-F238E27FC236}">
                <a16:creationId xmlns:a16="http://schemas.microsoft.com/office/drawing/2014/main" id="{76AE38FE-1965-4289-A786-551CD1FCC0E7}"/>
              </a:ext>
            </a:extLst>
          </p:cNvPr>
          <p:cNvPicPr>
            <a:picLocks noChangeAspect="1"/>
          </p:cNvPicPr>
          <p:nvPr/>
        </p:nvPicPr>
        <p:blipFill>
          <a:blip r:embed="rId3"/>
          <a:stretch>
            <a:fillRect/>
          </a:stretch>
        </p:blipFill>
        <p:spPr>
          <a:xfrm>
            <a:off x="8459712" y="519089"/>
            <a:ext cx="1716713" cy="2108572"/>
          </a:xfrm>
          <a:prstGeom prst="rect">
            <a:avLst/>
          </a:prstGeom>
        </p:spPr>
      </p:pic>
    </p:spTree>
    <p:extLst>
      <p:ext uri="{BB962C8B-B14F-4D97-AF65-F5344CB8AC3E}">
        <p14:creationId xmlns:p14="http://schemas.microsoft.com/office/powerpoint/2010/main" val="38142517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A2DF1-3D73-4386-B9F0-A1CBA9CF1523}"/>
              </a:ext>
            </a:extLst>
          </p:cNvPr>
          <p:cNvSpPr>
            <a:spLocks noGrp="1"/>
          </p:cNvSpPr>
          <p:nvPr>
            <p:ph type="title"/>
          </p:nvPr>
        </p:nvSpPr>
        <p:spPr/>
        <p:txBody>
          <a:bodyPr/>
          <a:lstStyle/>
          <a:p>
            <a:r>
              <a:rPr lang="en-GB" dirty="0"/>
              <a:t>Further information and training?</a:t>
            </a:r>
          </a:p>
        </p:txBody>
      </p:sp>
      <p:pic>
        <p:nvPicPr>
          <p:cNvPr id="4" name="Content Placeholder 3">
            <a:extLst>
              <a:ext uri="{FF2B5EF4-FFF2-40B4-BE49-F238E27FC236}">
                <a16:creationId xmlns:a16="http://schemas.microsoft.com/office/drawing/2014/main" id="{5F2CDE32-840B-4C52-A522-6062746AE0A1}"/>
              </a:ext>
            </a:extLst>
          </p:cNvPr>
          <p:cNvPicPr>
            <a:picLocks noGrp="1" noChangeAspect="1"/>
          </p:cNvPicPr>
          <p:nvPr>
            <p:ph idx="1"/>
          </p:nvPr>
        </p:nvPicPr>
        <p:blipFill>
          <a:blip r:embed="rId2"/>
          <a:stretch>
            <a:fillRect/>
          </a:stretch>
        </p:blipFill>
        <p:spPr>
          <a:xfrm>
            <a:off x="790489" y="1806545"/>
            <a:ext cx="7086773" cy="4573441"/>
          </a:xfrm>
          <a:prstGeom prst="rect">
            <a:avLst/>
          </a:prstGeom>
        </p:spPr>
      </p:pic>
      <p:pic>
        <p:nvPicPr>
          <p:cNvPr id="5" name="Content Placeholder 4">
            <a:extLst>
              <a:ext uri="{FF2B5EF4-FFF2-40B4-BE49-F238E27FC236}">
                <a16:creationId xmlns:a16="http://schemas.microsoft.com/office/drawing/2014/main" id="{6E06F164-0E60-436F-A95E-B180CCD86499}"/>
              </a:ext>
            </a:extLst>
          </p:cNvPr>
          <p:cNvPicPr>
            <a:picLocks noChangeAspect="1"/>
          </p:cNvPicPr>
          <p:nvPr/>
        </p:nvPicPr>
        <p:blipFill>
          <a:blip r:embed="rId3"/>
          <a:stretch>
            <a:fillRect/>
          </a:stretch>
        </p:blipFill>
        <p:spPr>
          <a:xfrm>
            <a:off x="6466620" y="4126556"/>
            <a:ext cx="5659176" cy="2379343"/>
          </a:xfrm>
          <a:prstGeom prst="rect">
            <a:avLst/>
          </a:prstGeom>
        </p:spPr>
      </p:pic>
    </p:spTree>
    <p:extLst>
      <p:ext uri="{BB962C8B-B14F-4D97-AF65-F5344CB8AC3E}">
        <p14:creationId xmlns:p14="http://schemas.microsoft.com/office/powerpoint/2010/main" val="38023669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9333D-03FD-4071-AA2E-6D3F56D673E9}"/>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5E71473C-0ECB-435E-8A84-84C31723D055}"/>
              </a:ext>
            </a:extLst>
          </p:cNvPr>
          <p:cNvPicPr>
            <a:picLocks noGrp="1" noChangeAspect="1"/>
          </p:cNvPicPr>
          <p:nvPr>
            <p:ph idx="1"/>
          </p:nvPr>
        </p:nvPicPr>
        <p:blipFill>
          <a:blip r:embed="rId2"/>
          <a:stretch>
            <a:fillRect/>
          </a:stretch>
        </p:blipFill>
        <p:spPr>
          <a:xfrm>
            <a:off x="416799" y="699198"/>
            <a:ext cx="10950284" cy="5359003"/>
          </a:xfrm>
          <a:prstGeom prst="rect">
            <a:avLst/>
          </a:prstGeom>
        </p:spPr>
      </p:pic>
      <p:sp>
        <p:nvSpPr>
          <p:cNvPr id="6" name="TextBox 5">
            <a:extLst>
              <a:ext uri="{FF2B5EF4-FFF2-40B4-BE49-F238E27FC236}">
                <a16:creationId xmlns:a16="http://schemas.microsoft.com/office/drawing/2014/main" id="{3A1827AE-D844-486A-9833-20987B4AFD53}"/>
              </a:ext>
            </a:extLst>
          </p:cNvPr>
          <p:cNvSpPr txBox="1"/>
          <p:nvPr/>
        </p:nvSpPr>
        <p:spPr>
          <a:xfrm>
            <a:off x="788565" y="6232912"/>
            <a:ext cx="10838576" cy="523220"/>
          </a:xfrm>
          <a:prstGeom prst="rect">
            <a:avLst/>
          </a:prstGeom>
          <a:noFill/>
        </p:spPr>
        <p:txBody>
          <a:bodyPr wrap="square" rtlCol="0">
            <a:spAutoFit/>
          </a:bodyPr>
          <a:lstStyle/>
          <a:p>
            <a:pPr algn="ctr"/>
            <a:r>
              <a:rPr lang="en-GB" sz="2800" b="1" dirty="0"/>
              <a:t>Hannah Leech is our Safeguarding Governor</a:t>
            </a:r>
          </a:p>
        </p:txBody>
      </p:sp>
    </p:spTree>
    <p:extLst>
      <p:ext uri="{BB962C8B-B14F-4D97-AF65-F5344CB8AC3E}">
        <p14:creationId xmlns:p14="http://schemas.microsoft.com/office/powerpoint/2010/main" val="38381252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0FE50-442A-490D-879A-70A29834E2CA}"/>
              </a:ext>
            </a:extLst>
          </p:cNvPr>
          <p:cNvSpPr>
            <a:spLocks noGrp="1"/>
          </p:cNvSpPr>
          <p:nvPr>
            <p:ph type="title"/>
          </p:nvPr>
        </p:nvSpPr>
        <p:spPr/>
        <p:txBody>
          <a:bodyPr/>
          <a:lstStyle/>
          <a:p>
            <a:r>
              <a:rPr lang="en-GB" dirty="0"/>
              <a:t>Covid/Health measures</a:t>
            </a:r>
          </a:p>
        </p:txBody>
      </p:sp>
      <p:sp>
        <p:nvSpPr>
          <p:cNvPr id="3" name="Content Placeholder 2">
            <a:extLst>
              <a:ext uri="{FF2B5EF4-FFF2-40B4-BE49-F238E27FC236}">
                <a16:creationId xmlns:a16="http://schemas.microsoft.com/office/drawing/2014/main" id="{6C5B8DA9-7FBA-4D86-B169-1391B82129A1}"/>
              </a:ext>
            </a:extLst>
          </p:cNvPr>
          <p:cNvSpPr>
            <a:spLocks noGrp="1"/>
          </p:cNvSpPr>
          <p:nvPr>
            <p:ph idx="1"/>
          </p:nvPr>
        </p:nvSpPr>
        <p:spPr>
          <a:xfrm>
            <a:off x="612397" y="2357306"/>
            <a:ext cx="11098634" cy="4328719"/>
          </a:xfrm>
        </p:spPr>
        <p:txBody>
          <a:bodyPr>
            <a:normAutofit/>
          </a:bodyPr>
          <a:lstStyle/>
          <a:p>
            <a:pPr marL="0" indent="0">
              <a:buNone/>
            </a:pPr>
            <a:r>
              <a:rPr lang="en-GB" dirty="0"/>
              <a:t>We need to ensure that we do not increase the risk of Covid/Flu/Strep A coming into school and disrupting education as much as humanly possible.  As a result, we request that anyone wishing to volunteer:</a:t>
            </a:r>
          </a:p>
          <a:p>
            <a:pPr lvl="0"/>
            <a:r>
              <a:rPr lang="en-GB" dirty="0"/>
              <a:t>Attends a short induction session to inform you about child protection, Covid/Health measures and our Parent Volunteer Protocols</a:t>
            </a:r>
          </a:p>
          <a:p>
            <a:pPr lvl="0"/>
            <a:r>
              <a:rPr lang="en-GB" dirty="0"/>
              <a:t>Ideally, has had two Covid vaccinations (to protect you)</a:t>
            </a:r>
          </a:p>
          <a:p>
            <a:pPr lvl="0"/>
            <a:r>
              <a:rPr lang="en-GB" dirty="0"/>
              <a:t>Does not volunteer if they have any symptoms of Covid/or a temperature</a:t>
            </a:r>
          </a:p>
          <a:p>
            <a:pPr lvl="0"/>
            <a:r>
              <a:rPr lang="en-GB" dirty="0"/>
              <a:t>Already has, or is prepared to have a DBS (disclosure and barring) with </a:t>
            </a:r>
            <a:r>
              <a:rPr lang="en-GB" b="1" u="sng" dirty="0"/>
              <a:t>Russell Lower School’s name</a:t>
            </a:r>
            <a:r>
              <a:rPr lang="en-GB" dirty="0"/>
              <a:t> on it (ones from previous years are still fine)</a:t>
            </a:r>
          </a:p>
          <a:p>
            <a:r>
              <a:rPr lang="en-GB" dirty="0"/>
              <a:t>Everyone MUST attend an induction session and MUST have a DBS in place before working with the children.  </a:t>
            </a:r>
          </a:p>
        </p:txBody>
      </p:sp>
    </p:spTree>
    <p:extLst>
      <p:ext uri="{BB962C8B-B14F-4D97-AF65-F5344CB8AC3E}">
        <p14:creationId xmlns:p14="http://schemas.microsoft.com/office/powerpoint/2010/main" val="39288649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7334D-4B98-47BA-BF29-F8D028F4F0EC}"/>
              </a:ext>
            </a:extLst>
          </p:cNvPr>
          <p:cNvSpPr>
            <a:spLocks noGrp="1"/>
          </p:cNvSpPr>
          <p:nvPr>
            <p:ph type="title"/>
          </p:nvPr>
        </p:nvSpPr>
        <p:spPr/>
        <p:txBody>
          <a:bodyPr/>
          <a:lstStyle/>
          <a:p>
            <a:r>
              <a:rPr lang="en-GB" dirty="0"/>
              <a:t>Always required</a:t>
            </a:r>
          </a:p>
        </p:txBody>
      </p:sp>
      <p:sp>
        <p:nvSpPr>
          <p:cNvPr id="3" name="Content Placeholder 2">
            <a:extLst>
              <a:ext uri="{FF2B5EF4-FFF2-40B4-BE49-F238E27FC236}">
                <a16:creationId xmlns:a16="http://schemas.microsoft.com/office/drawing/2014/main" id="{E1DA8F37-778B-40CF-A75C-3E2488361867}"/>
              </a:ext>
            </a:extLst>
          </p:cNvPr>
          <p:cNvSpPr>
            <a:spLocks noGrp="1"/>
          </p:cNvSpPr>
          <p:nvPr>
            <p:ph idx="1"/>
          </p:nvPr>
        </p:nvSpPr>
        <p:spPr>
          <a:xfrm>
            <a:off x="805343" y="2603499"/>
            <a:ext cx="10695963" cy="3772133"/>
          </a:xfrm>
        </p:spPr>
        <p:txBody>
          <a:bodyPr/>
          <a:lstStyle/>
          <a:p>
            <a:r>
              <a:rPr lang="en-GB" dirty="0"/>
              <a:t>Good hand hygiene – washing hands for 20 seconds/sanitiser</a:t>
            </a:r>
          </a:p>
          <a:p>
            <a:r>
              <a:rPr lang="en-GB" dirty="0"/>
              <a:t>Good respiratory hygiene – catch it, bin it, kill it.  Sneeze or cough into crook of elbow or a tissue</a:t>
            </a:r>
          </a:p>
          <a:p>
            <a:r>
              <a:rPr lang="en-GB" dirty="0"/>
              <a:t>Good ventilation – opening windows/doors where possible to balance air flow and temperature</a:t>
            </a:r>
          </a:p>
          <a:p>
            <a:r>
              <a:rPr lang="en-GB" dirty="0"/>
              <a:t>Minimal skin to skin touch (safeguarding!)</a:t>
            </a:r>
          </a:p>
          <a:p>
            <a:r>
              <a:rPr lang="en-GB" dirty="0"/>
              <a:t>Sit side by side rather than face to face</a:t>
            </a:r>
          </a:p>
          <a:p>
            <a:r>
              <a:rPr lang="en-GB" dirty="0"/>
              <a:t>Stand behind</a:t>
            </a:r>
          </a:p>
          <a:p>
            <a:r>
              <a:rPr lang="en-GB" dirty="0"/>
              <a:t>Avoid getting down to their level</a:t>
            </a:r>
          </a:p>
        </p:txBody>
      </p:sp>
    </p:spTree>
    <p:extLst>
      <p:ext uri="{BB962C8B-B14F-4D97-AF65-F5344CB8AC3E}">
        <p14:creationId xmlns:p14="http://schemas.microsoft.com/office/powerpoint/2010/main" val="24032594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97C66-528D-4EAC-9B4B-7D8FD01DB024}"/>
              </a:ext>
            </a:extLst>
          </p:cNvPr>
          <p:cNvSpPr>
            <a:spLocks noGrp="1"/>
          </p:cNvSpPr>
          <p:nvPr>
            <p:ph type="title"/>
          </p:nvPr>
        </p:nvSpPr>
        <p:spPr/>
        <p:txBody>
          <a:bodyPr/>
          <a:lstStyle/>
          <a:p>
            <a:r>
              <a:rPr lang="en-GB" dirty="0"/>
              <a:t>Measures may have to change…</a:t>
            </a:r>
          </a:p>
        </p:txBody>
      </p:sp>
      <p:sp>
        <p:nvSpPr>
          <p:cNvPr id="3" name="Content Placeholder 2">
            <a:extLst>
              <a:ext uri="{FF2B5EF4-FFF2-40B4-BE49-F238E27FC236}">
                <a16:creationId xmlns:a16="http://schemas.microsoft.com/office/drawing/2014/main" id="{B8816D76-4DF3-4E86-9020-6597695A2D54}"/>
              </a:ext>
            </a:extLst>
          </p:cNvPr>
          <p:cNvSpPr>
            <a:spLocks noGrp="1"/>
          </p:cNvSpPr>
          <p:nvPr>
            <p:ph idx="1"/>
          </p:nvPr>
        </p:nvSpPr>
        <p:spPr/>
        <p:txBody>
          <a:bodyPr/>
          <a:lstStyle/>
          <a:p>
            <a:r>
              <a:rPr lang="en-GB" dirty="0"/>
              <a:t>We are constantly assessing the impact of Covid/Flu and Strep A</a:t>
            </a:r>
          </a:p>
          <a:p>
            <a:r>
              <a:rPr lang="en-GB" dirty="0"/>
              <a:t>Measures may have to change if cases rise – nationally, locally or in school</a:t>
            </a:r>
          </a:p>
          <a:p>
            <a:r>
              <a:rPr lang="en-GB" dirty="0"/>
              <a:t>We may have to stop visitors coming into school again for a short period of time.  Sorry in advance if this happens</a:t>
            </a:r>
          </a:p>
          <a:p>
            <a:r>
              <a:rPr lang="en-GB" dirty="0"/>
              <a:t>We may have to reintroduce face coverings etc.</a:t>
            </a:r>
          </a:p>
        </p:txBody>
      </p:sp>
    </p:spTree>
    <p:extLst>
      <p:ext uri="{BB962C8B-B14F-4D97-AF65-F5344CB8AC3E}">
        <p14:creationId xmlns:p14="http://schemas.microsoft.com/office/powerpoint/2010/main" val="20163982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2C527-0CBE-468C-B123-5A0F2030A288}"/>
              </a:ext>
            </a:extLst>
          </p:cNvPr>
          <p:cNvSpPr>
            <a:spLocks noGrp="1"/>
          </p:cNvSpPr>
          <p:nvPr>
            <p:ph type="title"/>
          </p:nvPr>
        </p:nvSpPr>
        <p:spPr/>
        <p:txBody>
          <a:bodyPr/>
          <a:lstStyle/>
          <a:p>
            <a:r>
              <a:rPr lang="en-GB" dirty="0"/>
              <a:t>DBS process</a:t>
            </a:r>
          </a:p>
        </p:txBody>
      </p:sp>
      <p:sp>
        <p:nvSpPr>
          <p:cNvPr id="3" name="Content Placeholder 2">
            <a:extLst>
              <a:ext uri="{FF2B5EF4-FFF2-40B4-BE49-F238E27FC236}">
                <a16:creationId xmlns:a16="http://schemas.microsoft.com/office/drawing/2014/main" id="{DFFCF44F-0FF6-4D79-93ED-9AE0D071AB28}"/>
              </a:ext>
            </a:extLst>
          </p:cNvPr>
          <p:cNvSpPr>
            <a:spLocks noGrp="1"/>
          </p:cNvSpPr>
          <p:nvPr>
            <p:ph idx="1"/>
          </p:nvPr>
        </p:nvSpPr>
        <p:spPr>
          <a:xfrm>
            <a:off x="587229" y="2332139"/>
            <a:ext cx="11258025" cy="4370665"/>
          </a:xfrm>
        </p:spPr>
        <p:txBody>
          <a:bodyPr>
            <a:normAutofit lnSpcReduction="10000"/>
          </a:bodyPr>
          <a:lstStyle/>
          <a:p>
            <a:r>
              <a:rPr lang="en-GB" dirty="0"/>
              <a:t>Simply bring in the forms of identification needed to the school office</a:t>
            </a:r>
          </a:p>
          <a:p>
            <a:r>
              <a:rPr lang="en-GB" dirty="0"/>
              <a:t>We generate a link to a DBS document that will be emailed to you.  You will then need to follow the link and complete the electronic form at home with your details</a:t>
            </a:r>
          </a:p>
          <a:p>
            <a:r>
              <a:rPr lang="en-GB" dirty="0"/>
              <a:t>Your details are then verified with the school</a:t>
            </a:r>
          </a:p>
          <a:p>
            <a:r>
              <a:rPr lang="en-GB" dirty="0"/>
              <a:t>Your DBS certificate will arrive by post at your home</a:t>
            </a:r>
          </a:p>
          <a:p>
            <a:r>
              <a:rPr lang="en-GB" dirty="0"/>
              <a:t>You need to bring this into school so we can record the number and see that there have been no convictions</a:t>
            </a:r>
          </a:p>
          <a:p>
            <a:r>
              <a:rPr lang="en-GB" dirty="0"/>
              <a:t>WHAT IF I AM PART OF THE UPDATE SERVICE? – Then we need you to bring your DBS certificate into the school office and complete a CONSENT FORM so we can look at it.</a:t>
            </a:r>
          </a:p>
          <a:p>
            <a:endParaRPr lang="en-GB" dirty="0"/>
          </a:p>
          <a:p>
            <a:pPr marL="0" indent="0">
              <a:buNone/>
            </a:pPr>
            <a:r>
              <a:rPr lang="en-GB" b="1" dirty="0"/>
              <a:t>You can then begin volunteering!</a:t>
            </a:r>
          </a:p>
          <a:p>
            <a:r>
              <a:rPr lang="en-GB" dirty="0"/>
              <a:t>The DBS is then valid for the whole time your child is in school, or until you are contacted with a request to update it</a:t>
            </a:r>
          </a:p>
        </p:txBody>
      </p:sp>
    </p:spTree>
    <p:extLst>
      <p:ext uri="{BB962C8B-B14F-4D97-AF65-F5344CB8AC3E}">
        <p14:creationId xmlns:p14="http://schemas.microsoft.com/office/powerpoint/2010/main" val="1002058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5BAD9-B9EA-4D96-9F7F-072D2B41E9B6}"/>
              </a:ext>
            </a:extLst>
          </p:cNvPr>
          <p:cNvSpPr>
            <a:spLocks noGrp="1"/>
          </p:cNvSpPr>
          <p:nvPr>
            <p:ph type="title"/>
          </p:nvPr>
        </p:nvSpPr>
        <p:spPr/>
        <p:txBody>
          <a:bodyPr/>
          <a:lstStyle/>
          <a:p>
            <a:r>
              <a:rPr lang="en-GB" dirty="0"/>
              <a:t>Agenda:</a:t>
            </a:r>
            <a:br>
              <a:rPr lang="en-GB" dirty="0"/>
            </a:br>
            <a:endParaRPr lang="en-GB" dirty="0"/>
          </a:p>
        </p:txBody>
      </p:sp>
      <p:sp>
        <p:nvSpPr>
          <p:cNvPr id="3" name="Content Placeholder 2">
            <a:extLst>
              <a:ext uri="{FF2B5EF4-FFF2-40B4-BE49-F238E27FC236}">
                <a16:creationId xmlns:a16="http://schemas.microsoft.com/office/drawing/2014/main" id="{411409FC-6391-413A-8443-0432544CF8CC}"/>
              </a:ext>
            </a:extLst>
          </p:cNvPr>
          <p:cNvSpPr>
            <a:spLocks noGrp="1"/>
          </p:cNvSpPr>
          <p:nvPr>
            <p:ph idx="1"/>
          </p:nvPr>
        </p:nvSpPr>
        <p:spPr/>
        <p:txBody>
          <a:bodyPr>
            <a:normAutofit fontScale="85000" lnSpcReduction="20000"/>
          </a:bodyPr>
          <a:lstStyle/>
          <a:p>
            <a:r>
              <a:rPr lang="en-GB" dirty="0"/>
              <a:t>Volunteer helpers in school policy and protocols</a:t>
            </a:r>
          </a:p>
          <a:p>
            <a:r>
              <a:rPr lang="en-GB" dirty="0"/>
              <a:t>Child protection and safeguarding training, team, policy and procedures</a:t>
            </a:r>
          </a:p>
          <a:p>
            <a:r>
              <a:rPr lang="en-GB" dirty="0"/>
              <a:t>Covid/health measures</a:t>
            </a:r>
          </a:p>
          <a:p>
            <a:r>
              <a:rPr lang="en-GB" dirty="0"/>
              <a:t>Protocol signing/DBS requirement</a:t>
            </a:r>
          </a:p>
          <a:p>
            <a:r>
              <a:rPr lang="en-GB" dirty="0"/>
              <a:t>How to get started</a:t>
            </a:r>
          </a:p>
          <a:p>
            <a:pPr marL="0" indent="0">
              <a:buNone/>
            </a:pPr>
            <a:r>
              <a:rPr lang="en-GB" b="1" dirty="0"/>
              <a:t>Resources:</a:t>
            </a:r>
          </a:p>
          <a:p>
            <a:r>
              <a:rPr lang="en-GB" dirty="0"/>
              <a:t>Volunteer helpers in school policy</a:t>
            </a:r>
          </a:p>
          <a:p>
            <a:r>
              <a:rPr lang="en-GB" dirty="0"/>
              <a:t>Identity documents letter</a:t>
            </a:r>
          </a:p>
          <a:p>
            <a:r>
              <a:rPr lang="en-GB" dirty="0"/>
              <a:t>Copies of the protocol for signing</a:t>
            </a:r>
          </a:p>
          <a:p>
            <a:r>
              <a:rPr lang="en-GB" dirty="0"/>
              <a:t>Annex A – Keeping Children Safe in Education</a:t>
            </a:r>
          </a:p>
          <a:p>
            <a:r>
              <a:rPr lang="en-GB" dirty="0"/>
              <a:t>PowerPoint – access via website – parent tab – parent workshops</a:t>
            </a:r>
          </a:p>
          <a:p>
            <a:endParaRPr lang="en-GB" dirty="0"/>
          </a:p>
          <a:p>
            <a:endParaRPr lang="en-GB" dirty="0"/>
          </a:p>
          <a:p>
            <a:endParaRPr lang="en-GB" dirty="0"/>
          </a:p>
        </p:txBody>
      </p:sp>
    </p:spTree>
    <p:extLst>
      <p:ext uri="{BB962C8B-B14F-4D97-AF65-F5344CB8AC3E}">
        <p14:creationId xmlns:p14="http://schemas.microsoft.com/office/powerpoint/2010/main" val="33064619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A74AC-8D0C-41E4-9790-B2046D70C65D}"/>
              </a:ext>
            </a:extLst>
          </p:cNvPr>
          <p:cNvSpPr>
            <a:spLocks noGrp="1"/>
          </p:cNvSpPr>
          <p:nvPr>
            <p:ph type="title"/>
          </p:nvPr>
        </p:nvSpPr>
        <p:spPr/>
        <p:txBody>
          <a:bodyPr/>
          <a:lstStyle/>
          <a:p>
            <a:r>
              <a:rPr lang="en-GB" dirty="0"/>
              <a:t>When and how do I start?</a:t>
            </a:r>
          </a:p>
        </p:txBody>
      </p:sp>
      <p:sp>
        <p:nvSpPr>
          <p:cNvPr id="3" name="Content Placeholder 2">
            <a:extLst>
              <a:ext uri="{FF2B5EF4-FFF2-40B4-BE49-F238E27FC236}">
                <a16:creationId xmlns:a16="http://schemas.microsoft.com/office/drawing/2014/main" id="{5EF9ADD7-F01C-496B-9B5A-40BBB7FEBFD0}"/>
              </a:ext>
            </a:extLst>
          </p:cNvPr>
          <p:cNvSpPr>
            <a:spLocks noGrp="1"/>
          </p:cNvSpPr>
          <p:nvPr>
            <p:ph idx="1"/>
          </p:nvPr>
        </p:nvSpPr>
        <p:spPr>
          <a:xfrm>
            <a:off x="738231" y="2457974"/>
            <a:ext cx="10763075" cy="3561826"/>
          </a:xfrm>
        </p:spPr>
        <p:txBody>
          <a:bodyPr>
            <a:normAutofit/>
          </a:bodyPr>
          <a:lstStyle/>
          <a:p>
            <a:r>
              <a:rPr lang="en-GB" dirty="0"/>
              <a:t>If you already have a DBS, please begin volunteering at a mutually convenient time.  Please just tell the class teacher you are ready to start and agree a time. </a:t>
            </a:r>
          </a:p>
          <a:p>
            <a:r>
              <a:rPr lang="en-GB" dirty="0"/>
              <a:t>If you do not yet have a DBS, please get that process started first.  It will take a little while to come back (usually 1 – 2 weeks).  Once this is back, please bring the certificate in to the school office and then liaise with the class teacher to arrange your volunteering slot</a:t>
            </a:r>
          </a:p>
          <a:p>
            <a:endParaRPr lang="en-GB" dirty="0"/>
          </a:p>
          <a:p>
            <a:endParaRPr lang="en-GB" dirty="0"/>
          </a:p>
          <a:p>
            <a:r>
              <a:rPr lang="en-GB" dirty="0"/>
              <a:t>Can I volunteer in a class/year group that my child is NOT in?  YES!!! Just let us know and we will liaise with a suitable teacher for you.</a:t>
            </a:r>
          </a:p>
        </p:txBody>
      </p:sp>
    </p:spTree>
    <p:extLst>
      <p:ext uri="{BB962C8B-B14F-4D97-AF65-F5344CB8AC3E}">
        <p14:creationId xmlns:p14="http://schemas.microsoft.com/office/powerpoint/2010/main" val="30097232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6E6EB-1B09-49C7-B92A-1CEB04BA3B19}"/>
              </a:ext>
            </a:extLst>
          </p:cNvPr>
          <p:cNvSpPr>
            <a:spLocks noGrp="1"/>
          </p:cNvSpPr>
          <p:nvPr>
            <p:ph type="title"/>
          </p:nvPr>
        </p:nvSpPr>
        <p:spPr/>
        <p:txBody>
          <a:bodyPr/>
          <a:lstStyle/>
          <a:p>
            <a:r>
              <a:rPr lang="en-GB" dirty="0"/>
              <a:t>Finally…</a:t>
            </a:r>
          </a:p>
        </p:txBody>
      </p:sp>
      <p:sp>
        <p:nvSpPr>
          <p:cNvPr id="3" name="Content Placeholder 2">
            <a:extLst>
              <a:ext uri="{FF2B5EF4-FFF2-40B4-BE49-F238E27FC236}">
                <a16:creationId xmlns:a16="http://schemas.microsoft.com/office/drawing/2014/main" id="{EBDC99B0-7EC6-4E81-8849-BC7544326FE9}"/>
              </a:ext>
            </a:extLst>
          </p:cNvPr>
          <p:cNvSpPr>
            <a:spLocks noGrp="1"/>
          </p:cNvSpPr>
          <p:nvPr>
            <p:ph idx="1"/>
          </p:nvPr>
        </p:nvSpPr>
        <p:spPr/>
        <p:txBody>
          <a:bodyPr/>
          <a:lstStyle/>
          <a:p>
            <a:r>
              <a:rPr lang="en-GB" dirty="0"/>
              <a:t>Any general questions?</a:t>
            </a:r>
          </a:p>
          <a:p>
            <a:r>
              <a:rPr lang="en-GB" dirty="0"/>
              <a:t>Please sign and leave one of the protocol sheets</a:t>
            </a:r>
          </a:p>
          <a:p>
            <a:r>
              <a:rPr lang="en-GB" dirty="0"/>
              <a:t>Thank you for coming</a:t>
            </a:r>
          </a:p>
          <a:p>
            <a:endParaRPr lang="en-GB" dirty="0"/>
          </a:p>
          <a:p>
            <a:endParaRPr lang="en-GB" dirty="0"/>
          </a:p>
        </p:txBody>
      </p:sp>
    </p:spTree>
    <p:extLst>
      <p:ext uri="{BB962C8B-B14F-4D97-AF65-F5344CB8AC3E}">
        <p14:creationId xmlns:p14="http://schemas.microsoft.com/office/powerpoint/2010/main" val="1488250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FEFB2-55B2-44D3-8333-5E988B6D3D60}"/>
              </a:ext>
            </a:extLst>
          </p:cNvPr>
          <p:cNvSpPr>
            <a:spLocks noGrp="1"/>
          </p:cNvSpPr>
          <p:nvPr>
            <p:ph type="title"/>
          </p:nvPr>
        </p:nvSpPr>
        <p:spPr/>
        <p:txBody>
          <a:bodyPr/>
          <a:lstStyle/>
          <a:p>
            <a:r>
              <a:rPr lang="en-GB" dirty="0"/>
              <a:t>Volunteer helpers in school policy</a:t>
            </a:r>
          </a:p>
        </p:txBody>
      </p:sp>
      <p:pic>
        <p:nvPicPr>
          <p:cNvPr id="4" name="Content Placeholder 3">
            <a:extLst>
              <a:ext uri="{FF2B5EF4-FFF2-40B4-BE49-F238E27FC236}">
                <a16:creationId xmlns:a16="http://schemas.microsoft.com/office/drawing/2014/main" id="{9ED0E5AC-1670-4203-870C-0877ACBFD2B4}"/>
              </a:ext>
            </a:extLst>
          </p:cNvPr>
          <p:cNvPicPr>
            <a:picLocks noGrp="1" noChangeAspect="1"/>
          </p:cNvPicPr>
          <p:nvPr>
            <p:ph idx="1"/>
          </p:nvPr>
        </p:nvPicPr>
        <p:blipFill>
          <a:blip r:embed="rId2"/>
          <a:stretch>
            <a:fillRect/>
          </a:stretch>
        </p:blipFill>
        <p:spPr>
          <a:xfrm>
            <a:off x="2482624" y="1890435"/>
            <a:ext cx="6552319" cy="4700972"/>
          </a:xfrm>
          <a:prstGeom prst="rect">
            <a:avLst/>
          </a:prstGeom>
        </p:spPr>
      </p:pic>
    </p:spTree>
    <p:extLst>
      <p:ext uri="{BB962C8B-B14F-4D97-AF65-F5344CB8AC3E}">
        <p14:creationId xmlns:p14="http://schemas.microsoft.com/office/powerpoint/2010/main" val="43877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33F3B-24F9-4EC5-93EC-892C10CBD0BB}"/>
              </a:ext>
            </a:extLst>
          </p:cNvPr>
          <p:cNvSpPr>
            <a:spLocks noGrp="1"/>
          </p:cNvSpPr>
          <p:nvPr>
            <p:ph type="title"/>
          </p:nvPr>
        </p:nvSpPr>
        <p:spPr/>
        <p:txBody>
          <a:bodyPr/>
          <a:lstStyle/>
          <a:p>
            <a:r>
              <a:rPr lang="en-GB" dirty="0"/>
              <a:t>Protocol - school</a:t>
            </a:r>
          </a:p>
        </p:txBody>
      </p:sp>
      <p:pic>
        <p:nvPicPr>
          <p:cNvPr id="4" name="Content Placeholder 3">
            <a:extLst>
              <a:ext uri="{FF2B5EF4-FFF2-40B4-BE49-F238E27FC236}">
                <a16:creationId xmlns:a16="http://schemas.microsoft.com/office/drawing/2014/main" id="{34705844-0CE0-48E8-9205-1D24824EA3A3}"/>
              </a:ext>
            </a:extLst>
          </p:cNvPr>
          <p:cNvPicPr>
            <a:picLocks noGrp="1" noChangeAspect="1"/>
          </p:cNvPicPr>
          <p:nvPr>
            <p:ph idx="1"/>
          </p:nvPr>
        </p:nvPicPr>
        <p:blipFill>
          <a:blip r:embed="rId2"/>
          <a:stretch>
            <a:fillRect/>
          </a:stretch>
        </p:blipFill>
        <p:spPr>
          <a:xfrm>
            <a:off x="5022959" y="276836"/>
            <a:ext cx="6536560" cy="6149129"/>
          </a:xfrm>
          <a:prstGeom prst="rect">
            <a:avLst/>
          </a:prstGeom>
        </p:spPr>
      </p:pic>
    </p:spTree>
    <p:extLst>
      <p:ext uri="{BB962C8B-B14F-4D97-AF65-F5344CB8AC3E}">
        <p14:creationId xmlns:p14="http://schemas.microsoft.com/office/powerpoint/2010/main" val="2521487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10432-E29C-4D02-BF59-5A3F4C898BBA}"/>
              </a:ext>
            </a:extLst>
          </p:cNvPr>
          <p:cNvSpPr>
            <a:spLocks noGrp="1"/>
          </p:cNvSpPr>
          <p:nvPr>
            <p:ph type="title"/>
          </p:nvPr>
        </p:nvSpPr>
        <p:spPr/>
        <p:txBody>
          <a:bodyPr/>
          <a:lstStyle/>
          <a:p>
            <a:r>
              <a:rPr lang="en-GB" dirty="0"/>
              <a:t>Protocol – you</a:t>
            </a:r>
          </a:p>
        </p:txBody>
      </p:sp>
      <p:pic>
        <p:nvPicPr>
          <p:cNvPr id="4" name="Content Placeholder 3">
            <a:extLst>
              <a:ext uri="{FF2B5EF4-FFF2-40B4-BE49-F238E27FC236}">
                <a16:creationId xmlns:a16="http://schemas.microsoft.com/office/drawing/2014/main" id="{4E9D5490-7486-4108-AC4D-7C4FB0B07206}"/>
              </a:ext>
            </a:extLst>
          </p:cNvPr>
          <p:cNvPicPr>
            <a:picLocks noGrp="1" noChangeAspect="1"/>
          </p:cNvPicPr>
          <p:nvPr>
            <p:ph idx="1"/>
          </p:nvPr>
        </p:nvPicPr>
        <p:blipFill>
          <a:blip r:embed="rId2"/>
          <a:stretch>
            <a:fillRect/>
          </a:stretch>
        </p:blipFill>
        <p:spPr>
          <a:xfrm>
            <a:off x="4436322" y="288137"/>
            <a:ext cx="7335741" cy="6188163"/>
          </a:xfrm>
          <a:prstGeom prst="rect">
            <a:avLst/>
          </a:prstGeom>
        </p:spPr>
      </p:pic>
    </p:spTree>
    <p:extLst>
      <p:ext uri="{BB962C8B-B14F-4D97-AF65-F5344CB8AC3E}">
        <p14:creationId xmlns:p14="http://schemas.microsoft.com/office/powerpoint/2010/main" val="1587634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A4846-063F-4692-8F3E-CBF8643D49EE}"/>
              </a:ext>
            </a:extLst>
          </p:cNvPr>
          <p:cNvSpPr>
            <a:spLocks noGrp="1"/>
          </p:cNvSpPr>
          <p:nvPr>
            <p:ph type="title"/>
          </p:nvPr>
        </p:nvSpPr>
        <p:spPr/>
        <p:txBody>
          <a:bodyPr/>
          <a:lstStyle/>
          <a:p>
            <a:r>
              <a:rPr lang="en-GB" dirty="0"/>
              <a:t>Please read this policy</a:t>
            </a:r>
            <a:br>
              <a:rPr lang="en-GB" dirty="0"/>
            </a:br>
            <a:r>
              <a:rPr lang="en-GB" dirty="0"/>
              <a:t>Key points:</a:t>
            </a:r>
          </a:p>
        </p:txBody>
      </p:sp>
      <p:sp>
        <p:nvSpPr>
          <p:cNvPr id="3" name="Content Placeholder 2">
            <a:extLst>
              <a:ext uri="{FF2B5EF4-FFF2-40B4-BE49-F238E27FC236}">
                <a16:creationId xmlns:a16="http://schemas.microsoft.com/office/drawing/2014/main" id="{572E6A3E-2FC9-4BA3-83A0-57D4CA7526C9}"/>
              </a:ext>
            </a:extLst>
          </p:cNvPr>
          <p:cNvSpPr>
            <a:spLocks noGrp="1"/>
          </p:cNvSpPr>
          <p:nvPr>
            <p:ph idx="1"/>
          </p:nvPr>
        </p:nvSpPr>
        <p:spPr>
          <a:xfrm>
            <a:off x="536895" y="2256639"/>
            <a:ext cx="11249637" cy="4295163"/>
          </a:xfrm>
        </p:spPr>
        <p:txBody>
          <a:bodyPr>
            <a:normAutofit lnSpcReduction="10000"/>
          </a:bodyPr>
          <a:lstStyle/>
          <a:p>
            <a:r>
              <a:rPr lang="en-GB" dirty="0"/>
              <a:t>Confidentiality and safeguarding</a:t>
            </a:r>
          </a:p>
          <a:p>
            <a:r>
              <a:rPr lang="en-GB" dirty="0"/>
              <a:t>All volunteers are accepted at the Headteacher’s discretion</a:t>
            </a:r>
          </a:p>
          <a:p>
            <a:r>
              <a:rPr lang="en-GB" dirty="0"/>
              <a:t>Fire</a:t>
            </a:r>
          </a:p>
          <a:p>
            <a:r>
              <a:rPr lang="en-GB" dirty="0"/>
              <a:t>When volunteer helpers arrive in the school they must sign in at the school office signing in screen. They will be given a visitor’s lanyard, which they must wear at all times </a:t>
            </a:r>
          </a:p>
          <a:p>
            <a:r>
              <a:rPr lang="en-GB" dirty="0"/>
              <a:t>The teacher must always have the last word on what happens in a classroom</a:t>
            </a:r>
          </a:p>
          <a:p>
            <a:r>
              <a:rPr lang="en-GB" dirty="0"/>
              <a:t>Having an adult to challenge the learning is very helpful. Questions like: “I wonder what would happen if we put it the other way up?”, “Why do you think it does that?”, “Where has that answer come from?”, “How do you know you are right?”, “How did you find that out?” and “What do you think?” (rather than us giving the children answers!)</a:t>
            </a:r>
          </a:p>
          <a:p>
            <a:r>
              <a:rPr lang="en-GB" dirty="0"/>
              <a:t>We aim to make our children as independent as possible</a:t>
            </a:r>
          </a:p>
          <a:p>
            <a:r>
              <a:rPr lang="en-GB" dirty="0"/>
              <a:t>It is important that all our own behaviours in school are always those we want the children to copy</a:t>
            </a:r>
          </a:p>
          <a:p>
            <a:endParaRPr lang="en-GB" dirty="0"/>
          </a:p>
        </p:txBody>
      </p:sp>
    </p:spTree>
    <p:extLst>
      <p:ext uri="{BB962C8B-B14F-4D97-AF65-F5344CB8AC3E}">
        <p14:creationId xmlns:p14="http://schemas.microsoft.com/office/powerpoint/2010/main" val="1690319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FBAF0-E844-4224-8E5C-EAFCB725C37C}"/>
              </a:ext>
            </a:extLst>
          </p:cNvPr>
          <p:cNvSpPr>
            <a:spLocks noGrp="1"/>
          </p:cNvSpPr>
          <p:nvPr>
            <p:ph type="title"/>
          </p:nvPr>
        </p:nvSpPr>
        <p:spPr/>
        <p:txBody>
          <a:bodyPr/>
          <a:lstStyle/>
          <a:p>
            <a:r>
              <a:rPr lang="en-GB" dirty="0"/>
              <a:t>Child Protection and Safeguarding</a:t>
            </a:r>
          </a:p>
        </p:txBody>
      </p:sp>
      <p:pic>
        <p:nvPicPr>
          <p:cNvPr id="6" name="Content Placeholder 5">
            <a:extLst>
              <a:ext uri="{FF2B5EF4-FFF2-40B4-BE49-F238E27FC236}">
                <a16:creationId xmlns:a16="http://schemas.microsoft.com/office/drawing/2014/main" id="{604C2B7D-87D7-4F24-9A3B-30B790C7F4D6}"/>
              </a:ext>
            </a:extLst>
          </p:cNvPr>
          <p:cNvPicPr>
            <a:picLocks noGrp="1" noChangeAspect="1"/>
          </p:cNvPicPr>
          <p:nvPr>
            <p:ph idx="1"/>
          </p:nvPr>
        </p:nvPicPr>
        <p:blipFill>
          <a:blip r:embed="rId2"/>
          <a:stretch>
            <a:fillRect/>
          </a:stretch>
        </p:blipFill>
        <p:spPr>
          <a:xfrm>
            <a:off x="1715293" y="2074993"/>
            <a:ext cx="8761413" cy="4560035"/>
          </a:xfrm>
          <a:prstGeom prst="rect">
            <a:avLst/>
          </a:prstGeom>
        </p:spPr>
      </p:pic>
    </p:spTree>
    <p:extLst>
      <p:ext uri="{BB962C8B-B14F-4D97-AF65-F5344CB8AC3E}">
        <p14:creationId xmlns:p14="http://schemas.microsoft.com/office/powerpoint/2010/main" val="1634789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D99C6-8EC8-4346-BA4C-3EB9E8F7EDEF}"/>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FABAAA77-4F88-4E24-AE9A-3A158135FF1E}"/>
              </a:ext>
            </a:extLst>
          </p:cNvPr>
          <p:cNvPicPr>
            <a:picLocks noGrp="1" noChangeAspect="1"/>
          </p:cNvPicPr>
          <p:nvPr>
            <p:ph idx="1"/>
          </p:nvPr>
        </p:nvPicPr>
        <p:blipFill>
          <a:blip r:embed="rId2"/>
          <a:stretch>
            <a:fillRect/>
          </a:stretch>
        </p:blipFill>
        <p:spPr>
          <a:xfrm>
            <a:off x="964870" y="769232"/>
            <a:ext cx="8183117" cy="924054"/>
          </a:xfrm>
          <a:prstGeom prst="rect">
            <a:avLst/>
          </a:prstGeom>
        </p:spPr>
      </p:pic>
      <p:pic>
        <p:nvPicPr>
          <p:cNvPr id="3" name="Picture 2">
            <a:extLst>
              <a:ext uri="{FF2B5EF4-FFF2-40B4-BE49-F238E27FC236}">
                <a16:creationId xmlns:a16="http://schemas.microsoft.com/office/drawing/2014/main" id="{FF5A5E2B-4806-43F0-A0B8-986C0DD887D6}"/>
              </a:ext>
            </a:extLst>
          </p:cNvPr>
          <p:cNvPicPr>
            <a:picLocks noChangeAspect="1"/>
          </p:cNvPicPr>
          <p:nvPr/>
        </p:nvPicPr>
        <p:blipFill>
          <a:blip r:embed="rId3"/>
          <a:stretch>
            <a:fillRect/>
          </a:stretch>
        </p:blipFill>
        <p:spPr>
          <a:xfrm>
            <a:off x="2282834" y="1885068"/>
            <a:ext cx="7173326" cy="4810796"/>
          </a:xfrm>
          <a:prstGeom prst="rect">
            <a:avLst/>
          </a:prstGeom>
        </p:spPr>
      </p:pic>
    </p:spTree>
    <p:extLst>
      <p:ext uri="{BB962C8B-B14F-4D97-AF65-F5344CB8AC3E}">
        <p14:creationId xmlns:p14="http://schemas.microsoft.com/office/powerpoint/2010/main" val="8810092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TM02900722[[fn=Ion Boardroom]]</Template>
  <TotalTime>863</TotalTime>
  <Words>945</Words>
  <Application>Microsoft Office PowerPoint</Application>
  <PresentationFormat>Widescreen</PresentationFormat>
  <Paragraphs>81</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Century Gothic</vt:lpstr>
      <vt:lpstr>Wingdings 3</vt:lpstr>
      <vt:lpstr>Ion Boardroom</vt:lpstr>
      <vt:lpstr>Volunteering in school</vt:lpstr>
      <vt:lpstr>Thank you – you will make a HUGE difference!</vt:lpstr>
      <vt:lpstr>Agenda: </vt:lpstr>
      <vt:lpstr>Volunteer helpers in school policy</vt:lpstr>
      <vt:lpstr>Protocol - school</vt:lpstr>
      <vt:lpstr>Protocol – you</vt:lpstr>
      <vt:lpstr>Please read this policy Key points:</vt:lpstr>
      <vt:lpstr>Child Protection and Safeguarding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Signs and Indicators of abuse</vt:lpstr>
      <vt:lpstr>Child on Child abuse – a new category in 2021, a new name 2022 (formerly peer on peer)</vt:lpstr>
      <vt:lpstr>PowerPoint Presentation</vt:lpstr>
      <vt:lpstr>PowerPoint Presentation</vt:lpstr>
      <vt:lpstr>PowerPoint Presentation</vt:lpstr>
      <vt:lpstr>PowerPoint Presentation</vt:lpstr>
      <vt:lpstr>PowerPoint Presentation</vt:lpstr>
      <vt:lpstr>To safeguard you, avoid…</vt:lpstr>
      <vt:lpstr>Further information and training?</vt:lpstr>
      <vt:lpstr>PowerPoint Presentation</vt:lpstr>
      <vt:lpstr>Covid/Health measures</vt:lpstr>
      <vt:lpstr>Always required</vt:lpstr>
      <vt:lpstr>Measures may have to change…</vt:lpstr>
      <vt:lpstr>DBS process</vt:lpstr>
      <vt:lpstr>When and how do I start?</vt:lpstr>
      <vt:lpstr>Finally…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Volunteering in school</dc:title>
  <dc:creator>Nicki</dc:creator>
  <cp:lastModifiedBy>Nicki</cp:lastModifiedBy>
  <cp:revision>20</cp:revision>
  <cp:lastPrinted>2022-05-11T07:42:03Z</cp:lastPrinted>
  <dcterms:created xsi:type="dcterms:W3CDTF">2021-09-15T13:17:34Z</dcterms:created>
  <dcterms:modified xsi:type="dcterms:W3CDTF">2023-09-18T11:00:35Z</dcterms:modified>
</cp:coreProperties>
</file>