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3" r:id="rId2"/>
    <p:sldId id="341" r:id="rId3"/>
    <p:sldId id="343" r:id="rId4"/>
    <p:sldId id="342" r:id="rId5"/>
    <p:sldId id="309" r:id="rId6"/>
    <p:sldId id="331" r:id="rId7"/>
    <p:sldId id="325" r:id="rId8"/>
    <p:sldId id="313" r:id="rId9"/>
    <p:sldId id="314" r:id="rId10"/>
    <p:sldId id="316" r:id="rId11"/>
    <p:sldId id="317" r:id="rId12"/>
    <p:sldId id="335" r:id="rId13"/>
    <p:sldId id="330" r:id="rId14"/>
    <p:sldId id="321" r:id="rId15"/>
    <p:sldId id="339" r:id="rId16"/>
    <p:sldId id="340" r:id="rId17"/>
    <p:sldId id="344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3334-C52B-4589-9D61-FBF37691A2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Well-being and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800DB-C253-4759-A105-EFF0D322F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February </a:t>
            </a:r>
            <a:r>
              <a:rPr lang="en-GB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0890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62FA-C0FC-4A82-9E22-C39C7C55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approach to build resilience – </a:t>
            </a:r>
            <a:br>
              <a:rPr lang="en-GB" dirty="0"/>
            </a:br>
            <a:r>
              <a:rPr lang="en-GB" b="1" dirty="0">
                <a:solidFill>
                  <a:srgbClr val="FFFF00"/>
                </a:solidFill>
              </a:rPr>
              <a:t>the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EFA07-5A64-4302-8D69-C65A4CC0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5" y="2060275"/>
            <a:ext cx="5792628" cy="40812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E37AEB-DCD9-426B-9565-433ED5261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047" y="1556166"/>
            <a:ext cx="3353366" cy="374566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53BCEE-FC18-4C97-9DD1-05506C6D8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281" y="4814571"/>
            <a:ext cx="2213793" cy="2018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7B8FA-87F9-4B66-81AF-EE6361140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876" y="4222671"/>
            <a:ext cx="3165854" cy="2635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39445B-FE1F-46D7-8EB3-6CB5D504B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551" y="1527596"/>
            <a:ext cx="1876289" cy="2723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F7CAF0-AC68-421B-9CD7-4FBDED032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481" y="5823697"/>
            <a:ext cx="1781424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6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E2B3-D61A-491E-A5A7-09E9782A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isn’t set!  You choose the pathway, but it takes practice – Growth Mindset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5FED8-7314-44F5-AF8B-06C90BDA3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702" y="2586722"/>
            <a:ext cx="5006958" cy="3416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CA4FD-B7C8-4F61-A4FC-8C2A32EB55F5}"/>
              </a:ext>
            </a:extLst>
          </p:cNvPr>
          <p:cNvSpPr txBox="1"/>
          <p:nvPr/>
        </p:nvSpPr>
        <p:spPr>
          <a:xfrm>
            <a:off x="7323589" y="2888868"/>
            <a:ext cx="42448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Mental fitness is about building mental muscles.</a:t>
            </a:r>
          </a:p>
          <a:p>
            <a:r>
              <a:rPr lang="en-GB" b="1" dirty="0"/>
              <a:t>Saboteur Interceptor Muscle</a:t>
            </a:r>
          </a:p>
          <a:p>
            <a:r>
              <a:rPr lang="en-GB" dirty="0"/>
              <a:t>Your Saboteurs generate all your negative emotions, including stress, anxiety, self-doubt, anger, avoidance, procrastination, insensitivity or discontent.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Mental fitness requires the ability to intercept and discredit the Saboteurs – as CBT would!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B9017-0D68-4C48-AC8F-D1D2743E1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660" y="2516698"/>
            <a:ext cx="1670469" cy="39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6E38-58ED-4BCC-8977-4B3E4249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Problems and challenges are just weights we need to lift – build mental muscle – in the zone – you in control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7518E6-0FD2-41DE-990C-E31AAC1A3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735" y="2529913"/>
            <a:ext cx="5230698" cy="341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AF6AFC-937F-434C-BF62-3F1DC33C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515" y="2314993"/>
            <a:ext cx="1883555" cy="38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6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3843-696C-496F-81B2-049CABB0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926903" cy="706964"/>
          </a:xfrm>
        </p:spPr>
        <p:txBody>
          <a:bodyPr/>
          <a:lstStyle/>
          <a:p>
            <a:r>
              <a:rPr lang="en-GB" sz="2800" dirty="0"/>
              <a:t>6 weeks + 2 weeks – daily practice/focused tasked and weekly videos.  Now GROW for 3 months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2C7341-DAB8-4308-B48E-E88B5534D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30" y="2094006"/>
            <a:ext cx="5234730" cy="3351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89206-D8A2-4040-AF86-F83DB2A8A5DF}"/>
              </a:ext>
            </a:extLst>
          </p:cNvPr>
          <p:cNvSpPr txBox="1"/>
          <p:nvPr/>
        </p:nvSpPr>
        <p:spPr>
          <a:xfrm>
            <a:off x="5673937" y="2694293"/>
            <a:ext cx="41417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Recognise:  Judge/Saboteurs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Do: PQ Reps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Respond: Sage Powers:</a:t>
            </a:r>
          </a:p>
          <a:p>
            <a:endParaRPr lang="en-GB" dirty="0"/>
          </a:p>
          <a:p>
            <a:r>
              <a:rPr lang="en-GB" dirty="0"/>
              <a:t>Empathy</a:t>
            </a:r>
          </a:p>
          <a:p>
            <a:r>
              <a:rPr lang="en-GB" dirty="0"/>
              <a:t>Explore</a:t>
            </a:r>
          </a:p>
          <a:p>
            <a:r>
              <a:rPr lang="en-GB" dirty="0"/>
              <a:t>Innovate</a:t>
            </a:r>
          </a:p>
          <a:p>
            <a:r>
              <a:rPr lang="en-GB" dirty="0"/>
              <a:t>Navigate</a:t>
            </a:r>
          </a:p>
          <a:p>
            <a:r>
              <a:rPr lang="en-GB" dirty="0"/>
              <a:t>Activate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8574303-25CF-4BE0-B196-E23BC917A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646" y="4743897"/>
            <a:ext cx="1455534" cy="950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886AD-297C-451D-BC66-25D7C804B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172" y="3243772"/>
            <a:ext cx="746481" cy="950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060A5-3617-498E-AB5C-36C8F96C4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422" y="2694293"/>
            <a:ext cx="21431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5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D131-7B53-4361-8FA1-6C260797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C7C8-FD7D-41B6-AAAB-8E2AE83E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the science – your brain has 2 distinct regions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You need to rewire – this is not a passive thing</a:t>
            </a:r>
            <a:r>
              <a:rPr lang="en-GB" dirty="0"/>
              <a:t>.  Think of it like working a muscle at a gym</a:t>
            </a:r>
          </a:p>
          <a:p>
            <a:r>
              <a:rPr lang="en-GB" dirty="0"/>
              <a:t>Recognise Saboteurs and RESPOND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D180A-C900-400E-BC1A-3A4CEA9AE548}"/>
              </a:ext>
            </a:extLst>
          </p:cNvPr>
          <p:cNvSpPr txBox="1"/>
          <p:nvPr/>
        </p:nvSpPr>
        <p:spPr>
          <a:xfrm>
            <a:off x="5805182" y="3483675"/>
            <a:ext cx="6075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RESPOND –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Label thoughts/emotions and saboteurs and let it go (because you know it is ‘manufactured’ in your ‘survive’ region and should not remain a focus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Quieten that part of your brain – take a moment to breathe/calm/ground/use positive self-talk and refocus</a:t>
            </a:r>
          </a:p>
          <a:p>
            <a:pPr marL="342900" indent="-342900">
              <a:buAutoNum type="arabicPeriod"/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Plan a positive response – on your own or with someone else – Power of Yet – 5 Powers of the Sage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800100" lvl="1" indent="-342900"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78DF9-0E00-4498-BC35-243D1039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680" y="593622"/>
            <a:ext cx="4001058" cy="1467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F6145-50B7-47AC-BFFE-6633190C4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744" y="4169031"/>
            <a:ext cx="2871178" cy="25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38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3A2C-25EA-4A38-92A9-E3B60E3A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F8E59-8AAF-459D-8D66-889D9532A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FFEA7-8FCD-47E6-9628-3DA6B6891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8" y="195853"/>
            <a:ext cx="11731013" cy="64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3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C839-FF69-41B7-BFB6-74A3E109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9CE167-BF3E-4386-B07D-104963096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836" y="455916"/>
            <a:ext cx="9871071" cy="61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DA10-48A1-434A-9F16-8F820F63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Mirror neurons and their impact at home and school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FEDDBD-EC7F-4938-96C1-853DCB3D1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096" y="1879163"/>
            <a:ext cx="4318502" cy="2075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EF1020-AB91-419B-ADBB-8A004E04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173" y="4342570"/>
            <a:ext cx="2638425" cy="2205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2821B-C3F4-4337-9369-7E7B222CE78B}"/>
              </a:ext>
            </a:extLst>
          </p:cNvPr>
          <p:cNvSpPr txBox="1"/>
          <p:nvPr/>
        </p:nvSpPr>
        <p:spPr>
          <a:xfrm>
            <a:off x="113163" y="2148153"/>
            <a:ext cx="75040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will do what you </a:t>
            </a:r>
            <a:r>
              <a:rPr lang="en-GB" b="1" u="sng" dirty="0"/>
              <a:t>do</a:t>
            </a:r>
            <a:r>
              <a:rPr lang="en-GB" dirty="0"/>
              <a:t> not what you say!</a:t>
            </a:r>
          </a:p>
          <a:p>
            <a:endParaRPr lang="en-GB" dirty="0"/>
          </a:p>
          <a:p>
            <a:r>
              <a:rPr lang="en-GB" dirty="0"/>
              <a:t>Anxiety is </a:t>
            </a:r>
            <a:r>
              <a:rPr lang="en-GB" b="1" dirty="0"/>
              <a:t>contagious</a:t>
            </a:r>
          </a:p>
          <a:p>
            <a:endParaRPr lang="en-GB" dirty="0"/>
          </a:p>
          <a:p>
            <a:r>
              <a:rPr lang="en-GB" dirty="0"/>
              <a:t>Being angry is </a:t>
            </a:r>
            <a:r>
              <a:rPr lang="en-GB" b="1" dirty="0"/>
              <a:t>contagious</a:t>
            </a:r>
          </a:p>
          <a:p>
            <a:endParaRPr lang="en-GB" dirty="0"/>
          </a:p>
          <a:p>
            <a:r>
              <a:rPr lang="en-GB" dirty="0"/>
              <a:t>Mood is </a:t>
            </a:r>
            <a:r>
              <a:rPr lang="en-GB" b="1" dirty="0"/>
              <a:t>contagious</a:t>
            </a:r>
          </a:p>
          <a:p>
            <a:endParaRPr lang="en-GB" dirty="0"/>
          </a:p>
          <a:p>
            <a:r>
              <a:rPr lang="en-GB" dirty="0"/>
              <a:t>We can use this however we want to…but it has to start with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3BBC5-4206-4DA9-8477-F18EA6022FBB}"/>
              </a:ext>
            </a:extLst>
          </p:cNvPr>
          <p:cNvSpPr txBox="1"/>
          <p:nvPr/>
        </p:nvSpPr>
        <p:spPr>
          <a:xfrm>
            <a:off x="1220511" y="4733476"/>
            <a:ext cx="7504042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Setting an example to others isn’t the main means of influencing others, it’s the only one.  Albert Einstein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7ED753-48A3-4CCE-A13F-610406033A92}"/>
              </a:ext>
            </a:extLst>
          </p:cNvPr>
          <p:cNvSpPr txBox="1"/>
          <p:nvPr/>
        </p:nvSpPr>
        <p:spPr>
          <a:xfrm>
            <a:off x="113163" y="5445089"/>
            <a:ext cx="764237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If you think you can; if you think you can’t; you’re right!  Henry Ford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AFFCB-4A12-4043-8312-452F8A2A4DB6}"/>
              </a:ext>
            </a:extLst>
          </p:cNvPr>
          <p:cNvSpPr txBox="1"/>
          <p:nvPr/>
        </p:nvSpPr>
        <p:spPr>
          <a:xfrm>
            <a:off x="113163" y="6399095"/>
            <a:ext cx="8254766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You cannot be too positive…just make sure you praise the RIGHT things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793D8-2106-4AA9-A330-79E1E9F3C007}"/>
              </a:ext>
            </a:extLst>
          </p:cNvPr>
          <p:cNvSpPr txBox="1"/>
          <p:nvPr/>
        </p:nvSpPr>
        <p:spPr>
          <a:xfrm>
            <a:off x="3739831" y="5919631"/>
            <a:ext cx="5139828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What you pay attention to; you get more of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963F2D-1BA1-4F57-99AD-0846B4A3D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347" y="240296"/>
            <a:ext cx="1991481" cy="10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A0B9-0A17-41FD-BC4A-0F49B2E3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16DB22-7AC2-4BE4-B782-C166F12AA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826" y="143921"/>
            <a:ext cx="11782174" cy="6570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6DE63-E871-4039-B487-3E7531EED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67" y="4777912"/>
            <a:ext cx="2169373" cy="17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4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2E21-A691-43C0-994E-8431425E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Well-being scale and Network Hand (Telling School)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3DA6DE1-3867-43FA-8AF7-9BE9CEC3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945" y="1398326"/>
            <a:ext cx="3561769" cy="187420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6B6E0-CECE-4E73-BB5E-490512287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5079" y="3368647"/>
            <a:ext cx="2393376" cy="341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C7887E-5E6E-43DB-8600-9E0790931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583" y="629154"/>
            <a:ext cx="2192822" cy="254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54748-A964-49AF-8BE9-5463D6B99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72" y="2005667"/>
            <a:ext cx="3405802" cy="4578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CE9B76-00F9-400A-B2DD-A5D6C38C1F6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898687" y="3095538"/>
            <a:ext cx="2804163" cy="3689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33E60-2545-4FFC-83D1-69E96FB73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2850" y="5029551"/>
            <a:ext cx="2137900" cy="17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36AA-F77A-4686-9F58-280F1B7B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8C77-2449-4FDA-A450-AAFA533CF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5E576-825E-4B27-B8CC-60C947DA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3" y="51773"/>
            <a:ext cx="12192000" cy="67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8D3A-929E-4299-BC39-BE316C33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F7B7F7-B178-4067-9B8E-2D514FDE0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61" y="12700"/>
            <a:ext cx="11700427" cy="65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6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DE3E-DE9B-4967-8B53-C9DCDD3E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Resilience begun with staff, children and parents…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EAAFB7-5335-48F1-9A30-C7C779C4E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1947" y="4403668"/>
            <a:ext cx="3502211" cy="1858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11746-5111-4F07-B89F-EA0EDADEC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5" y="4106996"/>
            <a:ext cx="3351197" cy="1777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E5E543-C280-49C5-8EF8-3AAA7ED63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121" y="418791"/>
            <a:ext cx="2295673" cy="2343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43EA2-BE76-4F1D-90E8-8640FE88C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75" y="2166952"/>
            <a:ext cx="2568517" cy="1416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3757B-A26A-45F8-94AC-1622D55CE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675" y="2158744"/>
            <a:ext cx="3222266" cy="1470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9829E-F616-48A2-856D-D06D1B67D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552" y="2198258"/>
            <a:ext cx="3021790" cy="1502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9D878-9E32-495F-A1F4-5D86ECD20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6148" y="4320172"/>
            <a:ext cx="2979879" cy="20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8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7366-0ABE-4297-ACCD-ACFF4FAC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Power of Yet in the classroom: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0869-D126-4229-A7B7-E4360EF87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2603500"/>
            <a:ext cx="10360404" cy="3416300"/>
          </a:xfrm>
        </p:spPr>
        <p:txBody>
          <a:bodyPr/>
          <a:lstStyle/>
          <a:p>
            <a:r>
              <a:rPr lang="en-GB" dirty="0"/>
              <a:t>Praise the process: effort, focus, improvement, strategies used, perseverance etc. rather than the outcome per se</a:t>
            </a:r>
          </a:p>
          <a:p>
            <a:r>
              <a:rPr lang="en-GB" dirty="0"/>
              <a:t>Use the language of ‘Yet’ and ‘Not Yet’</a:t>
            </a:r>
          </a:p>
          <a:p>
            <a:r>
              <a:rPr lang="en-GB" dirty="0"/>
              <a:t>Role model being out of comfort zones and the science behind growing more neurons/stronger pathways/better connections for achievement</a:t>
            </a:r>
          </a:p>
          <a:p>
            <a:r>
              <a:rPr lang="en-GB" dirty="0"/>
              <a:t>The power of yet will breed equality</a:t>
            </a:r>
          </a:p>
          <a:p>
            <a:r>
              <a:rPr lang="en-GB" dirty="0"/>
              <a:t>You can use it at home too!  It works just as well with our children and other adults too</a:t>
            </a:r>
          </a:p>
        </p:txBody>
      </p:sp>
    </p:spTree>
    <p:extLst>
      <p:ext uri="{BB962C8B-B14F-4D97-AF65-F5344CB8AC3E}">
        <p14:creationId xmlns:p14="http://schemas.microsoft.com/office/powerpoint/2010/main" val="118104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4222-C934-4B51-A427-580AD213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9B5527-AB31-4EC4-AAC1-838E16549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37" y="86801"/>
            <a:ext cx="11889166" cy="65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2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CCC5-BBBA-41E2-95C4-6803A1FC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30024-4B89-4DE0-BE97-E0B5C4D9F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59690-C6CA-4AC2-89B3-92AFCD7A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73"/>
            <a:ext cx="12192000" cy="67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3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5336</TotalTime>
  <Words>474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Well-being and resilience</vt:lpstr>
      <vt:lpstr>PowerPoint Presentation</vt:lpstr>
      <vt:lpstr>Well-being scale and Network Hand (Telling School)</vt:lpstr>
      <vt:lpstr>PowerPoint Presentation</vt:lpstr>
      <vt:lpstr>PowerPoint Presentation</vt:lpstr>
      <vt:lpstr>Resilience begun with staff, children and parents…</vt:lpstr>
      <vt:lpstr>The Power of Yet in the classroom:</vt:lpstr>
      <vt:lpstr>PowerPoint Presentation</vt:lpstr>
      <vt:lpstr>PowerPoint Presentation</vt:lpstr>
      <vt:lpstr>An approach to build resilience –  the science</vt:lpstr>
      <vt:lpstr>It isn’t set!  You choose the pathway, but it takes practice – Growth Mindset</vt:lpstr>
      <vt:lpstr>Problems and challenges are just weights we need to lift – build mental muscle – in the zone – you in control</vt:lpstr>
      <vt:lpstr>6 weeks + 2 weeks – daily practice/focused tasked and weekly videos.  Now GROW for 3 months</vt:lpstr>
      <vt:lpstr>Training Summary</vt:lpstr>
      <vt:lpstr>PowerPoint Presentation</vt:lpstr>
      <vt:lpstr>PowerPoint Presentation</vt:lpstr>
      <vt:lpstr>Mirror neurons and their impact at home and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2020 and Recovery Curriculum</dc:title>
  <dc:creator>Nicki</dc:creator>
  <cp:lastModifiedBy>Nicki</cp:lastModifiedBy>
  <cp:revision>93</cp:revision>
  <cp:lastPrinted>2024-02-08T10:28:32Z</cp:lastPrinted>
  <dcterms:created xsi:type="dcterms:W3CDTF">2020-07-05T07:46:15Z</dcterms:created>
  <dcterms:modified xsi:type="dcterms:W3CDTF">2024-02-08T10:32:40Z</dcterms:modified>
</cp:coreProperties>
</file>