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340" r:id="rId3"/>
    <p:sldId id="341" r:id="rId4"/>
    <p:sldId id="342" r:id="rId5"/>
    <p:sldId id="343" r:id="rId6"/>
    <p:sldId id="344" r:id="rId7"/>
    <p:sldId id="345" r:id="rId8"/>
    <p:sldId id="346" r:id="rId9"/>
    <p:sldId id="347" r:id="rId10"/>
    <p:sldId id="318" r:id="rId11"/>
    <p:sldId id="304" r:id="rId12"/>
    <p:sldId id="289" r:id="rId13"/>
    <p:sldId id="307" r:id="rId14"/>
    <p:sldId id="308" r:id="rId15"/>
    <p:sldId id="350" r:id="rId16"/>
    <p:sldId id="352" r:id="rId17"/>
    <p:sldId id="309" r:id="rId18"/>
    <p:sldId id="353" r:id="rId19"/>
    <p:sldId id="354" r:id="rId20"/>
    <p:sldId id="268" r:id="rId21"/>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66FF"/>
    <a:srgbClr val="9900FF"/>
    <a:srgbClr val="FFFF99"/>
    <a:srgbClr val="FF5050"/>
    <a:srgbClr val="CC00FF"/>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17710-619F-4948-B7CC-8364768C11CF}" v="25" dt="2022-11-07T15:55:09.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6" autoAdjust="0"/>
  </p:normalViewPr>
  <p:slideViewPr>
    <p:cSldViewPr>
      <p:cViewPr varScale="1">
        <p:scale>
          <a:sx n="103" d="100"/>
          <a:sy n="103" d="100"/>
        </p:scale>
        <p:origin x="185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6D702D-47CE-4602-8546-C5273B02296B}" type="datetimeFigureOut">
              <a:rPr lang="en-GB"/>
              <a:pPr>
                <a:defRPr/>
              </a:pPr>
              <a:t>21/11/2022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A3AB15C3-7121-4CDE-A486-F52C4F11BD52}" type="slidenum">
              <a:rPr lang="en-GB" altLang="en-US"/>
              <a:pPr>
                <a:defRPr/>
              </a:pPr>
              <a:t>‹#›</a:t>
            </a:fld>
            <a:endParaRPr lang="en-GB" altLang="en-US"/>
          </a:p>
        </p:txBody>
      </p:sp>
    </p:spTree>
    <p:extLst>
      <p:ext uri="{BB962C8B-B14F-4D97-AF65-F5344CB8AC3E}">
        <p14:creationId xmlns:p14="http://schemas.microsoft.com/office/powerpoint/2010/main" val="186461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4EC4C75-3FA8-4683-9E69-04EF0D347D16}" type="slidenum">
              <a:rPr lang="en-GB" altLang="en-US"/>
              <a:pPr/>
              <a:t>1</a:t>
            </a:fld>
            <a:endParaRPr lang="en-GB"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en-US" dirty="0"/>
          </a:p>
        </p:txBody>
      </p:sp>
    </p:spTree>
    <p:extLst>
      <p:ext uri="{BB962C8B-B14F-4D97-AF65-F5344CB8AC3E}">
        <p14:creationId xmlns:p14="http://schemas.microsoft.com/office/powerpoint/2010/main" val="294532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768350" y="835025"/>
            <a:ext cx="5562600" cy="4173538"/>
          </a:xfrm>
          <a:ln/>
        </p:spPr>
      </p:sp>
      <p:sp>
        <p:nvSpPr>
          <p:cNvPr id="22531" name="Notes Placeholder 2"/>
          <p:cNvSpPr>
            <a:spLocks noGrp="1"/>
          </p:cNvSpPr>
          <p:nvPr>
            <p:ph type="body" idx="1"/>
          </p:nvPr>
        </p:nvSpPr>
        <p:spPr>
          <a:noFill/>
        </p:spPr>
        <p:txBody>
          <a:bodyPr/>
          <a:lstStyle/>
          <a:p>
            <a:r>
              <a:rPr lang="en-GB" altLang="en-US"/>
              <a:t>Go though the following slides asking them to put their hands up if they travelled to school that morning via that mode</a:t>
            </a:r>
          </a:p>
        </p:txBody>
      </p:sp>
      <p:sp>
        <p:nvSpPr>
          <p:cNvPr id="22532"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82083B35-D548-4CFD-A705-3A76B01C6DFA}" type="slidenum">
              <a:rPr lang="en-GB" altLang="en-US" sz="1300"/>
              <a:pPr/>
              <a:t>2</a:t>
            </a:fld>
            <a:endParaRPr lang="en-GB" altLang="en-US" sz="1300"/>
          </a:p>
        </p:txBody>
      </p:sp>
    </p:spTree>
    <p:extLst>
      <p:ext uri="{BB962C8B-B14F-4D97-AF65-F5344CB8AC3E}">
        <p14:creationId xmlns:p14="http://schemas.microsoft.com/office/powerpoint/2010/main" val="302590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768350" y="835025"/>
            <a:ext cx="5562600" cy="4173538"/>
          </a:xfrm>
          <a:ln/>
        </p:spPr>
      </p:sp>
      <p:sp>
        <p:nvSpPr>
          <p:cNvPr id="23555" name="Notes Placeholder 2"/>
          <p:cNvSpPr>
            <a:spLocks noGrp="1"/>
          </p:cNvSpPr>
          <p:nvPr>
            <p:ph type="body" idx="1"/>
          </p:nvPr>
        </p:nvSpPr>
        <p:spPr>
          <a:noFill/>
        </p:spPr>
        <p:txBody>
          <a:bodyPr/>
          <a:lstStyle/>
          <a:p>
            <a:r>
              <a:rPr lang="en-GB" altLang="en-US" dirty="0"/>
              <a:t>Ask the pupils why they thing walking,</a:t>
            </a:r>
            <a:r>
              <a:rPr lang="en-GB" altLang="en-US" baseline="0" dirty="0"/>
              <a:t> cycling and scooting is good.</a:t>
            </a:r>
            <a:r>
              <a:rPr lang="en-GB" altLang="en-US" dirty="0"/>
              <a:t> </a:t>
            </a:r>
          </a:p>
          <a:p>
            <a:endParaRPr lang="en-GB" altLang="en-US" dirty="0"/>
          </a:p>
        </p:txBody>
      </p:sp>
      <p:sp>
        <p:nvSpPr>
          <p:cNvPr id="23556"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4927CD26-D8E8-4635-AC20-10E45EF7A736}" type="slidenum">
              <a:rPr lang="en-GB" altLang="en-US" sz="1300"/>
              <a:pPr/>
              <a:t>8</a:t>
            </a:fld>
            <a:endParaRPr lang="en-GB" altLang="en-US" sz="1300"/>
          </a:p>
        </p:txBody>
      </p:sp>
    </p:spTree>
    <p:extLst>
      <p:ext uri="{BB962C8B-B14F-4D97-AF65-F5344CB8AC3E}">
        <p14:creationId xmlns:p14="http://schemas.microsoft.com/office/powerpoint/2010/main" val="185562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68350" y="835025"/>
            <a:ext cx="5562600" cy="4173538"/>
          </a:xfrm>
          <a:ln/>
        </p:spPr>
      </p:sp>
      <p:sp>
        <p:nvSpPr>
          <p:cNvPr id="24579" name="Notes Placeholder 2"/>
          <p:cNvSpPr>
            <a:spLocks noGrp="1"/>
          </p:cNvSpPr>
          <p:nvPr>
            <p:ph type="body" idx="1"/>
          </p:nvPr>
        </p:nvSpPr>
        <p:spPr>
          <a:noFill/>
        </p:spPr>
        <p:txBody>
          <a:bodyPr/>
          <a:lstStyle/>
          <a:p>
            <a:r>
              <a:rPr lang="en-GB" altLang="en-US" dirty="0"/>
              <a:t>Summaries each reason for why walking, cycling or scooting is good.</a:t>
            </a:r>
          </a:p>
          <a:p>
            <a:r>
              <a:rPr lang="en-GB" altLang="en-US" dirty="0"/>
              <a:t>Good</a:t>
            </a:r>
            <a:r>
              <a:rPr lang="en-GB" altLang="en-US" baseline="0" dirty="0"/>
              <a:t> for the planet, saves us money, its good for our heart, its good for our mental wellbeing and mood, it can save us time and it stops congestion especially around the school gates. </a:t>
            </a:r>
          </a:p>
          <a:p>
            <a:endParaRPr lang="en-GB" altLang="en-US" dirty="0"/>
          </a:p>
        </p:txBody>
      </p:sp>
      <p:sp>
        <p:nvSpPr>
          <p:cNvPr id="24580"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46ECDD23-E986-4797-B278-8F3788980F22}" type="slidenum">
              <a:rPr lang="en-GB" altLang="en-US" sz="1300"/>
              <a:pPr/>
              <a:t>9</a:t>
            </a:fld>
            <a:endParaRPr lang="en-GB" altLang="en-US" sz="1300"/>
          </a:p>
        </p:txBody>
      </p:sp>
    </p:spTree>
    <p:extLst>
      <p:ext uri="{BB962C8B-B14F-4D97-AF65-F5344CB8AC3E}">
        <p14:creationId xmlns:p14="http://schemas.microsoft.com/office/powerpoint/2010/main" val="128371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93"/>
            <a:r>
              <a:rPr lang="en-GB" dirty="0"/>
              <a:t>It is over 2,000 miles to Lapland so you’ll have to work together to reach Santa</a:t>
            </a:r>
          </a:p>
          <a:p>
            <a:endParaRPr lang="en-GB" dirty="0"/>
          </a:p>
        </p:txBody>
      </p:sp>
      <p:sp>
        <p:nvSpPr>
          <p:cNvPr id="4" name="Slide Number Placeholder 3"/>
          <p:cNvSpPr>
            <a:spLocks noGrp="1"/>
          </p:cNvSpPr>
          <p:nvPr>
            <p:ph type="sldNum" sz="quarter" idx="10"/>
          </p:nvPr>
        </p:nvSpPr>
        <p:spPr/>
        <p:txBody>
          <a:bodyPr/>
          <a:lstStyle/>
          <a:p>
            <a:pPr>
              <a:defRPr/>
            </a:pPr>
            <a:fld id="{5868D0B6-3B34-4534-99D7-AFEC1EC0014D}" type="slidenum">
              <a:rPr lang="en-GB" altLang="en-US" smtClean="0"/>
              <a:pPr>
                <a:defRPr/>
              </a:pPr>
              <a:t>10</a:t>
            </a:fld>
            <a:endParaRPr lang="en-GB" altLang="en-US"/>
          </a:p>
        </p:txBody>
      </p:sp>
    </p:spTree>
    <p:extLst>
      <p:ext uri="{BB962C8B-B14F-4D97-AF65-F5344CB8AC3E}">
        <p14:creationId xmlns:p14="http://schemas.microsoft.com/office/powerpoint/2010/main" val="110980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virtual journey to Santa you</a:t>
            </a:r>
            <a:r>
              <a:rPr lang="en-GB" baseline="0" dirty="0"/>
              <a:t> will pass through France, Belgium, the Netherlands, Germany, Denmark and Sweden. </a:t>
            </a:r>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12</a:t>
            </a:fld>
            <a:endParaRPr lang="en-GB" altLang="en-US"/>
          </a:p>
        </p:txBody>
      </p:sp>
    </p:spTree>
    <p:extLst>
      <p:ext uri="{BB962C8B-B14F-4D97-AF65-F5344CB8AC3E}">
        <p14:creationId xmlns:p14="http://schemas.microsoft.com/office/powerpoint/2010/main" val="262388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Road safety</a:t>
            </a:r>
            <a:r>
              <a:rPr lang="en-GB" baseline="0" dirty="0"/>
              <a:t> is all about looking – it is THE most important thing, even in wintertime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We know it’s important to use our eyes and ears when we cross the road. What else can we do to make ourselves safer near traffic?</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15</a:t>
            </a:fld>
            <a:endParaRPr lang="en-GB" altLang="en-US"/>
          </a:p>
        </p:txBody>
      </p:sp>
    </p:spTree>
    <p:extLst>
      <p:ext uri="{BB962C8B-B14F-4D97-AF65-F5344CB8AC3E}">
        <p14:creationId xmlns:p14="http://schemas.microsoft.com/office/powerpoint/2010/main" val="86705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Check they understand the difference between fluorescent (needs light to be seen) and reflective which will shine the light back when</a:t>
            </a:r>
            <a:r>
              <a:rPr lang="en-GB" baseline="0" dirty="0"/>
              <a:t> a car or bike light is shone on them.</a:t>
            </a:r>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18</a:t>
            </a:fld>
            <a:endParaRPr lang="en-GB" altLang="en-US"/>
          </a:p>
        </p:txBody>
      </p:sp>
    </p:spTree>
    <p:extLst>
      <p:ext uri="{BB962C8B-B14F-4D97-AF65-F5344CB8AC3E}">
        <p14:creationId xmlns:p14="http://schemas.microsoft.com/office/powerpoint/2010/main" val="10840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Dress light and bright</a:t>
            </a:r>
          </a:p>
        </p:txBody>
      </p:sp>
      <p:sp>
        <p:nvSpPr>
          <p:cNvPr id="38916" name="Slide Number Placeholder 3"/>
          <p:cNvSpPr>
            <a:spLocks noGrp="1"/>
          </p:cNvSpPr>
          <p:nvPr>
            <p:ph type="sldNum" sz="quarter" idx="5"/>
          </p:nvPr>
        </p:nvSpPr>
        <p:spPr bwMode="auto">
          <a:noFill/>
          <a:ln>
            <a:miter lim="800000"/>
            <a:headEnd/>
            <a:tailEnd/>
          </a:ln>
        </p:spPr>
        <p:txBody>
          <a:bodyPr/>
          <a:lstStyle/>
          <a:p>
            <a:fld id="{A6B8D46C-B371-423E-8815-B908C428698E}" type="slidenum">
              <a:rPr lang="en-GB" altLang="en-US"/>
              <a:pPr/>
              <a:t>19</a:t>
            </a:fld>
            <a:endParaRPr lang="en-GB" altLang="en-US"/>
          </a:p>
        </p:txBody>
      </p:sp>
    </p:spTree>
    <p:extLst>
      <p:ext uri="{BB962C8B-B14F-4D97-AF65-F5344CB8AC3E}">
        <p14:creationId xmlns:p14="http://schemas.microsoft.com/office/powerpoint/2010/main" val="262295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749EEC-A831-4B65-9EE6-615B1B6487D0}"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F1ADBB-7D96-4D9C-A8EB-568EE4E0A622}"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079685-E01A-4EDD-AB61-6B8D86865CCA}"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F458FF2-4717-49A7-9531-594C6D15A8CB}"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B8634F-871D-44A8-8F3B-AB2B07446E46}"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4D4467-7B03-4036-A0E7-9FCF9CDD7653}"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51000"/>
            <a:ext cx="468000" cy="69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417B70D6-EBB2-4AC7-BC7A-C4AAF0E2D870}"/>
              </a:ext>
            </a:extLst>
          </p:cNvPr>
          <p:cNvSpPr>
            <a:spLocks noGrp="1"/>
          </p:cNvSpPr>
          <p:nvPr>
            <p:ph type="body" sz="quarter" idx="10" hasCustomPrompt="1"/>
          </p:nvPr>
        </p:nvSpPr>
        <p:spPr>
          <a:xfrm>
            <a:off x="792000" y="743727"/>
            <a:ext cx="5616000" cy="528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7" name="Text Placeholder 6">
            <a:extLst>
              <a:ext uri="{FF2B5EF4-FFF2-40B4-BE49-F238E27FC236}">
                <a16:creationId xmlns:a16="http://schemas.microsoft.com/office/drawing/2014/main" id="{28FECC0D-3B81-4BFB-83D8-C5A4A2D93AB2}"/>
              </a:ext>
            </a:extLst>
          </p:cNvPr>
          <p:cNvSpPr>
            <a:spLocks noGrp="1"/>
          </p:cNvSpPr>
          <p:nvPr>
            <p:ph type="body" sz="quarter" idx="11"/>
          </p:nvPr>
        </p:nvSpPr>
        <p:spPr>
          <a:xfrm>
            <a:off x="792001" y="1727999"/>
            <a:ext cx="4716103" cy="3908684"/>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4" y="6168000"/>
            <a:ext cx="5615837" cy="237331"/>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6111405"/>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id="{F34AB4BF-3AE7-47AE-801A-13332C297EF7}"/>
              </a:ext>
            </a:extLst>
          </p:cNvPr>
          <p:cNvSpPr>
            <a:spLocks noGrp="1"/>
          </p:cNvSpPr>
          <p:nvPr>
            <p:ph type="pic" sz="quarter" idx="13"/>
          </p:nvPr>
        </p:nvSpPr>
        <p:spPr>
          <a:xfrm>
            <a:off x="5796137" y="1727201"/>
            <a:ext cx="2952577" cy="3585201"/>
          </a:xfrm>
          <a:prstGeom prst="rect">
            <a:avLst/>
          </a:prstGeom>
        </p:spPr>
        <p:txBody>
          <a:bodyPr/>
          <a:lstStyle>
            <a:lvl1pPr marL="0" indent="0">
              <a:buNone/>
              <a:defRPr/>
            </a:lvl1pPr>
          </a:lstStyle>
          <a:p>
            <a:r>
              <a:rPr lang="en-US" noProof="0"/>
              <a:t>Click icon to add picture</a:t>
            </a:r>
            <a:endParaRPr lang="en-GB" noProof="0" dirty="0"/>
          </a:p>
        </p:txBody>
      </p:sp>
      <p:sp>
        <p:nvSpPr>
          <p:cNvPr id="10"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5555125"/>
            <a:ext cx="2951864" cy="370153"/>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Caption or credit</a:t>
            </a:r>
          </a:p>
        </p:txBody>
      </p:sp>
      <p:pic>
        <p:nvPicPr>
          <p:cNvPr id="12" name="Picture 11">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548680"/>
            <a:ext cx="1223672" cy="714677"/>
          </a:xfrm>
          <a:prstGeom prst="rect">
            <a:avLst/>
          </a:prstGeom>
        </p:spPr>
      </p:pic>
    </p:spTree>
    <p:extLst>
      <p:ext uri="{BB962C8B-B14F-4D97-AF65-F5344CB8AC3E}">
        <p14:creationId xmlns:p14="http://schemas.microsoft.com/office/powerpoint/2010/main" val="211694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51000"/>
            <a:ext cx="468000" cy="69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4" y="852850"/>
            <a:ext cx="4098047" cy="3825281"/>
          </a:xfrm>
          <a:prstGeom prst="rect">
            <a:avLst/>
          </a:prstGeom>
          <a:noFill/>
          <a:ln>
            <a:noFill/>
          </a:ln>
        </p:spPr>
        <p:txBody>
          <a:bodyPr wrap="square" lIns="0" tIns="0" rIns="0" bIns="0" anchor="t"/>
          <a:lstStyle/>
          <a:p>
            <a:pPr>
              <a:lnSpc>
                <a:spcPts val="2100"/>
              </a:lnSpc>
              <a:defRPr lang="en-US"/>
            </a:pPr>
            <a:r>
              <a:rPr lang="en-GB" sz="1648" noProof="0" dirty="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4" y="5324211"/>
            <a:ext cx="5118047" cy="684317"/>
          </a:xfrm>
          <a:prstGeom prst="rect">
            <a:avLst/>
          </a:prstGeom>
          <a:noFill/>
          <a:ln>
            <a:noFill/>
          </a:ln>
        </p:spPr>
        <p:txBody>
          <a:bodyPr wrap="square" lIns="0" tIns="0" rIns="0" bIns="0" anchor="t"/>
          <a:lstStyle/>
          <a:p>
            <a:pPr>
              <a:lnSpc>
                <a:spcPts val="2061"/>
              </a:lnSpc>
              <a:defRPr lang="en-US"/>
            </a:pPr>
            <a:r>
              <a:rPr lang="en-GB" sz="1648" b="1" noProof="0" dirty="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5880734"/>
            <a:ext cx="5118046" cy="367903"/>
          </a:xfrm>
          <a:prstGeom prst="rect">
            <a:avLst/>
          </a:prstGeom>
          <a:noFill/>
          <a:ln>
            <a:noFill/>
          </a:ln>
        </p:spPr>
        <p:txBody>
          <a:bodyPr wrap="square" lIns="0" tIns="0" rIns="0" bIns="0" anchor="t"/>
          <a:lstStyle/>
          <a:p>
            <a:pPr>
              <a:lnSpc>
                <a:spcPts val="1200"/>
              </a:lnSpc>
              <a:defRPr lang="en-US"/>
            </a:pPr>
            <a:r>
              <a:rPr lang="en-GB" sz="800" noProof="0" dirty="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rgbClr val="414042"/>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248" y="5063910"/>
            <a:ext cx="1872000" cy="1184727"/>
          </a:xfrm>
          <a:prstGeom prst="rect">
            <a:avLst/>
          </a:prstGeom>
        </p:spPr>
      </p:pic>
    </p:spTree>
    <p:extLst>
      <p:ext uri="{BB962C8B-B14F-4D97-AF65-F5344CB8AC3E}">
        <p14:creationId xmlns:p14="http://schemas.microsoft.com/office/powerpoint/2010/main" val="31958212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AFA7A4F-0623-4482-9D8C-064B80F14134}"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6B5B49-A82C-4EAC-A67F-57E30563CF6C}"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C808-F1A6-4F64-A37A-5B558A6678A2}"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4DF596-DA01-403B-B376-D07A46EF4AB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BA3FBD9-FDFC-4475-A857-3DECA831E5E5}"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D6AF13-1144-4157-813D-C843C482941E}"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9072CF3-C4EC-4820-8C86-5947E0EC3BD9}" type="datetimeFigureOut">
              <a:rPr lang="en-GB"/>
              <a:pPr>
                <a:defRPr/>
              </a:pPr>
              <a:t>21/11/2022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BF5ED34-26A2-4F10-841E-4692AFCDBFC0}"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39B89C7-DA09-4365-B4E4-4158095233B4}" type="datetimeFigureOut">
              <a:rPr lang="en-GB"/>
              <a:pPr>
                <a:defRPr/>
              </a:pPr>
              <a:t>21/11/2022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77B0BFC-1EDD-4259-9A98-CCFBD5D69A40}"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873E8-2211-4553-8704-66C0443138FD}" type="datetimeFigureOut">
              <a:rPr lang="en-GB"/>
              <a:pPr>
                <a:defRPr/>
              </a:pPr>
              <a:t>21/11/2022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D1256A-7F4F-4635-B474-234A561D4D55}"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89D1E4-6456-42E0-8294-10D218F968BF}"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55D3D9-9F9B-457B-917D-9954345AF3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03A925-22E3-4020-99AC-DD13773F82F2}"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6308831-9781-41CE-B616-0009893EF55F}"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917570B-3AA8-475A-86E9-9C0FC875DFC7}" type="datetimeFigureOut">
              <a:rPr lang="en-GB"/>
              <a:pPr>
                <a:defRPr/>
              </a:pPr>
              <a:t>21/11/2022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63E62DB6-F861-452A-8ED9-1587F33DE95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nileguide.com/blog/2010/03/10/the-most-ridiculous-animal-mating-rituals/&amp;ei=n_hAVNKyAsyVav-KgvAK&amp;bvm=bv.77648437,d.ZGU&amp;psig=AFQjCNFUx_tpXZ7iZPT_vZL2NKz3bJ8RmQ&amp;ust=141362999825527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ABC125"/>
          </a:solidFill>
          <a:ln w="9525">
            <a:noFill/>
            <a:miter lim="800000"/>
            <a:headEnd/>
            <a:tailEnd/>
          </a:ln>
        </p:spPr>
        <p:txBody>
          <a:bodyPr wrap="none" anchor="ctr"/>
          <a:lstStyle/>
          <a:p>
            <a:pPr eaLnBrk="1" hangingPunct="1"/>
            <a:endParaRPr lang="en-GB" altLang="en-US"/>
          </a:p>
        </p:txBody>
      </p:sp>
      <p:pic>
        <p:nvPicPr>
          <p:cNvPr id="3075" name="Picture 3" descr="sustrans_mac_white_big"/>
          <p:cNvPicPr>
            <a:picLocks noChangeAspect="1" noChangeArrowheads="1"/>
          </p:cNvPicPr>
          <p:nvPr/>
        </p:nvPicPr>
        <p:blipFill>
          <a:blip r:embed="rId3" cstate="print">
            <a:clrChange>
              <a:clrFrom>
                <a:srgbClr val="A0A1A5"/>
              </a:clrFrom>
              <a:clrTo>
                <a:srgbClr val="A0A1A5">
                  <a:alpha val="0"/>
                </a:srgbClr>
              </a:clrTo>
            </a:clrChange>
          </a:blip>
          <a:srcRect/>
          <a:stretch>
            <a:fillRect/>
          </a:stretch>
        </p:blipFill>
        <p:spPr bwMode="auto">
          <a:xfrm>
            <a:off x="817563" y="1371600"/>
            <a:ext cx="7508875" cy="36020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4844975" cy="1368152"/>
          </a:xfrm>
        </p:spPr>
        <p:txBody>
          <a:bodyPr/>
          <a:lstStyle/>
          <a:p>
            <a:r>
              <a:rPr lang="en-GB" b="1" dirty="0"/>
              <a:t>The Santa Challenge</a:t>
            </a:r>
            <a:r>
              <a:rPr lang="en-GB" dirty="0"/>
              <a:t>: to travel to Lapland!</a:t>
            </a:r>
          </a:p>
        </p:txBody>
      </p:sp>
      <p:sp>
        <p:nvSpPr>
          <p:cNvPr id="3" name="Content Placeholder 2"/>
          <p:cNvSpPr>
            <a:spLocks noGrp="1"/>
          </p:cNvSpPr>
          <p:nvPr>
            <p:ph idx="1"/>
          </p:nvPr>
        </p:nvSpPr>
        <p:spPr>
          <a:xfrm>
            <a:off x="446492" y="2204864"/>
            <a:ext cx="8301972" cy="4536504"/>
          </a:xfrm>
        </p:spPr>
        <p:txBody>
          <a:bodyPr/>
          <a:lstStyle/>
          <a:p>
            <a:r>
              <a:rPr lang="en-GB" sz="3000" dirty="0"/>
              <a:t>Each time  you </a:t>
            </a:r>
            <a:r>
              <a:rPr lang="en-GB" sz="3000" b="1" dirty="0"/>
              <a:t>walk, cycle or scoot </a:t>
            </a:r>
            <a:r>
              <a:rPr lang="en-GB" sz="3000" dirty="0"/>
              <a:t>to school over the next two weeks it counts as 1 mile. </a:t>
            </a:r>
          </a:p>
          <a:p>
            <a:r>
              <a:rPr lang="en-GB" sz="3000" dirty="0"/>
              <a:t>It is over </a:t>
            </a:r>
            <a:r>
              <a:rPr lang="en-GB" sz="3000" b="1" dirty="0"/>
              <a:t>2,000 miles </a:t>
            </a:r>
            <a:r>
              <a:rPr lang="en-GB" sz="3000" dirty="0"/>
              <a:t>to Lapland</a:t>
            </a:r>
          </a:p>
          <a:p>
            <a:r>
              <a:rPr lang="en-GB" sz="3000" dirty="0"/>
              <a:t>Monday 28th November and Friday 9th December 2021</a:t>
            </a:r>
          </a:p>
          <a:p>
            <a:r>
              <a:rPr lang="en-GB" sz="3000" dirty="0"/>
              <a:t>Parents travelling actively count too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037" y="188640"/>
            <a:ext cx="358145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40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6A710-6BEF-44AF-9CAB-A3F0B6BE83FA}"/>
              </a:ext>
            </a:extLst>
          </p:cNvPr>
          <p:cNvSpPr>
            <a:spLocks noGrp="1"/>
          </p:cNvSpPr>
          <p:nvPr>
            <p:ph type="body" sz="quarter" idx="10"/>
          </p:nvPr>
        </p:nvSpPr>
        <p:spPr/>
        <p:txBody>
          <a:bodyPr/>
          <a:lstStyle/>
          <a:p>
            <a:r>
              <a:rPr lang="en-GB" dirty="0"/>
              <a:t>Prize Scooter </a:t>
            </a:r>
          </a:p>
        </p:txBody>
      </p:sp>
      <p:sp>
        <p:nvSpPr>
          <p:cNvPr id="4" name="Text Placeholder 3">
            <a:extLst>
              <a:ext uri="{FF2B5EF4-FFF2-40B4-BE49-F238E27FC236}">
                <a16:creationId xmlns:a16="http://schemas.microsoft.com/office/drawing/2014/main" id="{43D17858-AD5D-439C-BDBC-975049E4AD07}"/>
              </a:ext>
            </a:extLst>
          </p:cNvPr>
          <p:cNvSpPr>
            <a:spLocks noGrp="1"/>
          </p:cNvSpPr>
          <p:nvPr>
            <p:ph type="body" sz="quarter" idx="12"/>
          </p:nvPr>
        </p:nvSpPr>
        <p:spPr/>
        <p:txBody>
          <a:bodyPr/>
          <a:lstStyle/>
          <a:p>
            <a:r>
              <a:rPr lang="en-US" dirty="0"/>
              <a:t>Document title | </a:t>
            </a:r>
            <a:fld id="{DEC52B34-4675-4365-9D97-45A6EC7468C9}" type="datetime4">
              <a:rPr lang="en-GB" smtClean="0"/>
              <a:pPr/>
              <a:t>21 November 2022</a:t>
            </a:fld>
            <a:endParaRPr lang="en-GB" dirty="0"/>
          </a:p>
        </p:txBody>
      </p:sp>
      <p:pic>
        <p:nvPicPr>
          <p:cNvPr id="1026" name="Picture 2">
            <a:extLst>
              <a:ext uri="{FF2B5EF4-FFF2-40B4-BE49-F238E27FC236}">
                <a16:creationId xmlns:a16="http://schemas.microsoft.com/office/drawing/2014/main" id="{7ECB5DC0-20CB-4034-DF3B-7C9629FB1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78398"/>
            <a:ext cx="3651870" cy="36518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CF15D3-F106-C644-5982-09CB736DB0B5}"/>
              </a:ext>
            </a:extLst>
          </p:cNvPr>
          <p:cNvSpPr txBox="1"/>
          <p:nvPr/>
        </p:nvSpPr>
        <p:spPr>
          <a:xfrm>
            <a:off x="792000" y="1727998"/>
            <a:ext cx="4669860" cy="923330"/>
          </a:xfrm>
          <a:prstGeom prst="rect">
            <a:avLst/>
          </a:prstGeom>
          <a:noFill/>
        </p:spPr>
        <p:txBody>
          <a:bodyPr wrap="square">
            <a:spAutoFit/>
          </a:bodyPr>
          <a:lstStyle/>
          <a:p>
            <a:r>
              <a:rPr lang="en-GB" sz="1800" dirty="0"/>
              <a:t>If you </a:t>
            </a:r>
            <a:r>
              <a:rPr lang="en-GB" sz="1800" b="1" dirty="0"/>
              <a:t>record more than 20 miles</a:t>
            </a:r>
            <a:r>
              <a:rPr lang="en-GB" sz="1800" dirty="0"/>
              <a:t> over the two weeks you’ll be entered into a prize draw and one of yo</a:t>
            </a:r>
            <a:r>
              <a:rPr lang="en-GB" dirty="0"/>
              <a:t>u will</a:t>
            </a:r>
            <a:r>
              <a:rPr lang="en-GB" sz="1800" dirty="0"/>
              <a:t> win a scooter!!!</a:t>
            </a:r>
          </a:p>
        </p:txBody>
      </p:sp>
      <p:sp>
        <p:nvSpPr>
          <p:cNvPr id="8" name="Text Placeholder 7">
            <a:extLst>
              <a:ext uri="{FF2B5EF4-FFF2-40B4-BE49-F238E27FC236}">
                <a16:creationId xmlns:a16="http://schemas.microsoft.com/office/drawing/2014/main" id="{C90059B5-55C7-54EA-B801-6DE50C7DA91D}"/>
              </a:ext>
            </a:extLst>
          </p:cNvPr>
          <p:cNvSpPr>
            <a:spLocks noGrp="1"/>
          </p:cNvSpPr>
          <p:nvPr>
            <p:ph type="body" sz="quarter" idx="11"/>
          </p:nvPr>
        </p:nvSpPr>
        <p:spPr>
          <a:xfrm>
            <a:off x="745757" y="3167468"/>
            <a:ext cx="4716103" cy="923330"/>
          </a:xfrm>
        </p:spPr>
        <p:txBody>
          <a:bodyPr/>
          <a:lstStyle/>
          <a:p>
            <a:endParaRPr lang="en-GB" dirty="0"/>
          </a:p>
        </p:txBody>
      </p:sp>
    </p:spTree>
    <p:extLst>
      <p:ext uri="{BB962C8B-B14F-4D97-AF65-F5344CB8AC3E}">
        <p14:creationId xmlns:p14="http://schemas.microsoft.com/office/powerpoint/2010/main" val="81202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Gill Sans MT" panose="020B0502020104020203" pitchFamily="34" charset="0"/>
              </a:rPr>
              <a:t>Your School to Lapland</a:t>
            </a:r>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5358" t="16275" r="19857" b="16834"/>
          <a:stretch/>
        </p:blipFill>
        <p:spPr bwMode="auto">
          <a:xfrm>
            <a:off x="3779912" y="1556792"/>
            <a:ext cx="4667693" cy="435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340768"/>
            <a:ext cx="3168352" cy="4832092"/>
          </a:xfrm>
          <a:prstGeom prst="rect">
            <a:avLst/>
          </a:prstGeom>
          <a:noFill/>
        </p:spPr>
        <p:txBody>
          <a:bodyPr wrap="square" rtlCol="0">
            <a:spAutoFit/>
          </a:bodyPr>
          <a:lstStyle/>
          <a:p>
            <a:pPr algn="ctr"/>
            <a:r>
              <a:rPr lang="en-GB" sz="2800" b="1" dirty="0">
                <a:solidFill>
                  <a:schemeClr val="accent6">
                    <a:lumMod val="75000"/>
                  </a:schemeClr>
                </a:solidFill>
              </a:rPr>
              <a:t>France</a:t>
            </a:r>
          </a:p>
          <a:p>
            <a:pPr algn="ctr"/>
            <a:endParaRPr lang="en-GB" sz="2800" b="1" dirty="0">
              <a:solidFill>
                <a:schemeClr val="accent6">
                  <a:lumMod val="75000"/>
                </a:schemeClr>
              </a:solidFill>
            </a:endParaRPr>
          </a:p>
          <a:p>
            <a:pPr algn="ctr"/>
            <a:r>
              <a:rPr lang="en-GB" sz="2800" b="1" dirty="0">
                <a:solidFill>
                  <a:schemeClr val="accent6">
                    <a:lumMod val="75000"/>
                  </a:schemeClr>
                </a:solidFill>
              </a:rPr>
              <a:t>Belgium</a:t>
            </a:r>
          </a:p>
          <a:p>
            <a:pPr algn="ctr"/>
            <a:endParaRPr lang="en-GB" sz="2800" b="1" dirty="0">
              <a:solidFill>
                <a:schemeClr val="accent6">
                  <a:lumMod val="75000"/>
                </a:schemeClr>
              </a:solidFill>
            </a:endParaRPr>
          </a:p>
          <a:p>
            <a:pPr algn="ctr"/>
            <a:r>
              <a:rPr lang="en-GB" sz="2800" b="1" dirty="0">
                <a:solidFill>
                  <a:schemeClr val="accent6">
                    <a:lumMod val="75000"/>
                  </a:schemeClr>
                </a:solidFill>
              </a:rPr>
              <a:t>The Netherlands</a:t>
            </a:r>
          </a:p>
          <a:p>
            <a:pPr algn="ctr"/>
            <a:endParaRPr lang="en-GB" sz="2800" b="1" dirty="0">
              <a:solidFill>
                <a:schemeClr val="accent6">
                  <a:lumMod val="75000"/>
                </a:schemeClr>
              </a:solidFill>
            </a:endParaRPr>
          </a:p>
          <a:p>
            <a:pPr algn="ctr"/>
            <a:r>
              <a:rPr lang="en-GB" sz="2800" b="1" dirty="0">
                <a:solidFill>
                  <a:schemeClr val="accent6">
                    <a:lumMod val="75000"/>
                  </a:schemeClr>
                </a:solidFill>
              </a:rPr>
              <a:t>Germany</a:t>
            </a:r>
          </a:p>
          <a:p>
            <a:pPr algn="ctr"/>
            <a:endParaRPr lang="en-GB" sz="2800" b="1" dirty="0">
              <a:solidFill>
                <a:schemeClr val="accent6">
                  <a:lumMod val="75000"/>
                </a:schemeClr>
              </a:solidFill>
            </a:endParaRPr>
          </a:p>
          <a:p>
            <a:pPr algn="ctr"/>
            <a:r>
              <a:rPr lang="en-GB" sz="2800" b="1" dirty="0">
                <a:solidFill>
                  <a:schemeClr val="accent6">
                    <a:lumMod val="75000"/>
                  </a:schemeClr>
                </a:solidFill>
              </a:rPr>
              <a:t>Denmark</a:t>
            </a:r>
          </a:p>
          <a:p>
            <a:pPr algn="ctr"/>
            <a:endParaRPr lang="en-GB" sz="2800" b="1" dirty="0">
              <a:solidFill>
                <a:schemeClr val="accent6">
                  <a:lumMod val="75000"/>
                </a:schemeClr>
              </a:solidFill>
            </a:endParaRPr>
          </a:p>
          <a:p>
            <a:pPr algn="ctr"/>
            <a:r>
              <a:rPr lang="en-GB" sz="2800" b="1" dirty="0">
                <a:solidFill>
                  <a:schemeClr val="accent6">
                    <a:lumMod val="75000"/>
                  </a:schemeClr>
                </a:solidFill>
              </a:rPr>
              <a:t>Sweden</a:t>
            </a:r>
          </a:p>
        </p:txBody>
      </p:sp>
    </p:spTree>
    <p:extLst>
      <p:ext uri="{BB962C8B-B14F-4D97-AF65-F5344CB8AC3E}">
        <p14:creationId xmlns:p14="http://schemas.microsoft.com/office/powerpoint/2010/main" val="248109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4365104"/>
            <a:ext cx="5616000" cy="396000"/>
          </a:xfrm>
        </p:spPr>
        <p:txBody>
          <a:bodyPr/>
          <a:lstStyle/>
          <a:p>
            <a:r>
              <a:rPr lang="en-GB" dirty="0"/>
              <a:t>It’s getting darker earlier</a:t>
            </a:r>
            <a:endParaRPr lang="en-GB" dirty="0">
              <a:solidFill>
                <a:schemeClr val="tx1">
                  <a:lumMod val="60000"/>
                  <a:lumOff val="40000"/>
                </a:schemeClr>
              </a:solidFill>
            </a:endParaRPr>
          </a:p>
          <a:p>
            <a:r>
              <a:rPr lang="en-GB" dirty="0">
                <a:solidFill>
                  <a:schemeClr val="tx1">
                    <a:lumMod val="60000"/>
                    <a:lumOff val="40000"/>
                  </a:schemeClr>
                </a:solidFill>
              </a:rPr>
              <a:t>Grey and dark days</a:t>
            </a:r>
          </a:p>
          <a:p>
            <a:r>
              <a:rPr lang="en-GB" dirty="0">
                <a:solidFill>
                  <a:schemeClr val="tx1">
                    <a:lumMod val="60000"/>
                    <a:lumOff val="40000"/>
                  </a:schemeClr>
                </a:solidFill>
              </a:rPr>
              <a:t>		+</a:t>
            </a:r>
          </a:p>
          <a:p>
            <a:r>
              <a:rPr lang="en-GB" dirty="0">
                <a:solidFill>
                  <a:schemeClr val="tx1">
                    <a:lumMod val="60000"/>
                    <a:lumOff val="40000"/>
                  </a:schemeClr>
                </a:solidFill>
              </a:rPr>
              <a:t>Grey and dark clothing</a:t>
            </a:r>
          </a:p>
          <a:p>
            <a:r>
              <a:rPr lang="en-GB" dirty="0">
                <a:solidFill>
                  <a:schemeClr val="tx1">
                    <a:lumMod val="60000"/>
                    <a:lumOff val="40000"/>
                  </a:schemeClr>
                </a:solidFill>
              </a:rPr>
              <a:t>		=</a:t>
            </a:r>
          </a:p>
          <a:p>
            <a:r>
              <a:rPr lang="en-GB" dirty="0">
                <a:solidFill>
                  <a:schemeClr val="tx1">
                    <a:lumMod val="60000"/>
                    <a:lumOff val="40000"/>
                  </a:schemeClr>
                </a:solidFill>
              </a:rPr>
              <a:t>INVISIBILITY</a:t>
            </a:r>
            <a:endParaRPr lang="en-GB" dirty="0"/>
          </a:p>
        </p:txBody>
      </p:sp>
      <p:sp>
        <p:nvSpPr>
          <p:cNvPr id="4" name="Text Placeholder 3"/>
          <p:cNvSpPr>
            <a:spLocks noGrp="1"/>
          </p:cNvSpPr>
          <p:nvPr>
            <p:ph type="body" sz="quarter" idx="12"/>
          </p:nvPr>
        </p:nvSpPr>
        <p:spPr/>
        <p:txBody>
          <a:bodyPr/>
          <a:lstStyle/>
          <a:p>
            <a:endParaRPr lang="en-GB"/>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383" y="1052736"/>
            <a:ext cx="2970859" cy="4338398"/>
          </a:xfrm>
          <a:prstGeom prst="rect">
            <a:avLst/>
          </a:prstGeom>
          <a:noFill/>
          <a:ln w="9525">
            <a:noFill/>
            <a:miter lim="800000"/>
            <a:headEnd/>
            <a:tailEnd/>
          </a:ln>
        </p:spPr>
      </p:pic>
    </p:spTree>
    <p:extLst>
      <p:ext uri="{BB962C8B-B14F-4D97-AF65-F5344CB8AC3E}">
        <p14:creationId xmlns:p14="http://schemas.microsoft.com/office/powerpoint/2010/main" val="397216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GB"/>
          </a:p>
        </p:txBody>
      </p:sp>
      <p:pic>
        <p:nvPicPr>
          <p:cNvPr id="7" name="Picture 2" descr="http://nationalwatersportsfestival.com/wp-content/uploads/2015/03/Super-h%C3%A9ros-Marvel-cop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76"/>
          <a:stretch/>
        </p:blipFill>
        <p:spPr bwMode="auto">
          <a:xfrm>
            <a:off x="792163" y="1802964"/>
            <a:ext cx="6696744" cy="36422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3568" y="1156634"/>
            <a:ext cx="5945858" cy="646331"/>
          </a:xfrm>
          <a:prstGeom prst="rect">
            <a:avLst/>
          </a:prstGeom>
        </p:spPr>
        <p:txBody>
          <a:bodyPr wrap="none">
            <a:spAutoFit/>
          </a:bodyPr>
          <a:lstStyle/>
          <a:p>
            <a:r>
              <a:rPr lang="en-GB" sz="3600" dirty="0">
                <a:solidFill>
                  <a:schemeClr val="tx1">
                    <a:lumMod val="65000"/>
                    <a:lumOff val="35000"/>
                  </a:schemeClr>
                </a:solidFill>
                <a:latin typeface="Arial Rounded MT Bold" panose="020F0704030504030204" pitchFamily="34" charset="0"/>
              </a:rPr>
              <a:t>BE SUPERHERO </a:t>
            </a:r>
            <a:r>
              <a:rPr lang="en-GB" sz="3600" dirty="0">
                <a:solidFill>
                  <a:srgbClr val="FF0000"/>
                </a:solidFill>
                <a:latin typeface="Arial Rounded MT Bold" panose="020F0704030504030204" pitchFamily="34" charset="0"/>
              </a:rPr>
              <a:t>B</a:t>
            </a:r>
            <a:r>
              <a:rPr lang="en-GB" sz="3600" dirty="0">
                <a:solidFill>
                  <a:srgbClr val="FFC000"/>
                </a:solidFill>
                <a:latin typeface="Arial Rounded MT Bold" panose="020F0704030504030204" pitchFamily="34" charset="0"/>
              </a:rPr>
              <a:t>R</a:t>
            </a:r>
            <a:r>
              <a:rPr lang="en-GB" sz="3600" dirty="0">
                <a:solidFill>
                  <a:srgbClr val="FFFF00"/>
                </a:solidFill>
                <a:latin typeface="Arial Rounded MT Bold" panose="020F0704030504030204" pitchFamily="34" charset="0"/>
              </a:rPr>
              <a:t>I</a:t>
            </a:r>
            <a:r>
              <a:rPr lang="en-GB" sz="3600" dirty="0">
                <a:solidFill>
                  <a:srgbClr val="92D050"/>
                </a:solidFill>
                <a:latin typeface="Arial Rounded MT Bold" panose="020F0704030504030204" pitchFamily="34" charset="0"/>
              </a:rPr>
              <a:t>G</a:t>
            </a:r>
            <a:r>
              <a:rPr lang="en-GB" sz="3600" dirty="0">
                <a:solidFill>
                  <a:srgbClr val="00B0F0"/>
                </a:solidFill>
                <a:latin typeface="Arial Rounded MT Bold" panose="020F0704030504030204" pitchFamily="34" charset="0"/>
              </a:rPr>
              <a:t>H</a:t>
            </a:r>
            <a:r>
              <a:rPr lang="en-GB" sz="3600" dirty="0">
                <a:solidFill>
                  <a:srgbClr val="7030A0"/>
                </a:solidFill>
                <a:latin typeface="Arial Rounded MT Bold" panose="020F0704030504030204" pitchFamily="34" charset="0"/>
              </a:rPr>
              <a:t>T</a:t>
            </a:r>
            <a:r>
              <a:rPr lang="en-GB" sz="3600" dirty="0">
                <a:solidFill>
                  <a:schemeClr val="tx1">
                    <a:lumMod val="65000"/>
                    <a:lumOff val="35000"/>
                  </a:schemeClr>
                </a:solidFill>
                <a:latin typeface="Arial Rounded MT Bold" panose="020F0704030504030204" pitchFamily="34" charset="0"/>
              </a:rPr>
              <a:t> </a:t>
            </a:r>
            <a:endParaRPr lang="en-GB" sz="3600" dirty="0"/>
          </a:p>
        </p:txBody>
      </p:sp>
    </p:spTree>
    <p:extLst>
      <p:ext uri="{BB962C8B-B14F-4D97-AF65-F5344CB8AC3E}">
        <p14:creationId xmlns:p14="http://schemas.microsoft.com/office/powerpoint/2010/main" val="253705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descr="data:image/jpeg;base64,/9j/4AAQSkZJRgABAQAAAQABAAD/2wCEAAkGBxQTEhQTExQVFRQXFxYaGBgWFxUXFxoYFBcWFxcYFRUYHCggGBwlHBcUITEhJSkrLi4uFx8zODMsNygtLisBCgoKDg0OGxAQGywkICQsLCwsLywsLCwsLCwsLCwsLCwsLCwsLCwsLCwsLCwsLCwsLCwsLCwsLCwsLCwsLCwsLP/AABEIAKgBKwMBIgACEQEDEQH/xAAcAAACAwEBAQEAAAAAAAAAAAAFBgADBAIHAQj/xAA7EAABAwIEBAQEBAYBBAMAAAABAAIRAwQFEiExBkFRYRMicYEyQpGhB7HB0RQjUmLh8BUzcpLxFhdT/8QAGgEAAgMBAQAAAAAAAAAAAAAAAgMAAQQFBv/EACsRAAICAQMCBQQCAwAAAAAAAAABAhEDEiExBEEFEyJRYTJxkbGB0RSh8P/aAAwDAQACEQMRAD8AuDlaxq+ABWh8DTdcq0IUSOOkLkhcNPVXVKxcRtAHJVyRrbc4AXL3xturarYjUGROnLsVU8qgXsDKDnNJzuLp6nT6LSbFj/lA7gfmu41UbcESJidPdU9uCk2Ba1owOLTGhjTZY7zCA4eVbq1oRqFU2sRumXZoUmhbuMIc0zqq6zJEFNZcHboffYSHatV3IjlYvGwYRqAsdfDW8t0Rr4c9oPNDKZfmg/dOi5e4cdTOLeyIRa1pwqfEAHdd/wARAQzbYUkwnRoEEEOIPYpqs8Qa4huswkS3xF0px4fjL4h26lZ8q23FSW1sPUzp2VNW9ps+JwHbmhWIY1GjNuqHG5bWcG5deZSVB8sWhodesLMwMpJvXmrUJjc/ZNd3RBpRT0kQP1KDi38NugkiJ/yijSfyWOFtgtOra06dWZAGgJH1hV4Xgwti4Ne545BxmB0C04NibazBAgjQjosfEGN07drjMvjRvMlRJ8EUpfSjrE8rQ4zy+5StcWzI5IK/HqlVxdUcT0GwCtoXecwo1JcD8KadGHiF0NgILaNKN4xvCFMqAFacbqFD8+8h24Yq+PRfav8AiAzUyeo5IDc1nAlhEEEg+oVNhfGm9r27tIKYeMbUHw7pg8lYCezo/X9EK2dByqWPV3X6FR2iI2j4ouM6ofUEqthPwjmrnHUjKpJ8ndlbuqvyj3TjTtAxgY337rjAcPFNsn4itdWnLoBXM6jqPMnpXCEzm5Oii2tzz2TJhfDZqEPfo0bBccPYf4lQD5W7p5u67GNgclo6XBr9Ui/gCfw1Nk04Exuq6dw1oyzss9SvneZaddlsp4UCAVvjtwR7bIUxXMEbGNO3dbbV4ga7DnuhVMdf3WmgI1JgdUgSbh0gwea6uPK0kAuOmgXVMTBB0XTiroJOig0ivvh89FoAXwsVUTYzG31XX8K07ha8g5Svjqfso0C0Y7u08pLdx+SDOYHJnps7pfxxjadaAdxmjpKiCTBte3LdQvlKv1WgvlcVKIKu6COnsDgg19hgMwESMtU8YHcwiT9gotrgXKeEmdVfVwyBot11iNNnzBBbviVg2Bce2yJRnJh6m+S1tmtJunQG/KOQS7X4iedgAsVbFKrt3R6JvkSfIblapjqy6bGq34PUphxLiAvMnXDju4/VTxnf1H6lW+ltcitKPZMQxuk1oyQ50R2HqsWFYo0OhxEO3JXlQunj5j9VY3EKg+coP8PbkjieuXDXW789J0tdynRKl/UlxLzmcTql6hxHVAhxzBXUMXa5wLtELwSj2DhFdw02wkTG6utLbJJV1vesc0ZSFKrvKSs9vhjsO8wVXfmJlZnUQdeSocXEmFc+rlbHMp3wiuW2+D54vIJ04ad/E2tW1PxNGen6jWPr+aTbNoKYcBeaVenUbtMHuDuqkti4TrJvw9gHUESDuFtwCy8SpmOzVv40w3wrlxHwVPO31O4+uvuiODW2SlPMpPU5dOPbuZ8sdEnEvrOI2VlEQJ5lUvqE7rZbNBe0LlJW6FdhiwisKTIB8zl1Va4+bPKpq2jXOAmDyVngspmC6V2oemNBEYXNGeJA3W7/AJ5nUIPeYsGMeBqCkypVcST1VeaoF7By3aNiD5Z91qqAuJMCCIywIVNzo6euv7r6yp7JaixcnTo229XXKBt0WkFCbdoDQ2SQO+pPcrUyuisptXsa6j2tEuIA7mAuqT2vHlc13oQV5/jGJGpVduWgw1uo945LbwvV8O4bJgP0I9VLdWOjhvuOsQrMnRCWY6xtV1Kt5CDo4/CRy15IxSI3B07bK0xMouLpmC7qVWvYGUw5riATmgt6mI290t8cOy1qZB1ya+gOn6p5jXZLHG9h5W1YjL5T6HZSty4NN0Ldpezutb7poGpSne4m2nPNyBXWJ1H84HQJ8MDkM0DZinE7Gy1upHRLF3jVV/OB2Q1RaoYoxCSSOnvJ3JPquVFE0siiiihCKKKKEIooooQiiiihC2hcOYZaYTBYY3mZkdo7keRS0oEueOM+QoyceBqpQAXFDK9YuMr7bXmdmU7j7hV1Cs0cel7jNqosp1iDoUwYTiIGjt+qV2BbaLlc4i5o9QxSkLi0pVNyw5T7/wChZWVCAGhD+DL/ADUa9I6wGuHsdVpxC5DGl3ONFx+pTclCiZvU4v4MzrrNWFMaxqUWsdag6pZ4XaXPqPdumWz0dKGUVCaj7CZbukHH09nT5ghOLYg2JO4Xd1iQa0kpIxm/NR+mgW2HrexatoLMuy89lCUOw0lzgBuihhKzR9QeSFUMd4ARoNlT4cj4oW+uxuzTII5iFiDCN/b2Wj4Eyd7lfhkDquRX5HRd1XGCBpoY9VWwaQdY58/VUwOwuYxSIrvIEZoIPqOXvKxU3va8O6EH6JixG1JeCBOn6rPUsSBLh9EVqqOhjpxTZbxjRl1OtyqMH1CW6GJVqbv5T3NHY6fROOJsFSwa4amm6PbZJwbGqrH9JU4J7sYLbiiuGyXj6BLPE/GdatNMOGXnAhCsYxL5Ge5QRbMOFfVIRoSPpK+KKLUWRRRRQhFFFaLZ+TxMjskxnynLPTNtKhCpRH+D+FK2I1XUqJY0tYXkvJA0IAGg5koJc0Sx7mOEOa4tI6Fpg/cK6BUk3RWoooqCIooooQiiiihCKKKKEOmPIMhEqhbAPUIWtYHkae5QTV0Ei2m9XtdCxNVklKcQqGfg25i5Df8A9Glv12+61cTvc2rkO0aJaw65NOpTqDQtc0/Qpx/EyjLmVG82tePR2/3WOcEsy+QtPpOuFxDXHqjWaASgfBr81EnnKN3Dxl7rmZ3pzMyyVyA+KVtI6pZxB0FG790vPZAMR3XR6aOysao7IZOFrBzmmpsNQFrezUrTw1QcadvTb8L5JPdMlxw+3Mdlmypym2TJFs6Y0R3VJpiZ6q+i2dzC4rjoFqaELdUZ30QSNSs1S3cDoiAYuHFUC5NrczMoOcAR8TZ0PQ9FbVaHNI2VOLveKRfTBzNg6cwN1ltcdzsDoh2knl7pMtSZqwbpGjDLEmhcUjsQS1eY43fFnkb8XPsvSsTxkUWudpqwgjoSvGLmuXuc47kkrb0sdXqY7LsiolRRRbzORRRRQhFFFFCET9/9iAYV/wAeLdodkyF8iImc2WPi/XVIKitNrgCeOM6vsbMNxStbuL6NR1NxaWktMEtO4WRziSSSSTqSdSSeZK3YXhwrGPEa0kwAf3JACfj+HQo0W1KlN1w1zQS+nUgCRJygDSOpJmPZBKaQcYW7PMlE53nCtF7T4DnsqD5HkOa4xo0OgQT30QynwVfuGYWtWO4A+xMq4PXwVklHH9bS/kX1E9Yd+FN/UAcW06YP9btfoAUYs/wYrE/zLim0f2tLj9yE1Yp+xkl1/Tx5mv3+jy1Re4Wv4M2rY8SvWf2GVo/KVuZ+EmHgyfFI6F5/TVF5MhL8VwL3/B4CovbOOMFwq0s6rBSptrZSGHepn3bBmei8TQThpdGnpupWeLkk19yLexsNaP8AdVXZWmYyfh/NGLPDw90nRqy5ckUbIqwc1i0UrRx2aTPZOFgbJpDNM3+/VG7m0yNz02h3YLDPq6dV+RqilyxHpcNV3jRibcfsahtLR5bLmB1N47f6PurLTFazD5mQPqj1higuLau5ok08ro+oSMmaTabXBdoVuHbF1IEFpa1xkStd+YCK1b3MwNjz9P3VFrbOeeg5lZmvMnZnnFar7CcasgnmsjKLKhcHGD8vqnTHbKjSZIbmeef7pesQwvBcwHVblkSCg0OnC1qLWgw1DmjUdgjVbE2kkhpgrDTLDQI5wlU3NUaCpoEtNo0yikuBpbporR2WcHWFobotBy06OQFy9o6KwtXxzJ5qi2YsRtKj2RSfkOukTPaeSSMlSk8t1b/UDse69CyEc0N4gsQ9hqa5mD7c1arhjsOSnR5txPXLaYZM5jPslZHeLXfzGjsgS3YUlDYOb3IooomgkUUUUIRRW21u+o4NY1z3HYNBJPsF6Hwt+FFatD7p3gM/pEGofXk1FGEpcCM3U4sKubr9nnNNhcQGgknYAST6AJpwn8O7+uJbRLG9apyfbf7L27hzhG0sv+jTGc7vd5n+xO3smGVoj0/ucfN4y7rGvyeK4b+EFy1zXVatIAalrS8z2nROn4c4w4s/gK2wYRTJOvdsj109CnJ6S8SwB38Sa1NxZ5W7SIcQM502meiy9XBY6aN3hPVy6lTWTlVQGxnAqtvUMNzNkwdXaE6gQM09k/8AD1w+pb03PBBiNdzBgEofY2hY3fXmTuduvoNERtLiNCdOSR0+ZRnvwzV4n00s+Co7tbhAlfC5ed8X/ijTtnuo0aTn1WyHZwWNafQ6nqvNsX4xv70waha3bLTljfc7n6rpTyxj3PO4PDM+XlUvn+j27iHjK1tGF1Sq0uGzGkF59l5jj34vV6ktt6baTeTneZ8emwP1ShTwB3xVHfv9UUwjAqZdJEx1WPL1qS2Ox03hGKL9Xqf+vwLVzUq13mo8ue5xkuOskrXYYaJl59kaxm4bTdlAAHZU2z2uGiySzykr4Olkj5b0oqrsb8q4fdnJlC7rMWOrS+qCKT5DhJELJRXCOI61u4AnPT77j90HFSN1aCCilFNVJWhmzPVMIxujct3bryWmpWZQDmUQJePNCTOF8GyfzXaE7BO+BWrXuzP2H3XIzbz8vGZpSq0jDRojnvuSpf3Xhs0MeiMYlZs1czQJNxFxftsFUYPFs+RcVuD7i4c8y4krqwYemyuoWWY9AtlMZSGjqi1rhDI3e4Ys58EnmgD7OqTOQlNdF48EhZTi5b5cuy0JnRkE6bV3KD4LjLazY2eBqP1CKNK0HHLHHkuQrGRuq+eyhfYmZStqxw7Fdteubs5ab3dGkqio8nj3HFsWvYY0IKWU68SHxmakZxq0JLIW7C7hRrnzZ8UUWrC7ltOtTe9ge1r2lzDs5oOo+icLfBVbWz6jsrGue7o0En7J24e/C+6rw6rFBn92r/8Ax5Juw/8AEDC6MGlT8OdwKcRpzMLfU/E6yjMKjvQtdP0WiEMfdnI6nq+q4x42vmrGbAMDt7NgZRptbpq6PM49S46lb3VZMLzS9/F2jH8ujUJ75QEt4h+K128/ymU6XpLj90/zYR7nLXh3VZXbX8t/8z3Ji6qVg0SSB6kBfnd/F2J1ZitVg/0gNHsQEGu7y5qOy1KlV7v6XOcftKW+ph2NMfBMr+qSX2t/0fofEOLrOlPiXNMEcg4E/QLnD8cp3LPGo60y6A4g6luh0O2sr8/2fDdzV+Ci6OpgD7r2zgTDHU8MFGoBnY58wZ3c52h9CFi6rOsio6/QeGrpZOVt3sGMpM6gyvppHkhtJ9Rgn4/oCP3WuheE7gjsufaOuYcb4coXQBqNb4gHlfAzDseo7JOr8JVWugZAAd50K9JELPeWzKrXMcNxrGh10zN6FSSsidCBX4aqkfGwe6uw/A3MJBeyfVYMfsDbZvEqviJbqfMO3dLFTHm5S4GpIPN0IfLySXYpOEHdDHfcEurPJNem3tuu2cAuaNLmn9P8pKGMuJnO4E76plwvC3XNIOo3P83mx8wfQjZFKOWKptJfYmpTfCCtLgd0Sbin9P8AK7fwOz5rhvsP8pNxL+Mt3Zaoe3vqWn0dssH/AClXm4/dUsOV7qSF0k/p/Y+//DbX5rkn0yqyx4Xsmulj31I5E6e8JFt6znEAEyV6RgtoKVIA7nUrL1eTJhjvLkCealSRobRlwaBAHIdFqvL6BkZyVDK4Y1zuZ0CptnnVxCz4UscNUjK3RTdVnBsFxJKxUnZdwCOhEhd3LyXSqHv6qo3Nhxu0dvuOggdlzbvLnCBKz1Ki38O1gKh0nRO8tD4x1S3CdOv/ACyIIMrM63fPJFrNzXsdA8wJlY6lIk/GB2RybTNk2xEsbw03hwMRv6L0ezqZw0g6EAyvKnv6DRMfDOOCnFN5gToTynktk13OXKPc9CmF9cYWe2qB2v8AlaMk6oEAiQDus+LUv5LwOYWgOncIRxLeBjWtaTJOvp3ULjyKj7AZpLTogPEGBAnPT0J3adPommlVWwWrKjg9+ob8o3JRwnKLN2PJHJ6WqPJa1u5vxNI9R+q4ZTJ2BPoCV7DdsD9MrQ0fKB+azWdu1gdVLQADo0DUwnf5W3BfkW6TPLBZ1N8jo7iPzRXDeHH1DBcG845wm04TWvameo7Iw/I3kP3Rj/haNEgNaXVI+KZIjqVHnfHcvyUtxXseEKQ/6jnO7bI5b4Tb0xpSb6lTwnsnPo7XbcrFf3uVsn91Tm33KqjVcXVNg2AjaEvPuKf8T43zAbTzMiSPRCbu9c92+n3WWnaVHOOVrj7boow92C2+w7M4jH/opj4T4oaaopTGY6bRPT3XmtDAa7vlj1RXDeGLhr2vbu0g7H6ShcYruX6j07GWOpVJGzpynk4DcA9Qs9HGY3W7AK/jNNGtkqD+lx1MbZSdonlyC7xbgp2ptnFzedKpuJ/pf17GUjQ+YjlkjxM02d8145LTWokjMwgOj3/ylCg0UHQHPaebKuhn+1x0P1R+yxCSI3HIpbzJbMY8Lq1uaLmi2qzLVYHx2HL8ilLGcAaXRlp5SPL5Y0/dOohzpaYJG3cfrH5KmrbB7Mh9WnoU2DTewp2keaV+DaB1Ij/t0RHD8Bp0gQxxb0CL16UEgjUfX7LJct6zPUf7qjk29myk6NlvRc5pY8te0DZ4Bn3SpjfDlsIJm3LiQCPNTnoeiaKFEuByO8zRqHfN6RzUbbU6jXsqNMHk7Qh0apDSjunX2CpNCpgvDLqdTO5zHs+VzTIKMYnULY6nQBdU7ZtBuRmwQ61xhtSq5jmBwbs7mCue9WbLqe6Rz3vJt9gllJyjputVwfLpyWUVIHcqhpdO+iXlub+ELq2VViAPVZKzJ5q29fJ9FkLitOKFKx8Uit4haeGy7xHP7IZeVOXVMPD9AsEu5hMnJRV+4adSQWvLttG3Lh8bv1STVqPcS7Mde6Z76gKgcGoW21A0TU6NU7sUM4bqVlNQuOvVbH2unm1K7oMYPiBHotlpGOkw9gWPOokMLs9P0gj35p+tb3MAQRBE6rzCzDQHZzEatjme4KKYRiLmua13mb+SQ4u7QE8fsPlat0KUcZrOfU30Gia6dy3KHEyDz5JPunzUeYGpOyqG7FJEYwgdVutnkbLi3t3FuYDy9eSH/wDPUG1DSJOYGNpH1CKr4C0y5CF3d5B8QbBBPMlpVOHMdWeahnLsByhBcRxAV3hjAcrDr/cTyHZNmCMdAZAEwQAqktKvudDHJtbhqjTDGQNXEbDYeqpo0RMTHMkfmStVat4bdvOdIQ24uRTbmJl5+UdR1So2MsBYxeimXDxHVXyNTv6CBsgL6ZruDXvZRDjDTUz6noA1p/REMNpE3FTNTeWu+DKAYd3B2aes6K3izDj/AA3lEOBl0mZjpppGvMLVHZ0La7hHDODqNIZ6lRtXSZbEbTpqeSabXB2GmHBrMvL4QeuoleKYPhF1VMUGVPUS1uuh10Gy9Lwj+JtWPqXhzNDRlNMOflDZLs0N03mZjTkrnCu5UXfYYqdg0bABd/w8enLkgGG8Svr12MpW1XwTOaq5pa0Rs4aajly900eC2dj6klA1XJARf2jmt8Rgb5dS3TzDpO4PMI1w3xI6rEnMBMgxmaSddfSAFU3DX7yNNOxHodjyS1jNhDnlgdTeB8Tc2U67E7THPqpfsU43yegYvSpXLPMJfAJaAMwHQkrzSuX0arm5XAA6OZL2gTtUZyPdq+4fxe9sMqzIJIds86QGO/qaj1DGKTnh8zm0d0B126jbdBkqXKDx6ocFdK5e+mRPm+VzTzGoI5g9jr6onZYtna1tWA+B5hoCdjI5GZ0VWI4lQ0B5wA4DkZ1JHKUl8SXFW2f4lMhzXddR2On5pWPG4ypDZTU1bQ5Y1lGV+gkwfXl9UPHPXRB8Mx9t1TLXNy1ABpOhjmD01O61sdl5+gPZaL9xFexvpXBp+Zsa9p07qPr54c4DN/UNyDyKx3VzEkyNoiN9+S+VnENElYuqyJRpcsDLJxjXuV3hbpmJDSYJCXcNshTqOymQXaHsUexir5KbQI010AJMmCfaEMtG/wAxo7qQx+VhruxU4qMEgnXZCoYIBK34nSIPqsFyYgJL2dC+DI4KmrAVlRYL0wITUGj7YW3iVR0Caaeh9ksYbceG8E+/umllRszyhZeoUta9gZRetGacuadJKF1XSTAKJ3RzOGmiH1yMxW9G6asVHuhVHXdbaogaNA+6wvcVsMFn1s8lc1ruc69Fn56dlroPULbphzBrqGmmSYO2uxUNMhxEyVkoDWea3uMmeaW9pAPkovruuwABxbQAcXxzI1g9tkk0XF9QvO7nH7r0C4shVYWOkg9ND6pWtsMNO5fTLScjZB2noR6/omwkkmOxU6Qas7B78jsvmGpA5huwJTzhNIZs06x7/VJlG7c2qy2czNUMF0bNB1kOHQJrrMBa8zlAA2Os/wDcs87dG1JMpxu9iroQANuf191zSwt7g2odc0RPT/YVNphr6rm5p1MjTl1J6pyp0WZZmcsNBkx5eXfUlU3RVbg2zsAyOvRXXFg06uaHc4Oy21aes8wIkCNN4XNQ6CdBv1+wkqJsplNAAQNOw5ewVF1g1Kq5xqtkFoGXae8jWYkbwQdVqZTgmRP+9OquGYjaNf8AQmpAajHa4e2mxtOmzJTbIawGBqSSTB19+q30yR0HT/0qH+SS92m+ugAUNXSYJHUZSPsVdFWbfEMHaPVCcYqDLmIA78tRqu31SR5NB8xEbDeCeew90sYpWrZmuaQ+m0mBVMZu+g07CColZLNmC4NTcK1avlDGsgB8iGbl5MaSNkM4fw81alR1HyWuwfUMOcOtNp1jo4oBjmKV31GCowuotcCKef8AluP97t99U7YHj1YlrK9EUQSWtIcHCWjMIAGxGxHQq5R2LTZ1U4eptOU1HP8AQjT3CGVqbKLctYl1InQwZaSeQ3jUJoe4OJIAnYzt90PxZrns8KoPLmDhsJImAHROiU0FbKrXhCnIqUzvrp+YW644eJIqUjJ3LTMkiJid/h2WbBsV8M/1U51/tnt67pmdUEyDofz6q47guxTqUm+YOpgGdDJ0yzoB+6E4hc7CJnl+hTrjVUVGhmQF5I8wgHv6mEr4vgzKLiazc4cBBaXTl1DXATEgkGPZZpY9WVauwtq5fYFF7i3KYIaBqIgDp1EKuxoF1QHkCstw5zHkAyNAZA0Ajp6c0yW7QynnEEwm5ED1HYyYniE1msWWu6SUJu6rqtfMNA3T6LfPVIyQppgTXBzVfAQwU3VCQ2J5AuDZ9J3Wq7fy6rqlhWZokaq4LciMrraqW+G9pBA8rtBp37ItZVyKTQdTo33WU2FRhkPytG43npoV1h9eXaCSCSfz0EKZlqr4Dk22gpdUnNMxyWfw2nUjVaa16d+fQoa+9M7BHVmmdAC5CHOaootaMB8J1WigQT0XxRWWwvbg+y30xtOyiiXJ9iqCFJkbHRW1KDSM5gZYknpOolRRLky8e01RVw9lLnV3GczhBI8sahoC3+HUrVC0aNnT/PU6KKIZbNnSCtkfCysAc4h2UARJ11dvoDBJd2Rt4Phgw2ZjTlJkgD0UUQsj2PukAafUDWeZWU25M59eoB0HpCiifiV8iZcnYaWtAa4kevp+i6pDrPt+5UUTqBPlWwa+MzcwB+bUfRU0+HaTSHMZkMzLSQftoVFFVAtmfFMJfVaWGtUDTOgygE9XQNUMucLu2MHhmicg8oNEEkdMxO6iiu2WAsSwi5f/ANWlTLuTmANkcw5oMEjqsTm1aMBwdA27eh91FEvU7DoL4fj8fHqO6PMxVlQBo2+sL4oo1sRFFxTa3LGrdSR3kktJ6GT/AOS2VKrmAFpOR0lmaIgGC0nqI/LqoolxLfYz3t+YafKTEwCfuiQvWVWBuaX5A45hBDmnzctd1FFUl3KaEnFqQfUdkDS5uu4DS0/FOaAN+cKmjiE0tCYHXf3UUQ5eEI6nhA3CnFzC7lmd+a3l2iiiDMvUKfJRaMzPk7Iyav07L4opBbWSTowYu6WgTod/8/RLLr006ocwwWx7+o5qKJ+NJ8mmOy2G+g/xgDAlw5aBcPwWoDyUUS+46R//2Q==">
            <a:hlinkClick r:id="rId3"/>
          </p:cNvPr>
          <p:cNvSpPr>
            <a:spLocks noChangeAspect="1" noChangeArrowheads="1"/>
          </p:cNvSpPr>
          <p:nvPr/>
        </p:nvSpPr>
        <p:spPr bwMode="auto">
          <a:xfrm>
            <a:off x="53975" y="-1470025"/>
            <a:ext cx="5448300" cy="3067050"/>
          </a:xfrm>
          <a:prstGeom prst="rect">
            <a:avLst/>
          </a:prstGeom>
          <a:noFill/>
          <a:ln w="9525">
            <a:noFill/>
            <a:miter lim="800000"/>
            <a:headEnd/>
            <a:tailEnd/>
          </a:ln>
        </p:spPr>
        <p:txBody>
          <a:bodyPr/>
          <a:lstStyle/>
          <a:p>
            <a:endParaRPr lang="en-GB"/>
          </a:p>
        </p:txBody>
      </p:sp>
      <p:sp>
        <p:nvSpPr>
          <p:cNvPr id="4101" name="AutoShape 10"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GB"/>
          </a:p>
        </p:txBody>
      </p:sp>
      <p:sp>
        <p:nvSpPr>
          <p:cNvPr id="4102" name="AutoShape 12"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en-GB"/>
          </a:p>
        </p:txBody>
      </p:sp>
      <p:sp>
        <p:nvSpPr>
          <p:cNvPr id="4103" name="AutoShape 14"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304800" y="160338"/>
            <a:ext cx="304800" cy="304800"/>
          </a:xfrm>
          <a:prstGeom prst="rect">
            <a:avLst/>
          </a:prstGeom>
          <a:noFill/>
          <a:ln w="9525">
            <a:noFill/>
            <a:miter lim="800000"/>
            <a:headEnd/>
            <a:tailEnd/>
          </a:ln>
        </p:spPr>
        <p:txBody>
          <a:bodyPr/>
          <a:lstStyle/>
          <a:p>
            <a:endParaRPr lang="en-GB"/>
          </a:p>
        </p:txBody>
      </p:sp>
      <p:sp>
        <p:nvSpPr>
          <p:cNvPr id="4104" name="AutoShape 16"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457200" y="312738"/>
            <a:ext cx="304800" cy="304800"/>
          </a:xfrm>
          <a:prstGeom prst="rect">
            <a:avLst/>
          </a:prstGeom>
          <a:noFill/>
          <a:ln w="9525">
            <a:noFill/>
            <a:miter lim="800000"/>
            <a:headEnd/>
            <a:tailEnd/>
          </a:ln>
        </p:spPr>
        <p:txBody>
          <a:bodyPr/>
          <a:lstStyle/>
          <a:p>
            <a:endParaRPr lang="en-GB"/>
          </a:p>
        </p:txBody>
      </p:sp>
      <p:sp>
        <p:nvSpPr>
          <p:cNvPr id="4105" name="AutoShape 18"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609600" y="465138"/>
            <a:ext cx="304800" cy="304800"/>
          </a:xfrm>
          <a:prstGeom prst="rect">
            <a:avLst/>
          </a:prstGeom>
          <a:noFill/>
          <a:ln w="9525">
            <a:noFill/>
            <a:miter lim="800000"/>
            <a:headEnd/>
            <a:tailEnd/>
          </a:ln>
        </p:spPr>
        <p:txBody>
          <a:bodyPr/>
          <a:lstStyle/>
          <a:p>
            <a:endParaRPr lang="en-GB"/>
          </a:p>
        </p:txBody>
      </p:sp>
      <p:sp>
        <p:nvSpPr>
          <p:cNvPr id="4106" name="AutoShape 20"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762000" y="617538"/>
            <a:ext cx="304800" cy="304800"/>
          </a:xfrm>
          <a:prstGeom prst="rect">
            <a:avLst/>
          </a:prstGeom>
          <a:noFill/>
          <a:ln w="9525">
            <a:noFill/>
            <a:miter lim="800000"/>
            <a:headEnd/>
            <a:tailEnd/>
          </a:ln>
        </p:spPr>
        <p:txBody>
          <a:bodyPr/>
          <a:lstStyle/>
          <a:p>
            <a:endParaRPr lang="en-GB"/>
          </a:p>
        </p:txBody>
      </p:sp>
      <p:sp>
        <p:nvSpPr>
          <p:cNvPr id="4107" name="AutoShape 22"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914400" y="769938"/>
            <a:ext cx="304800" cy="304800"/>
          </a:xfrm>
          <a:prstGeom prst="rect">
            <a:avLst/>
          </a:prstGeom>
          <a:noFill/>
          <a:ln w="9525">
            <a:noFill/>
            <a:miter lim="800000"/>
            <a:headEnd/>
            <a:tailEnd/>
          </a:ln>
        </p:spPr>
        <p:txBody>
          <a:bodyPr/>
          <a:lstStyle/>
          <a:p>
            <a:endParaRPr lang="en-GB"/>
          </a:p>
        </p:txBody>
      </p:sp>
      <p:sp>
        <p:nvSpPr>
          <p:cNvPr id="4108" name="AutoShape 24"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066800" y="922338"/>
            <a:ext cx="304800" cy="304800"/>
          </a:xfrm>
          <a:prstGeom prst="rect">
            <a:avLst/>
          </a:prstGeom>
          <a:noFill/>
          <a:ln w="9525">
            <a:noFill/>
            <a:miter lim="800000"/>
            <a:headEnd/>
            <a:tailEnd/>
          </a:ln>
        </p:spPr>
        <p:txBody>
          <a:bodyPr/>
          <a:lstStyle/>
          <a:p>
            <a:endParaRPr lang="en-GB"/>
          </a:p>
        </p:txBody>
      </p:sp>
      <p:sp>
        <p:nvSpPr>
          <p:cNvPr id="4109" name="AutoShape 26"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219200" y="1074738"/>
            <a:ext cx="304800" cy="304800"/>
          </a:xfrm>
          <a:prstGeom prst="rect">
            <a:avLst/>
          </a:prstGeom>
          <a:noFill/>
          <a:ln w="9525">
            <a:noFill/>
            <a:miter lim="800000"/>
            <a:headEnd/>
            <a:tailEnd/>
          </a:ln>
        </p:spPr>
        <p:txBody>
          <a:bodyPr/>
          <a:lstStyle/>
          <a:p>
            <a:endParaRPr lang="en-GB"/>
          </a:p>
        </p:txBody>
      </p:sp>
      <p:sp>
        <p:nvSpPr>
          <p:cNvPr id="4111" name="AutoShape 30"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371600" y="1227138"/>
            <a:ext cx="304800" cy="304800"/>
          </a:xfrm>
          <a:prstGeom prst="rect">
            <a:avLst/>
          </a:prstGeom>
          <a:noFill/>
          <a:ln w="9525">
            <a:noFill/>
            <a:miter lim="800000"/>
            <a:headEnd/>
            <a:tailEnd/>
          </a:ln>
        </p:spPr>
        <p:txBody>
          <a:bodyPr/>
          <a:lstStyle/>
          <a:p>
            <a:endParaRPr lang="en-GB"/>
          </a:p>
        </p:txBody>
      </p:sp>
      <p:sp>
        <p:nvSpPr>
          <p:cNvPr id="4112" name="AutoShape 32"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524000" y="1379538"/>
            <a:ext cx="304800" cy="304800"/>
          </a:xfrm>
          <a:prstGeom prst="rect">
            <a:avLst/>
          </a:prstGeom>
          <a:noFill/>
          <a:ln w="9525">
            <a:noFill/>
            <a:miter lim="800000"/>
            <a:headEnd/>
            <a:tailEnd/>
          </a:ln>
        </p:spPr>
        <p:txBody>
          <a:bodyPr/>
          <a:lstStyle/>
          <a:p>
            <a:endParaRPr lang="en-GB"/>
          </a:p>
        </p:txBody>
      </p:sp>
      <p:sp>
        <p:nvSpPr>
          <p:cNvPr id="4113" name="AutoShape 34"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676400" y="1531938"/>
            <a:ext cx="304800" cy="304800"/>
          </a:xfrm>
          <a:prstGeom prst="rect">
            <a:avLst/>
          </a:prstGeom>
          <a:noFill/>
          <a:ln w="9525">
            <a:noFill/>
            <a:miter lim="800000"/>
            <a:headEnd/>
            <a:tailEnd/>
          </a:ln>
        </p:spPr>
        <p:txBody>
          <a:bodyPr/>
          <a:lstStyle/>
          <a:p>
            <a:endParaRPr lang="en-GB"/>
          </a:p>
        </p:txBody>
      </p:sp>
      <p:sp>
        <p:nvSpPr>
          <p:cNvPr id="4114" name="AutoShape 36"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828800" y="1684338"/>
            <a:ext cx="304800" cy="304800"/>
          </a:xfrm>
          <a:prstGeom prst="rect">
            <a:avLst/>
          </a:prstGeom>
          <a:noFill/>
          <a:ln w="9525">
            <a:noFill/>
            <a:miter lim="800000"/>
            <a:headEnd/>
            <a:tailEnd/>
          </a:ln>
        </p:spPr>
        <p:txBody>
          <a:bodyPr/>
          <a:lstStyle/>
          <a:p>
            <a:endParaRPr lang="en-GB"/>
          </a:p>
        </p:txBody>
      </p:sp>
      <p:sp>
        <p:nvSpPr>
          <p:cNvPr id="4115" name="AutoShape 38"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981200" y="1836738"/>
            <a:ext cx="304800" cy="304800"/>
          </a:xfrm>
          <a:prstGeom prst="rect">
            <a:avLst/>
          </a:prstGeom>
          <a:noFill/>
          <a:ln w="9525">
            <a:noFill/>
            <a:miter lim="800000"/>
            <a:headEnd/>
            <a:tailEnd/>
          </a:ln>
        </p:spPr>
        <p:txBody>
          <a:bodyPr/>
          <a:lstStyle/>
          <a:p>
            <a:endParaRPr lang="en-GB"/>
          </a:p>
        </p:txBody>
      </p:sp>
      <p:sp>
        <p:nvSpPr>
          <p:cNvPr id="4116" name="AutoShape 40"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2133600" y="1989138"/>
            <a:ext cx="304800" cy="304800"/>
          </a:xfrm>
          <a:prstGeom prst="rect">
            <a:avLst/>
          </a:prstGeom>
          <a:noFill/>
          <a:ln w="9525">
            <a:noFill/>
            <a:miter lim="800000"/>
            <a:headEnd/>
            <a:tailEnd/>
          </a:ln>
        </p:spPr>
        <p:txBody>
          <a:bodyPr/>
          <a:lstStyle/>
          <a:p>
            <a:endParaRPr lang="en-GB"/>
          </a:p>
        </p:txBody>
      </p:sp>
      <p:sp>
        <p:nvSpPr>
          <p:cNvPr id="21" name="Rectangle 20"/>
          <p:cNvSpPr/>
          <p:nvPr/>
        </p:nvSpPr>
        <p:spPr>
          <a:xfrm>
            <a:off x="1219200" y="5423830"/>
            <a:ext cx="6725121" cy="92333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5400" b="1" dirty="0">
                <a:ln w="10541" cmpd="sng">
                  <a:solidFill>
                    <a:schemeClr val="accent1">
                      <a:shade val="88000"/>
                      <a:satMod val="110000"/>
                    </a:schemeClr>
                  </a:solidFill>
                  <a:prstDash val="solid"/>
                </a:ln>
                <a:solidFill>
                  <a:srgbClr val="0000FF"/>
                </a:solidFill>
              </a:rPr>
              <a:t>Be Bright Be Seen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31938"/>
            <a:ext cx="7624978" cy="3413348"/>
          </a:xfrm>
          <a:prstGeom prst="rect">
            <a:avLst/>
          </a:prstGeom>
        </p:spPr>
      </p:pic>
      <p:sp>
        <p:nvSpPr>
          <p:cNvPr id="3" name="TextBox 2"/>
          <p:cNvSpPr txBox="1"/>
          <p:nvPr/>
        </p:nvSpPr>
        <p:spPr>
          <a:xfrm>
            <a:off x="779388" y="518226"/>
            <a:ext cx="7537524" cy="1077218"/>
          </a:xfrm>
          <a:prstGeom prst="rect">
            <a:avLst/>
          </a:prstGeom>
          <a:solidFill>
            <a:schemeClr val="tx1"/>
          </a:solidFill>
        </p:spPr>
        <p:txBody>
          <a:bodyPr wrap="square" rtlCol="0">
            <a:spAutoFit/>
          </a:bodyPr>
          <a:lstStyle/>
          <a:p>
            <a:pPr algn="ctr"/>
            <a:r>
              <a:rPr lang="en-GB" sz="3200" b="1" dirty="0">
                <a:solidFill>
                  <a:schemeClr val="bg1"/>
                </a:solidFill>
              </a:rPr>
              <a:t>Don’t forget when out and about in these darker days </a:t>
            </a:r>
          </a:p>
        </p:txBody>
      </p:sp>
    </p:spTree>
    <p:extLst>
      <p:ext uri="{BB962C8B-B14F-4D97-AF65-F5344CB8AC3E}">
        <p14:creationId xmlns:p14="http://schemas.microsoft.com/office/powerpoint/2010/main" val="63199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What do people that work near roads wear? </a:t>
            </a:r>
          </a:p>
        </p:txBody>
      </p:sp>
      <p:pic>
        <p:nvPicPr>
          <p:cNvPr id="7172" name="Picture 2" descr="http://static.guim.co.uk/sys-images/Society/Pix/pictures/2009/4/28/1240916152436/LOLLIPOP-LADY-AT-PEDESTRI-001.jpg"/>
          <p:cNvPicPr>
            <a:picLocks noChangeAspect="1" noChangeArrowheads="1"/>
          </p:cNvPicPr>
          <p:nvPr/>
        </p:nvPicPr>
        <p:blipFill>
          <a:blip r:embed="rId2" cstate="print"/>
          <a:srcRect/>
          <a:stretch>
            <a:fillRect/>
          </a:stretch>
        </p:blipFill>
        <p:spPr bwMode="auto">
          <a:xfrm>
            <a:off x="755576" y="1484784"/>
            <a:ext cx="3750965" cy="2250579"/>
          </a:xfrm>
          <a:prstGeom prst="rect">
            <a:avLst/>
          </a:prstGeom>
          <a:noFill/>
          <a:ln w="9525">
            <a:noFill/>
            <a:miter lim="800000"/>
            <a:headEnd/>
            <a:tailEnd/>
          </a:ln>
        </p:spPr>
      </p:pic>
      <p:pic>
        <p:nvPicPr>
          <p:cNvPr id="7173" name="Picture 4" descr="http://www.merseyside.police.uk/media/image/n/i/hi-vis1.gif"/>
          <p:cNvPicPr>
            <a:picLocks noChangeAspect="1" noChangeArrowheads="1"/>
          </p:cNvPicPr>
          <p:nvPr/>
        </p:nvPicPr>
        <p:blipFill>
          <a:blip r:embed="rId3" cstate="print"/>
          <a:srcRect/>
          <a:stretch>
            <a:fillRect/>
          </a:stretch>
        </p:blipFill>
        <p:spPr bwMode="auto">
          <a:xfrm>
            <a:off x="5796136" y="1700808"/>
            <a:ext cx="2976562" cy="3967162"/>
          </a:xfrm>
          <a:prstGeom prst="rect">
            <a:avLst/>
          </a:prstGeom>
          <a:noFill/>
          <a:ln w="9525">
            <a:noFill/>
            <a:miter lim="800000"/>
            <a:headEnd/>
            <a:tailEnd/>
          </a:ln>
        </p:spPr>
      </p:pic>
      <p:pic>
        <p:nvPicPr>
          <p:cNvPr id="1026" name="Picture 2" descr="Image result for highways agen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783" y="3874469"/>
            <a:ext cx="4286249"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4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163" y="2348880"/>
            <a:ext cx="7983564" cy="396000"/>
          </a:xfrm>
        </p:spPr>
        <p:txBody>
          <a:bodyPr/>
          <a:lstStyle/>
          <a:p>
            <a:r>
              <a:rPr lang="en-GB" sz="2000" dirty="0">
                <a:solidFill>
                  <a:schemeClr val="tx1">
                    <a:lumMod val="60000"/>
                    <a:lumOff val="40000"/>
                  </a:schemeClr>
                </a:solidFill>
              </a:rPr>
              <a:t>Don’t forget</a:t>
            </a:r>
          </a:p>
          <a:p>
            <a:r>
              <a:rPr lang="en-GB" dirty="0"/>
              <a:t>Santa Challenge</a:t>
            </a:r>
          </a:p>
          <a:p>
            <a:r>
              <a:rPr lang="en-GB" sz="2000" dirty="0">
                <a:solidFill>
                  <a:schemeClr val="tx1">
                    <a:lumMod val="60000"/>
                    <a:lumOff val="40000"/>
                  </a:schemeClr>
                </a:solidFill>
              </a:rPr>
              <a:t>Monday 28</a:t>
            </a:r>
            <a:r>
              <a:rPr lang="en-GB" sz="2000" baseline="30000" dirty="0">
                <a:solidFill>
                  <a:schemeClr val="tx1">
                    <a:lumMod val="60000"/>
                    <a:lumOff val="40000"/>
                  </a:schemeClr>
                </a:solidFill>
              </a:rPr>
              <a:t>th</a:t>
            </a:r>
            <a:r>
              <a:rPr lang="en-GB" sz="2000" dirty="0">
                <a:solidFill>
                  <a:schemeClr val="tx1">
                    <a:lumMod val="60000"/>
                    <a:lumOff val="40000"/>
                  </a:schemeClr>
                </a:solidFill>
              </a:rPr>
              <a:t> November to Friday 9</a:t>
            </a:r>
            <a:r>
              <a:rPr lang="en-GB" sz="2000" baseline="30000" dirty="0">
                <a:solidFill>
                  <a:schemeClr val="tx1">
                    <a:lumMod val="60000"/>
                    <a:lumOff val="40000"/>
                  </a:schemeClr>
                </a:solidFill>
              </a:rPr>
              <a:t>th</a:t>
            </a:r>
            <a:r>
              <a:rPr lang="en-GB" sz="2000" dirty="0">
                <a:solidFill>
                  <a:schemeClr val="tx1">
                    <a:lumMod val="60000"/>
                    <a:lumOff val="40000"/>
                  </a:schemeClr>
                </a:solidFill>
              </a:rPr>
              <a:t> December</a:t>
            </a:r>
          </a:p>
          <a:p>
            <a:r>
              <a:rPr lang="en-GB" dirty="0"/>
              <a:t>Keep walking, cycling and scooting to school</a:t>
            </a:r>
          </a:p>
        </p:txBody>
      </p:sp>
      <p:sp>
        <p:nvSpPr>
          <p:cNvPr id="4" name="Text Placeholder 3"/>
          <p:cNvSpPr>
            <a:spLocks noGrp="1"/>
          </p:cNvSpPr>
          <p:nvPr>
            <p:ph type="body" sz="quarter" idx="12"/>
          </p:nvPr>
        </p:nvSpPr>
        <p:spPr/>
        <p:txBody>
          <a:bodyPr/>
          <a:lstStyle/>
          <a:p>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4154" y="2927032"/>
            <a:ext cx="1556199" cy="2333625"/>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4" y="2927031"/>
            <a:ext cx="2304256" cy="2333625"/>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5856" y="2927030"/>
            <a:ext cx="2736304" cy="2343484"/>
          </a:xfrm>
          <a:prstGeom prst="rect">
            <a:avLst/>
          </a:prstGeom>
        </p:spPr>
      </p:pic>
    </p:spTree>
    <p:extLst>
      <p:ext uri="{BB962C8B-B14F-4D97-AF65-F5344CB8AC3E}">
        <p14:creationId xmlns:p14="http://schemas.microsoft.com/office/powerpoint/2010/main" val="9086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39552" y="476672"/>
            <a:ext cx="8208912" cy="6278642"/>
          </a:xfrm>
          <a:prstGeom prst="rect">
            <a:avLst/>
          </a:prstGeom>
          <a:noFill/>
          <a:ln w="9525">
            <a:noFill/>
            <a:miter lim="800000"/>
            <a:headEnd/>
            <a:tailEnd/>
          </a:ln>
        </p:spPr>
        <p:txBody>
          <a:bodyPr wrap="square">
            <a:spAutoFit/>
          </a:bodyPr>
          <a:lstStyle/>
          <a:p>
            <a:pPr algn="ctr"/>
            <a:r>
              <a:rPr lang="en-GB" sz="4800" b="1" u="sng" dirty="0">
                <a:solidFill>
                  <a:srgbClr val="7030A0"/>
                </a:solidFill>
                <a:latin typeface="Lucida Fax" pitchFamily="18" charset="0"/>
              </a:rPr>
              <a:t>How can </a:t>
            </a:r>
            <a:r>
              <a:rPr lang="en-GB" sz="4800" b="1" u="sng" dirty="0">
                <a:solidFill>
                  <a:srgbClr val="FF3399"/>
                </a:solidFill>
                <a:latin typeface="Lucida Fax" pitchFamily="18" charset="0"/>
              </a:rPr>
              <a:t>you be seen </a:t>
            </a:r>
            <a:r>
              <a:rPr lang="en-GB" sz="4800" b="1" u="sng" dirty="0">
                <a:solidFill>
                  <a:srgbClr val="00B050"/>
                </a:solidFill>
                <a:latin typeface="Lucida Fax" pitchFamily="18" charset="0"/>
              </a:rPr>
              <a:t>more easily?</a:t>
            </a:r>
          </a:p>
          <a:p>
            <a:endParaRPr lang="en-GB" sz="2400" dirty="0">
              <a:latin typeface="Lucida Fax" pitchFamily="18" charset="0"/>
            </a:endParaRPr>
          </a:p>
          <a:p>
            <a:pPr marL="457200" indent="-457200">
              <a:buAutoNum type="arabicPeriod"/>
            </a:pPr>
            <a:r>
              <a:rPr lang="en-GB" sz="2400" dirty="0">
                <a:latin typeface="Lucida Fax" pitchFamily="18" charset="0"/>
              </a:rPr>
              <a:t>On dull days wear </a:t>
            </a:r>
            <a:r>
              <a:rPr lang="en-GB" sz="2400" b="1" dirty="0">
                <a:solidFill>
                  <a:srgbClr val="00B050"/>
                </a:solidFill>
                <a:latin typeface="Lucida Fax" pitchFamily="18" charset="0"/>
              </a:rPr>
              <a:t>bright</a:t>
            </a:r>
            <a:r>
              <a:rPr lang="en-GB" sz="2400" dirty="0">
                <a:solidFill>
                  <a:srgbClr val="00B050"/>
                </a:solidFill>
                <a:latin typeface="Lucida Fax" pitchFamily="18" charset="0"/>
              </a:rPr>
              <a:t> </a:t>
            </a:r>
            <a:r>
              <a:rPr lang="en-GB" sz="2400" dirty="0">
                <a:latin typeface="Lucida Fax" pitchFamily="18" charset="0"/>
              </a:rPr>
              <a:t>or </a:t>
            </a:r>
            <a:r>
              <a:rPr lang="en-GB" sz="2400" b="1" dirty="0">
                <a:solidFill>
                  <a:srgbClr val="CC00FF"/>
                </a:solidFill>
                <a:latin typeface="Lucida Fax" pitchFamily="18" charset="0"/>
              </a:rPr>
              <a:t>fluorescent</a:t>
            </a:r>
            <a:r>
              <a:rPr lang="en-GB" sz="2400" dirty="0">
                <a:solidFill>
                  <a:srgbClr val="CC00FF"/>
                </a:solidFill>
                <a:latin typeface="Lucida Fax" pitchFamily="18" charset="0"/>
              </a:rPr>
              <a:t> </a:t>
            </a:r>
            <a:r>
              <a:rPr lang="en-GB" sz="2400" dirty="0">
                <a:latin typeface="Lucida Fax" pitchFamily="18" charset="0"/>
              </a:rPr>
              <a:t>colours</a:t>
            </a:r>
          </a:p>
          <a:p>
            <a:r>
              <a:rPr lang="en-GB" sz="2400" b="1" dirty="0">
                <a:solidFill>
                  <a:srgbClr val="CC00FF"/>
                </a:solidFill>
                <a:latin typeface="Lucida Fax" pitchFamily="18" charset="0"/>
              </a:rPr>
              <a:t>Fluorescent armbands </a:t>
            </a:r>
            <a:r>
              <a:rPr lang="en-GB" sz="2400" dirty="0">
                <a:latin typeface="Lucida Fax" pitchFamily="18" charset="0"/>
              </a:rPr>
              <a:t>can also be worn over coats and other clothing. Bags can be bright colours or with high-visibility strips</a:t>
            </a:r>
          </a:p>
          <a:p>
            <a:endParaRPr lang="en-GB" sz="2400" dirty="0">
              <a:latin typeface="Lucida Fax" pitchFamily="18" charset="0"/>
            </a:endParaRPr>
          </a:p>
          <a:p>
            <a:r>
              <a:rPr lang="en-GB" sz="2400" dirty="0">
                <a:latin typeface="Lucida Fax" pitchFamily="18" charset="0"/>
              </a:rPr>
              <a:t>2. If walking near traffic at night </a:t>
            </a:r>
            <a:r>
              <a:rPr lang="en-GB" sz="2400" b="1" dirty="0">
                <a:solidFill>
                  <a:srgbClr val="FF6600"/>
                </a:solidFill>
                <a:latin typeface="Lucida Fax" pitchFamily="18" charset="0"/>
              </a:rPr>
              <a:t>reflective clothing </a:t>
            </a:r>
            <a:r>
              <a:rPr lang="en-GB" sz="2400" dirty="0">
                <a:latin typeface="Lucida Fax" pitchFamily="18" charset="0"/>
              </a:rPr>
              <a:t>is needed. Reflective clothing reflects light from car and bike headlamps. Reflective armbands are easy to buy.</a:t>
            </a:r>
          </a:p>
          <a:p>
            <a:r>
              <a:rPr lang="en-GB" sz="2400" b="1" u="sng" dirty="0">
                <a:latin typeface="Lucida Fax" pitchFamily="18" charset="0"/>
              </a:rPr>
              <a:t>Remember </a:t>
            </a:r>
            <a:r>
              <a:rPr lang="en-GB" sz="2400" dirty="0">
                <a:latin typeface="Lucida Fax" pitchFamily="18" charset="0"/>
              </a:rPr>
              <a:t>that fluorescent colours do not show up in the dark</a:t>
            </a:r>
          </a:p>
          <a:p>
            <a:endParaRPr lang="en-GB" dirty="0"/>
          </a:p>
        </p:txBody>
      </p:sp>
    </p:spTree>
    <p:extLst>
      <p:ext uri="{BB962C8B-B14F-4D97-AF65-F5344CB8AC3E}">
        <p14:creationId xmlns:p14="http://schemas.microsoft.com/office/powerpoint/2010/main" val="106320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bright ha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51" t="20195" r="4032" b="19108"/>
          <a:stretch/>
        </p:blipFill>
        <p:spPr bwMode="auto">
          <a:xfrm>
            <a:off x="6089412" y="5000419"/>
            <a:ext cx="2695303" cy="1797461"/>
          </a:xfrm>
          <a:prstGeom prst="rect">
            <a:avLst/>
          </a:prstGeom>
          <a:noFill/>
          <a:extLst>
            <a:ext uri="{909E8E84-426E-40DD-AFC4-6F175D3DCCD1}">
              <a14:hiddenFill xmlns:a14="http://schemas.microsoft.com/office/drawing/2010/main">
                <a:solidFill>
                  <a:srgbClr val="FFFFFF"/>
                </a:solidFill>
              </a14:hiddenFill>
            </a:ext>
          </a:extLst>
        </p:spPr>
      </p:pic>
      <p:sp>
        <p:nvSpPr>
          <p:cNvPr id="24578" name="Title 1"/>
          <p:cNvSpPr>
            <a:spLocks noGrp="1"/>
          </p:cNvSpPr>
          <p:nvPr>
            <p:ph type="title"/>
          </p:nvPr>
        </p:nvSpPr>
        <p:spPr/>
        <p:txBody>
          <a:bodyPr/>
          <a:lstStyle/>
          <a:p>
            <a:pPr eaLnBrk="1" hangingPunct="1"/>
            <a:r>
              <a:rPr lang="en-GB" altLang="en-US" b="1"/>
              <a:t>What can we do?</a:t>
            </a:r>
          </a:p>
        </p:txBody>
      </p:sp>
      <p:pic>
        <p:nvPicPr>
          <p:cNvPr id="1026" name="Picture 2" descr="hi-vis vest"/>
          <p:cNvPicPr>
            <a:picLocks noChangeAspect="1" noChangeArrowheads="1"/>
          </p:cNvPicPr>
          <p:nvPr/>
        </p:nvPicPr>
        <p:blipFill>
          <a:blip r:embed="rId4" cstate="print"/>
          <a:srcRect/>
          <a:stretch>
            <a:fillRect/>
          </a:stretch>
        </p:blipFill>
        <p:spPr bwMode="auto">
          <a:xfrm>
            <a:off x="2627313" y="1268413"/>
            <a:ext cx="3240087" cy="3824287"/>
          </a:xfrm>
          <a:prstGeom prst="rect">
            <a:avLst/>
          </a:prstGeom>
          <a:noFill/>
          <a:ln w="9525">
            <a:noFill/>
            <a:miter lim="800000"/>
            <a:headEnd/>
            <a:tailEnd/>
          </a:ln>
        </p:spPr>
      </p:pic>
      <p:sp>
        <p:nvSpPr>
          <p:cNvPr id="24584" name="TextBox 2"/>
          <p:cNvSpPr txBox="1">
            <a:spLocks noChangeArrowheads="1"/>
          </p:cNvSpPr>
          <p:nvPr/>
        </p:nvSpPr>
        <p:spPr bwMode="auto">
          <a:xfrm>
            <a:off x="2965450" y="5311775"/>
            <a:ext cx="3983038" cy="369888"/>
          </a:xfrm>
          <a:prstGeom prst="rect">
            <a:avLst/>
          </a:prstGeom>
          <a:noFill/>
          <a:ln w="9525">
            <a:noFill/>
            <a:miter lim="800000"/>
            <a:headEnd/>
            <a:tailEnd/>
          </a:ln>
        </p:spPr>
        <p:txBody>
          <a:bodyPr>
            <a:spAutoFit/>
          </a:bodyPr>
          <a:lstStyle/>
          <a:p>
            <a:pPr eaLnBrk="1" hangingPunct="1"/>
            <a:endParaRPr lang="en-GB" altLang="en-US">
              <a:latin typeface="Calibri" pitchFamily="34" charset="0"/>
            </a:endParaRPr>
          </a:p>
        </p:txBody>
      </p:sp>
      <p:sp>
        <p:nvSpPr>
          <p:cNvPr id="8" name="TextBox 7"/>
          <p:cNvSpPr txBox="1">
            <a:spLocks noChangeArrowheads="1"/>
          </p:cNvSpPr>
          <p:nvPr/>
        </p:nvSpPr>
        <p:spPr bwMode="auto">
          <a:xfrm>
            <a:off x="3073400" y="5067300"/>
            <a:ext cx="3767138" cy="831850"/>
          </a:xfrm>
          <a:prstGeom prst="rect">
            <a:avLst/>
          </a:prstGeom>
          <a:noFill/>
          <a:ln w="9525">
            <a:noFill/>
            <a:miter lim="800000"/>
            <a:headEnd/>
            <a:tailEnd/>
          </a:ln>
        </p:spPr>
        <p:txBody>
          <a:bodyPr>
            <a:spAutoFit/>
          </a:bodyPr>
          <a:lstStyle/>
          <a:p>
            <a:pPr algn="ctr" eaLnBrk="1" hangingPunct="1"/>
            <a:r>
              <a:rPr lang="en-GB" altLang="en-US" sz="4800" b="1" dirty="0">
                <a:latin typeface="Calibri" pitchFamily="34" charset="0"/>
              </a:rPr>
              <a:t>Dress </a:t>
            </a:r>
            <a:r>
              <a:rPr lang="en-GB" altLang="en-US" sz="4800" b="1" dirty="0">
                <a:solidFill>
                  <a:srgbClr val="FF0000"/>
                </a:solidFill>
                <a:latin typeface="Calibri" pitchFamily="34" charset="0"/>
              </a:rPr>
              <a:t>b</a:t>
            </a:r>
            <a:r>
              <a:rPr lang="en-GB" altLang="en-US" sz="4800" b="1" dirty="0">
                <a:solidFill>
                  <a:srgbClr val="FFC000"/>
                </a:solidFill>
                <a:latin typeface="Calibri" pitchFamily="34" charset="0"/>
              </a:rPr>
              <a:t>r</a:t>
            </a:r>
            <a:r>
              <a:rPr lang="en-GB" altLang="en-US" sz="4800" b="1" dirty="0">
                <a:solidFill>
                  <a:srgbClr val="00B050"/>
                </a:solidFill>
                <a:latin typeface="Calibri" pitchFamily="34" charset="0"/>
              </a:rPr>
              <a:t>i</a:t>
            </a:r>
            <a:r>
              <a:rPr lang="en-GB" altLang="en-US" sz="4800" b="1" dirty="0">
                <a:solidFill>
                  <a:srgbClr val="00B0F0"/>
                </a:solidFill>
                <a:latin typeface="Calibri" pitchFamily="34" charset="0"/>
              </a:rPr>
              <a:t>g</a:t>
            </a:r>
            <a:r>
              <a:rPr lang="en-GB" altLang="en-US" sz="4800" b="1" dirty="0">
                <a:solidFill>
                  <a:srgbClr val="FF3399"/>
                </a:solidFill>
                <a:latin typeface="Calibri" pitchFamily="34" charset="0"/>
              </a:rPr>
              <a:t>h</a:t>
            </a:r>
            <a:r>
              <a:rPr lang="en-GB" altLang="en-US" sz="4800" b="1" dirty="0">
                <a:solidFill>
                  <a:srgbClr val="CC00FF"/>
                </a:solidFill>
                <a:latin typeface="Calibri" pitchFamily="34" charset="0"/>
              </a:rPr>
              <a:t>t</a:t>
            </a:r>
            <a:r>
              <a:rPr lang="en-GB" altLang="en-US" sz="4800" b="1" dirty="0">
                <a:latin typeface="Calibri" pitchFamily="34" charset="0"/>
              </a:rPr>
              <a:t>!</a:t>
            </a:r>
          </a:p>
        </p:txBody>
      </p:sp>
      <p:pic>
        <p:nvPicPr>
          <p:cNvPr id="3074" name="Picture 2" descr="Image result for reflective cloth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926"/>
          <a:stretch/>
        </p:blipFill>
        <p:spPr bwMode="auto">
          <a:xfrm>
            <a:off x="6089412" y="1303792"/>
            <a:ext cx="2589183" cy="3349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flective sho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32" t="11816" r="10834" b="13510"/>
          <a:stretch/>
        </p:blipFill>
        <p:spPr bwMode="auto">
          <a:xfrm>
            <a:off x="35496" y="2280119"/>
            <a:ext cx="2548394" cy="13649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right clothi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546" r="14552"/>
          <a:stretch/>
        </p:blipFill>
        <p:spPr bwMode="auto">
          <a:xfrm>
            <a:off x="301581" y="3931772"/>
            <a:ext cx="2016224" cy="292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6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GB" altLang="en-US" dirty="0"/>
          </a:p>
        </p:txBody>
      </p:sp>
      <p:sp>
        <p:nvSpPr>
          <p:cNvPr id="4" name="Rectangle 3"/>
          <p:cNvSpPr/>
          <p:nvPr/>
        </p:nvSpPr>
        <p:spPr>
          <a:xfrm>
            <a:off x="446534" y="2420888"/>
            <a:ext cx="8137790" cy="1754326"/>
          </a:xfrm>
          <a:prstGeom prst="rect">
            <a:avLst/>
          </a:prstGeom>
          <a:noFill/>
        </p:spPr>
        <p:txBody>
          <a:bodyPr>
            <a:spAutoFit/>
          </a:bodyPr>
          <a:lstStyle/>
          <a:p>
            <a:pPr algn="ctr">
              <a:defRPr/>
            </a:pPr>
            <a:r>
              <a:rPr lang="en-US" sz="5400" b="1" dirty="0">
                <a:ln w="31550" cmpd="sng">
                  <a:solidFill>
                    <a:schemeClr val="tx2">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How did you travel to school today?</a:t>
            </a:r>
          </a:p>
        </p:txBody>
      </p:sp>
    </p:spTree>
    <p:extLst>
      <p:ext uri="{BB962C8B-B14F-4D97-AF65-F5344CB8AC3E}">
        <p14:creationId xmlns:p14="http://schemas.microsoft.com/office/powerpoint/2010/main" val="69039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48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a:t>Walking?</a:t>
            </a:r>
          </a:p>
        </p:txBody>
      </p:sp>
      <p:pic>
        <p:nvPicPr>
          <p:cNvPr id="5" name="Picture 4"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4320480" cy="4954672"/>
          </a:xfrm>
          <a:prstGeom prst="rect">
            <a:avLst/>
          </a:prstGeom>
          <a:noFill/>
          <a:ln>
            <a:noFill/>
          </a:ln>
        </p:spPr>
      </p:pic>
    </p:spTree>
    <p:extLst>
      <p:ext uri="{BB962C8B-B14F-4D97-AF65-F5344CB8AC3E}">
        <p14:creationId xmlns:p14="http://schemas.microsoft.com/office/powerpoint/2010/main" val="121799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Car?</a:t>
            </a:r>
          </a:p>
        </p:txBody>
      </p:sp>
      <p:pic>
        <p:nvPicPr>
          <p:cNvPr id="10246" name="Picture 6" descr="https://mir-s3-cdn-cf.behance.net/project_modules/disp/68c42d19115111.5603fae5cb15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20" t="3592" r="9281" b="8352"/>
          <a:stretch/>
        </p:blipFill>
        <p:spPr bwMode="auto">
          <a:xfrm>
            <a:off x="1043608" y="1268760"/>
            <a:ext cx="727105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a:t>Cycle?</a:t>
            </a:r>
          </a:p>
        </p:txBody>
      </p:sp>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084" y="1214812"/>
            <a:ext cx="5418211" cy="544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8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a:t>Bus?</a:t>
            </a:r>
          </a:p>
        </p:txBody>
      </p:sp>
      <p:sp>
        <p:nvSpPr>
          <p:cNvPr id="13315" name="AutoShape 2"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6" name="AutoShape 4"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7" name="AutoShape 6"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8" name="AutoShape 8"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pic>
        <p:nvPicPr>
          <p:cNvPr id="8202" name="Picture 10"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298"/>
          <a:stretch/>
        </p:blipFill>
        <p:spPr bwMode="auto">
          <a:xfrm>
            <a:off x="1835696" y="1268760"/>
            <a:ext cx="5481478"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7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a:t>Scoot?</a:t>
            </a:r>
          </a:p>
        </p:txBody>
      </p:sp>
      <p:pic>
        <p:nvPicPr>
          <p:cNvPr id="5" name="Picture 4"/>
          <p:cNvPicPr/>
          <p:nvPr/>
        </p:nvPicPr>
        <p:blipFill rotWithShape="1">
          <a:blip r:embed="rId2"/>
          <a:srcRect l="57563" t="30663" r="16779" b="27172"/>
          <a:stretch/>
        </p:blipFill>
        <p:spPr bwMode="auto">
          <a:xfrm>
            <a:off x="1907704" y="1268760"/>
            <a:ext cx="5544616" cy="4963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22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a:t>Why is scooting, cycling or walking good?</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21494" t="27702" r="22984" b="39999"/>
          <a:stretch>
            <a:fillRect/>
          </a:stretch>
        </p:blipFill>
        <p:spPr bwMode="auto">
          <a:xfrm>
            <a:off x="107950" y="1989138"/>
            <a:ext cx="8929688" cy="324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44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a:t>Why scooting, cycling or walking is good:</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l="22620" t="19238" r="22382" b="16382"/>
          <a:stretch>
            <a:fillRect/>
          </a:stretch>
        </p:blipFill>
        <p:spPr bwMode="auto">
          <a:xfrm>
            <a:off x="320675" y="1846263"/>
            <a:ext cx="2667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l="22739" t="20001" r="21190" b="17523"/>
          <a:stretch>
            <a:fillRect/>
          </a:stretch>
        </p:blipFill>
        <p:spPr bwMode="auto">
          <a:xfrm>
            <a:off x="6156325" y="1846263"/>
            <a:ext cx="25908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clipartbest.com/cliparts/Kin/pr7/Kinpr7jk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4221163"/>
            <a:ext cx="24384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fficeArt object" descr="http://media-cache-ec0.pinimg.com/736x/c9/5b/43/c95b434910eed43c2a9d7865361bf41f.jpg"/>
          <p:cNvPicPr>
            <a:picLocks noChangeAspect="1" noChangeArrowheads="1"/>
          </p:cNvPicPr>
          <p:nvPr/>
        </p:nvPicPr>
        <p:blipFill>
          <a:blip r:embed="rId6">
            <a:extLst>
              <a:ext uri="{28A0092B-C50C-407E-A947-70E740481C1C}">
                <a14:useLocalDpi xmlns:a14="http://schemas.microsoft.com/office/drawing/2010/main" val="0"/>
              </a:ext>
            </a:extLst>
          </a:blip>
          <a:srcRect t="19505" b="9908"/>
          <a:stretch>
            <a:fillRect/>
          </a:stretch>
        </p:blipFill>
        <p:spPr bwMode="auto">
          <a:xfrm>
            <a:off x="2671951" y="4364038"/>
            <a:ext cx="1862958" cy="192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6" name="Picture 2" descr="See the source image">
            <a:extLst>
              <a:ext uri="{FF2B5EF4-FFF2-40B4-BE49-F238E27FC236}">
                <a16:creationId xmlns:a16="http://schemas.microsoft.com/office/drawing/2014/main" id="{A1E5B9B1-F8C8-D77C-AA62-03EAA0DEBC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1881" y="1908143"/>
            <a:ext cx="2741083" cy="205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s of cars outide a school ">
            <a:extLst>
              <a:ext uri="{FF2B5EF4-FFF2-40B4-BE49-F238E27FC236}">
                <a16:creationId xmlns:a16="http://schemas.microsoft.com/office/drawing/2014/main" id="{B2616A2E-CBF5-CDC4-3863-9106A9555E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467"/>
          <a:stretch/>
        </p:blipFill>
        <p:spPr bwMode="auto">
          <a:xfrm>
            <a:off x="4826448" y="4415673"/>
            <a:ext cx="3837811" cy="165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05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1624</TotalTime>
  <Words>498</Words>
  <Application>Microsoft Office PowerPoint</Application>
  <PresentationFormat>On-screen Show (4:3)</PresentationFormat>
  <Paragraphs>70</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Regular</vt:lpstr>
      <vt:lpstr>Arial Rounded MT Bold</vt:lpstr>
      <vt:lpstr>Calibri</vt:lpstr>
      <vt:lpstr>Gill Sans MT</vt:lpstr>
      <vt:lpstr>Lucida Fax</vt:lpstr>
      <vt:lpstr>Times New Roman</vt:lpstr>
      <vt:lpstr>Office Theme</vt:lpstr>
      <vt:lpstr>PowerPoint Presentation</vt:lpstr>
      <vt:lpstr>PowerPoint Presentation</vt:lpstr>
      <vt:lpstr>Walking?</vt:lpstr>
      <vt:lpstr>Car?</vt:lpstr>
      <vt:lpstr>Cycle?</vt:lpstr>
      <vt:lpstr>Bus?</vt:lpstr>
      <vt:lpstr>Scoot?</vt:lpstr>
      <vt:lpstr>Why is scooting, cycling or walking good?</vt:lpstr>
      <vt:lpstr>Why scooting, cycling or walking is good:</vt:lpstr>
      <vt:lpstr>The Santa Challenge: to travel to Lapland!</vt:lpstr>
      <vt:lpstr>PowerPoint Presentation</vt:lpstr>
      <vt:lpstr>Your School to Lapland</vt:lpstr>
      <vt:lpstr>PowerPoint Presentation</vt:lpstr>
      <vt:lpstr>PowerPoint Presentation</vt:lpstr>
      <vt:lpstr>PowerPoint Presentation</vt:lpstr>
      <vt:lpstr>What do people that work near roads wear? </vt:lpstr>
      <vt:lpstr>PowerPoint Presentation</vt:lpstr>
      <vt:lpstr>PowerPoint Presentation</vt:lpstr>
      <vt:lpstr>What can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wear in Winter?</dc:title>
  <dc:creator>Lindsey</dc:creator>
  <cp:lastModifiedBy>Nicki</cp:lastModifiedBy>
  <cp:revision>139</cp:revision>
  <cp:lastPrinted>2022-11-07T14:58:30Z</cp:lastPrinted>
  <dcterms:created xsi:type="dcterms:W3CDTF">2012-07-31T09:36:31Z</dcterms:created>
  <dcterms:modified xsi:type="dcterms:W3CDTF">2022-11-21T09:55:02Z</dcterms:modified>
</cp:coreProperties>
</file>