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8"/>
  </p:notesMasterIdLst>
  <p:sldIdLst>
    <p:sldId id="270" r:id="rId2"/>
    <p:sldId id="258" r:id="rId3"/>
    <p:sldId id="259" r:id="rId4"/>
    <p:sldId id="271" r:id="rId5"/>
    <p:sldId id="272" r:id="rId6"/>
    <p:sldId id="273" r:id="rId7"/>
    <p:sldId id="260" r:id="rId8"/>
    <p:sldId id="261" r:id="rId9"/>
    <p:sldId id="262" r:id="rId10"/>
    <p:sldId id="263" r:id="rId11"/>
    <p:sldId id="264" r:id="rId12"/>
    <p:sldId id="265" r:id="rId13"/>
    <p:sldId id="266" r:id="rId14"/>
    <p:sldId id="267" r:id="rId15"/>
    <p:sldId id="268" r:id="rId16"/>
    <p:sldId id="269"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Finlay"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AA"/>
    <a:srgbClr val="F18214"/>
    <a:srgbClr val="25B8BC"/>
    <a:srgbClr val="FFE002"/>
    <a:srgbClr val="47B1E5"/>
    <a:srgbClr val="8ACBC0"/>
    <a:srgbClr val="00A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5"/>
    <p:restoredTop sz="94540"/>
  </p:normalViewPr>
  <p:slideViewPr>
    <p:cSldViewPr snapToGrid="0">
      <p:cViewPr varScale="1">
        <p:scale>
          <a:sx n="108" d="100"/>
          <a:sy n="108" d="100"/>
        </p:scale>
        <p:origin x="1776" y="138"/>
      </p:cViewPr>
      <p:guideLst>
        <p:guide orient="horz" pos="2183"/>
        <p:guide pos="2880"/>
        <p:guide pos="340"/>
        <p:guide orient="horz" pos="3974"/>
        <p:guide pos="5420"/>
        <p:guide orient="horz" pos="346"/>
        <p:guide pos="476"/>
        <p:guide orient="horz" pos="482"/>
        <p:guide orient="horz" pos="3838"/>
        <p:guide pos="5284"/>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 name="Google Shape;6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topics-organised-events/topics-organised-events-science-wee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topics-organised-events/topics-organised-events-science-wee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dpi="0" rotWithShape="1">
          <a:blip r:embed="rId2"/>
          <a:srcRect/>
          <a:stretch>
            <a:fillRect/>
          </a:stretch>
        </a:blipFill>
        <a:effectLst/>
      </p:bgPr>
    </p:bg>
    <p:spTree>
      <p:nvGrpSpPr>
        <p:cNvPr id="1" name="Shape 15"/>
        <p:cNvGrpSpPr/>
        <p:nvPr/>
      </p:nvGrpSpPr>
      <p:grpSpPr>
        <a:xfrm>
          <a:off x="0" y="0"/>
          <a:ext cx="0" cy="0"/>
          <a:chOff x="0" y="0"/>
          <a:chExt cx="0" cy="0"/>
        </a:xfrm>
      </p:grpSpPr>
      <p:sp>
        <p:nvSpPr>
          <p:cNvPr id="2" name="Google Shape;16;p3">
            <a:hlinkClick r:id="rId3"/>
            <a:extLst>
              <a:ext uri="{FF2B5EF4-FFF2-40B4-BE49-F238E27FC236}">
                <a16:creationId xmlns:a16="http://schemas.microsoft.com/office/drawing/2014/main" id="{5BAC3EB1-70C2-2EA5-0FCE-4074E52FB17D}"/>
              </a:ext>
            </a:extLst>
          </p:cNvPr>
          <p:cNvSpPr/>
          <p:nvPr userDrawn="1"/>
        </p:nvSpPr>
        <p:spPr>
          <a:xfrm>
            <a:off x="430633" y="6062263"/>
            <a:ext cx="953324"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Aims Slide">
  <p:cSld name="1_Aims Slide">
    <p:spTree>
      <p:nvGrpSpPr>
        <p:cNvPr id="1" name="Shape 17"/>
        <p:cNvGrpSpPr/>
        <p:nvPr/>
      </p:nvGrpSpPr>
      <p:grpSpPr>
        <a:xfrm>
          <a:off x="0" y="0"/>
          <a:ext cx="0" cy="0"/>
          <a:chOff x="0" y="0"/>
          <a:chExt cx="0" cy="0"/>
        </a:xfrm>
      </p:grpSpPr>
      <p:sp>
        <p:nvSpPr>
          <p:cNvPr id="18" name="Google Shape;18;p4"/>
          <p:cNvSpPr/>
          <p:nvPr/>
        </p:nvSpPr>
        <p:spPr>
          <a:xfrm>
            <a:off x="503239" y="512763"/>
            <a:ext cx="8137524" cy="2193019"/>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19" name="Google Shape;19;p4"/>
          <p:cNvSpPr txBox="1"/>
          <p:nvPr/>
        </p:nvSpPr>
        <p:spPr>
          <a:xfrm>
            <a:off x="628648" y="734785"/>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dirty="0">
                <a:solidFill>
                  <a:schemeClr val="dk1"/>
                </a:solidFill>
                <a:latin typeface="Twinkl" pitchFamily="2" charset="77"/>
                <a:ea typeface="Arial"/>
                <a:cs typeface="Arial"/>
                <a:sym typeface="Arial"/>
              </a:rPr>
              <a:t>Aim</a:t>
            </a:r>
            <a:endParaRPr sz="3600" dirty="0">
              <a:latin typeface="Twinkl" pitchFamily="2" charset="77"/>
            </a:endParaRPr>
          </a:p>
        </p:txBody>
      </p:sp>
      <p:sp>
        <p:nvSpPr>
          <p:cNvPr id="20" name="Google Shape;20;p4"/>
          <p:cNvSpPr>
            <a:spLocks noGrp="1"/>
          </p:cNvSpPr>
          <p:nvPr>
            <p:ph type="body" idx="1"/>
          </p:nvPr>
        </p:nvSpPr>
        <p:spPr>
          <a:xfrm>
            <a:off x="628650" y="1127760"/>
            <a:ext cx="7886700" cy="1409700"/>
          </a:xfrm>
          <a:prstGeom prst="roundRect">
            <a:avLst>
              <a:gd name="adj" fmla="val 2585"/>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Twinkl" pitchFamily="2" charset="77"/>
                <a:ea typeface="Twinkl" pitchFamily="2" charset="77"/>
                <a:cs typeface="Arial"/>
                <a:sym typeface="Arial"/>
              </a:defRPr>
            </a:lvl1pPr>
            <a:lvl2pPr marL="914400" lvl="1" indent="-330200" algn="l">
              <a:lnSpc>
                <a:spcPct val="90000"/>
              </a:lnSpc>
              <a:spcBef>
                <a:spcPts val="500"/>
              </a:spcBef>
              <a:spcAft>
                <a:spcPts val="0"/>
              </a:spcAft>
              <a:buClr>
                <a:srgbClr val="1C1C1C"/>
              </a:buClr>
              <a:buSzPts val="1600"/>
              <a:buChar char="•"/>
              <a:defRPr sz="1480"/>
            </a:lvl2pPr>
            <a:lvl3pPr marL="1371600" lvl="2" indent="-342900" algn="l">
              <a:lnSpc>
                <a:spcPct val="90000"/>
              </a:lnSpc>
              <a:spcBef>
                <a:spcPts val="500"/>
              </a:spcBef>
              <a:spcAft>
                <a:spcPts val="0"/>
              </a:spcAft>
              <a:buClr>
                <a:srgbClr val="1C1C1C"/>
              </a:buClr>
              <a:buSzPts val="1800"/>
              <a:buChar char="•"/>
              <a:defRPr/>
            </a:lvl3pPr>
            <a:lvl4pPr marL="1828800" lvl="3" indent="-342900" algn="l">
              <a:lnSpc>
                <a:spcPct val="90000"/>
              </a:lnSpc>
              <a:spcBef>
                <a:spcPts val="500"/>
              </a:spcBef>
              <a:spcAft>
                <a:spcPts val="0"/>
              </a:spcAft>
              <a:buClr>
                <a:srgbClr val="1C1C1C"/>
              </a:buClr>
              <a:buSzPts val="1800"/>
              <a:buChar char="•"/>
              <a:defRPr/>
            </a:lvl4pPr>
            <a:lvl5pPr marL="2286000" lvl="4" indent="-342900" algn="l">
              <a:lnSpc>
                <a:spcPct val="90000"/>
              </a:lnSpc>
              <a:spcBef>
                <a:spcPts val="500"/>
              </a:spcBef>
              <a:spcAft>
                <a:spcPts val="0"/>
              </a:spcAft>
              <a:buClr>
                <a:srgbClr val="1C1C1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p:nvPr/>
        </p:nvSpPr>
        <p:spPr>
          <a:xfrm>
            <a:off x="457198" y="438151"/>
            <a:ext cx="8220075" cy="5957887"/>
          </a:xfrm>
          <a:prstGeom prst="roundRect">
            <a:avLst>
              <a:gd name="adj" fmla="val 2649"/>
            </a:avLst>
          </a:prstGeom>
          <a:solidFill>
            <a:schemeClr val="lt1"/>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23" name="Google Shape;23;p5"/>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sz="3600">
                <a:latin typeface="Twinkl" pitchFamily="2" charset="77"/>
                <a:ea typeface="Twinkl" pitchFamily="2" charset="77"/>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24"/>
        <p:cNvGrpSpPr/>
        <p:nvPr/>
      </p:nvGrpSpPr>
      <p:grpSpPr>
        <a:xfrm>
          <a:off x="0" y="0"/>
          <a:ext cx="0" cy="0"/>
          <a:chOff x="0" y="0"/>
          <a:chExt cx="0" cy="0"/>
        </a:xfrm>
      </p:grpSpPr>
      <p:sp>
        <p:nvSpPr>
          <p:cNvPr id="2" name="Google Shape;16;p3">
            <a:hlinkClick r:id="rId3"/>
            <a:extLst>
              <a:ext uri="{FF2B5EF4-FFF2-40B4-BE49-F238E27FC236}">
                <a16:creationId xmlns:a16="http://schemas.microsoft.com/office/drawing/2014/main" id="{1D3126D8-9348-7EAD-166D-155C06D2791F}"/>
              </a:ext>
            </a:extLst>
          </p:cNvPr>
          <p:cNvSpPr/>
          <p:nvPr userDrawn="1"/>
        </p:nvSpPr>
        <p:spPr>
          <a:xfrm>
            <a:off x="430633" y="6062263"/>
            <a:ext cx="953324"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ims Slide">
  <p:cSld name="Aims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9"/>
        <p:cNvGrpSpPr/>
        <p:nvPr/>
      </p:nvGrpSpPr>
      <p:grpSpPr>
        <a:xfrm>
          <a:off x="0" y="0"/>
          <a:ext cx="0" cy="0"/>
          <a:chOff x="0" y="0"/>
          <a:chExt cx="0" cy="0"/>
        </a:xfrm>
      </p:grpSpPr>
      <p:sp>
        <p:nvSpPr>
          <p:cNvPr id="10" name="Google Shape;10;p1"/>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a:blip r:embed="rId7" cstate="screen">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twinkl.co.uk/r/ytj3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24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pSp>
        <p:nvGrpSpPr>
          <p:cNvPr id="133" name="Food webs"/>
          <p:cNvGrpSpPr/>
          <p:nvPr/>
        </p:nvGrpSpPr>
        <p:grpSpPr>
          <a:xfrm>
            <a:off x="4603086" y="4266875"/>
            <a:ext cx="4015121" cy="1362457"/>
            <a:chOff x="3145872" y="3217729"/>
            <a:chExt cx="5223615" cy="1362457"/>
          </a:xfrm>
        </p:grpSpPr>
        <p:cxnSp>
          <p:nvCxnSpPr>
            <p:cNvPr id="134" name="Line"/>
            <p:cNvCxnSpPr>
              <a:cxnSpLocks/>
            </p:cNvCxnSpPr>
            <p:nvPr/>
          </p:nvCxnSpPr>
          <p:spPr>
            <a:xfrm>
              <a:off x="3145872" y="3229762"/>
              <a:ext cx="0" cy="1350424"/>
            </a:xfrm>
            <a:prstGeom prst="straightConnector1">
              <a:avLst/>
            </a:prstGeom>
            <a:noFill/>
            <a:ln w="38100" cap="rnd" cmpd="sng">
              <a:solidFill>
                <a:srgbClr val="25B8BC"/>
              </a:solidFill>
              <a:prstDash val="solid"/>
              <a:miter lim="800000"/>
              <a:headEnd type="none" w="sm" len="sm"/>
              <a:tailEnd type="none" w="sm" len="sm"/>
            </a:ln>
          </p:spPr>
        </p:cxnSp>
        <p:sp>
          <p:nvSpPr>
            <p:cNvPr id="135" name="Google Shape;135;p16"/>
            <p:cNvSpPr/>
            <p:nvPr/>
          </p:nvSpPr>
          <p:spPr>
            <a:xfrm>
              <a:off x="3226030" y="3217729"/>
              <a:ext cx="5143457" cy="1362457"/>
            </a:xfrm>
            <a:prstGeom prst="rect">
              <a:avLst/>
            </a:prstGeom>
            <a:solidFill>
              <a:srgbClr val="8ACBC0"/>
            </a:solidFill>
            <a:ln>
              <a:solidFill>
                <a:srgbClr val="8ACBC0"/>
              </a:solidFill>
            </a:ln>
          </p:spPr>
          <p:txBody>
            <a:bodyPr spcFirstLastPara="1" wrap="square" lIns="108000" tIns="144000" rIns="108000" bIns="108000" anchor="t" anchorCtr="0">
              <a:spAutoFit/>
            </a:bodyPr>
            <a:lstStyle/>
            <a:p>
              <a:pPr marL="0" lvl="0" indent="0" algn="l" rtl="0">
                <a:spcBef>
                  <a:spcPts val="0"/>
                </a:spcBef>
                <a:spcAft>
                  <a:spcPts val="0"/>
                </a:spcAft>
                <a:buNone/>
              </a:pPr>
              <a:r>
                <a:rPr lang="en-GB" sz="1800" dirty="0">
                  <a:latin typeface="Twinkl" pitchFamily="2" charset="77"/>
                </a:rPr>
                <a:t>Food webs show all of the possible </a:t>
              </a:r>
              <a:r>
                <a:rPr lang="en-GB" sz="1800" b="1" dirty="0">
                  <a:latin typeface="Twinkl" pitchFamily="2" charset="77"/>
                </a:rPr>
                <a:t>connections</a:t>
              </a:r>
              <a:r>
                <a:rPr lang="en-GB" sz="1800" dirty="0">
                  <a:latin typeface="Twinkl" pitchFamily="2" charset="77"/>
                </a:rPr>
                <a:t> between an ecosystem’s energy cycle. </a:t>
              </a:r>
              <a:r>
                <a:rPr lang="en-GB" sz="1800" b="0" i="0" dirty="0">
                  <a:solidFill>
                    <a:srgbClr val="000000"/>
                  </a:solidFill>
                  <a:effectLst/>
                  <a:latin typeface="Twinkl" pitchFamily="2" charset="77"/>
                </a:rPr>
                <a:t>The idea of food webs was first discussed in 1927.</a:t>
              </a:r>
              <a:endParaRPr lang="en-GB" sz="1800" dirty="0">
                <a:latin typeface="Twinkl" pitchFamily="2" charset="77"/>
              </a:endParaRPr>
            </a:p>
          </p:txBody>
        </p:sp>
      </p:grpSp>
      <p:pic>
        <p:nvPicPr>
          <p:cNvPr id="18" name="Image food web">
            <a:extLst>
              <a:ext uri="{FF2B5EF4-FFF2-40B4-BE49-F238E27FC236}">
                <a16:creationId xmlns:a16="http://schemas.microsoft.com/office/drawing/2014/main" id="{8A238DDD-ABD0-1A0C-BBB3-780750CBE7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563" y="3155925"/>
            <a:ext cx="3780961" cy="2805926"/>
          </a:xfrm>
          <a:prstGeom prst="rect">
            <a:avLst/>
          </a:prstGeom>
        </p:spPr>
      </p:pic>
      <p:grpSp>
        <p:nvGrpSpPr>
          <p:cNvPr id="11" name="Polaroid">
            <a:extLst>
              <a:ext uri="{FF2B5EF4-FFF2-40B4-BE49-F238E27FC236}">
                <a16:creationId xmlns:a16="http://schemas.microsoft.com/office/drawing/2014/main" id="{42CCE72E-E7F1-06AA-3D53-FA00EFEFB2B3}"/>
              </a:ext>
            </a:extLst>
          </p:cNvPr>
          <p:cNvGrpSpPr/>
          <p:nvPr/>
        </p:nvGrpSpPr>
        <p:grpSpPr>
          <a:xfrm rot="478465">
            <a:off x="6545189" y="1469886"/>
            <a:ext cx="1672928" cy="2020986"/>
            <a:chOff x="7117625" y="1975930"/>
            <a:chExt cx="1524245" cy="1841370"/>
          </a:xfrm>
        </p:grpSpPr>
        <p:sp>
          <p:nvSpPr>
            <p:cNvPr id="12" name="Frame">
              <a:extLst>
                <a:ext uri="{FF2B5EF4-FFF2-40B4-BE49-F238E27FC236}">
                  <a16:creationId xmlns:a16="http://schemas.microsoft.com/office/drawing/2014/main" id="{71F2360D-CCFC-171F-A387-75F741B82E6D}"/>
                </a:ext>
              </a:extLst>
            </p:cNvPr>
            <p:cNvSpPr/>
            <p:nvPr/>
          </p:nvSpPr>
          <p:spPr>
            <a:xfrm>
              <a:off x="7117625" y="1975930"/>
              <a:ext cx="1524245" cy="1841370"/>
            </a:xfrm>
            <a:prstGeom prst="rect">
              <a:avLst/>
            </a:prstGeom>
            <a:solidFill>
              <a:srgbClr val="FEFDF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3" name="Bg">
              <a:extLst>
                <a:ext uri="{FF2B5EF4-FFF2-40B4-BE49-F238E27FC236}">
                  <a16:creationId xmlns:a16="http://schemas.microsoft.com/office/drawing/2014/main" id="{2D589964-E1E3-2AAA-B400-8DB4109282D0}"/>
                </a:ext>
              </a:extLst>
            </p:cNvPr>
            <p:cNvSpPr/>
            <p:nvPr/>
          </p:nvSpPr>
          <p:spPr>
            <a:xfrm>
              <a:off x="7264846" y="2062648"/>
              <a:ext cx="1259416" cy="1341144"/>
            </a:xfrm>
            <a:prstGeom prst="rect">
              <a:avLst/>
            </a:prstGeom>
            <a:solidFill>
              <a:srgbClr val="FFEDAA"/>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spcBef>
                  <a:spcPts val="0"/>
                </a:spcBef>
                <a:spcAft>
                  <a:spcPts val="0"/>
                </a:spcAft>
                <a:buNone/>
              </a:pPr>
              <a:endParaRPr dirty="0">
                <a:latin typeface="Twinkl" pitchFamily="2" charset="77"/>
              </a:endParaRPr>
            </a:p>
          </p:txBody>
        </p:sp>
        <p:pic>
          <p:nvPicPr>
            <p:cNvPr id="14" name="Picture">
              <a:extLst>
                <a:ext uri="{FF2B5EF4-FFF2-40B4-BE49-F238E27FC236}">
                  <a16:creationId xmlns:a16="http://schemas.microsoft.com/office/drawing/2014/main" id="{05195502-07A4-8FD1-9E05-FFD3AF734115}"/>
                </a:ext>
              </a:extLst>
            </p:cNvPr>
            <p:cNvPicPr preferRelativeResize="0"/>
            <p:nvPr/>
          </p:nvPicPr>
          <p:blipFill rotWithShape="1">
            <a:blip r:embed="rId4" cstate="screen">
              <a:extLst>
                <a:ext uri="{28A0092B-C50C-407E-A947-70E740481C1C}">
                  <a14:useLocalDpi xmlns:a14="http://schemas.microsoft.com/office/drawing/2010/main"/>
                </a:ext>
              </a:extLst>
            </a:blip>
            <a:srcRect/>
            <a:stretch/>
          </p:blipFill>
          <p:spPr>
            <a:xfrm>
              <a:off x="7272965" y="2094080"/>
              <a:ext cx="1247155" cy="1307262"/>
            </a:xfrm>
            <a:prstGeom prst="rect">
              <a:avLst/>
            </a:prstGeom>
            <a:noFill/>
            <a:ln>
              <a:noFill/>
            </a:ln>
          </p:spPr>
        </p:pic>
      </p:grpSp>
      <p:sp>
        <p:nvSpPr>
          <p:cNvPr id="132" name="1"/>
          <p:cNvSpPr txBox="1"/>
          <p:nvPr/>
        </p:nvSpPr>
        <p:spPr>
          <a:xfrm>
            <a:off x="671270" y="1587250"/>
            <a:ext cx="5732530" cy="1047939"/>
          </a:xfrm>
          <a:prstGeom prst="rect">
            <a:avLst/>
          </a:prstGeom>
          <a:noFill/>
          <a:ln>
            <a:noFill/>
          </a:ln>
        </p:spPr>
        <p:txBody>
          <a:bodyPr spcFirstLastPara="1" wrap="square" lIns="91425" tIns="45700" rIns="91425" bIns="45700" anchor="t" anchorCtr="0">
            <a:spAutoFit/>
          </a:bodyPr>
          <a:lstStyle/>
          <a:p>
            <a:pPr lvl="0">
              <a:lnSpc>
                <a:spcPct val="115000"/>
              </a:lnSpc>
              <a:buClr>
                <a:srgbClr val="0E101A"/>
              </a:buClr>
              <a:buSzPts val="1800"/>
            </a:pPr>
            <a:r>
              <a:rPr lang="en-GB" sz="1800" dirty="0">
                <a:solidFill>
                  <a:srgbClr val="0E101A"/>
                </a:solidFill>
                <a:latin typeface="Twinkl" pitchFamily="2" charset="77"/>
              </a:rPr>
              <a:t>1</a:t>
            </a:r>
            <a:r>
              <a:rPr lang="en-GB" sz="1800" baseline="30000" dirty="0">
                <a:solidFill>
                  <a:srgbClr val="0E101A"/>
                </a:solidFill>
                <a:latin typeface="Twinkl" pitchFamily="2" charset="77"/>
              </a:rPr>
              <a:t>st</a:t>
            </a:r>
            <a:r>
              <a:rPr lang="en-GB" sz="1800" dirty="0">
                <a:solidFill>
                  <a:srgbClr val="0E101A"/>
                </a:solidFill>
                <a:latin typeface="Twinkl" pitchFamily="2" charset="77"/>
              </a:rPr>
              <a:t> January 1983 is considered the official birthday of the Internet. </a:t>
            </a:r>
            <a:r>
              <a:rPr lang="en-GB" sz="1800" dirty="0">
                <a:latin typeface="Twinkl" pitchFamily="2" charset="77"/>
              </a:rPr>
              <a:t>The Internet helps people all over the</a:t>
            </a:r>
            <a:br>
              <a:rPr lang="en-GB" sz="1800" dirty="0">
                <a:latin typeface="Twinkl" pitchFamily="2" charset="77"/>
              </a:rPr>
            </a:br>
            <a:r>
              <a:rPr lang="en-GB" sz="1800" dirty="0">
                <a:latin typeface="Twinkl" pitchFamily="2" charset="77"/>
              </a:rPr>
              <a:t>world to stay </a:t>
            </a:r>
            <a:r>
              <a:rPr lang="en-GB" sz="1800" b="1" dirty="0">
                <a:solidFill>
                  <a:srgbClr val="0E101A"/>
                </a:solidFill>
                <a:latin typeface="Twinkl" pitchFamily="2" charset="77"/>
              </a:rPr>
              <a:t>connected</a:t>
            </a:r>
            <a:r>
              <a:rPr lang="en-GB" sz="1800" dirty="0">
                <a:solidFill>
                  <a:srgbClr val="0E101A"/>
                </a:solidFill>
                <a:latin typeface="Twinkl" pitchFamily="2" charset="77"/>
              </a:rPr>
              <a:t>.</a:t>
            </a:r>
          </a:p>
        </p:txBody>
      </p:sp>
      <p:sp>
        <p:nvSpPr>
          <p:cNvPr id="2" name="Title">
            <a:extLst>
              <a:ext uri="{FF2B5EF4-FFF2-40B4-BE49-F238E27FC236}">
                <a16:creationId xmlns:a16="http://schemas.microsoft.com/office/drawing/2014/main" id="{CA41FD7B-B777-81E9-2E09-06A70B338C12}"/>
              </a:ext>
            </a:extLst>
          </p:cNvPr>
          <p:cNvSpPr txBox="1">
            <a:spLocks/>
          </p:cNvSpPr>
          <p:nvPr/>
        </p:nvSpPr>
        <p:spPr>
          <a:xfrm>
            <a:off x="-653143" y="304075"/>
            <a:ext cx="10308772"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Important Discoveries Involving Connections</a:t>
            </a:r>
          </a:p>
        </p:txBody>
      </p:sp>
      <p:pic>
        <p:nvPicPr>
          <p:cNvPr id="22" name="Picture 21">
            <a:extLst>
              <a:ext uri="{FF2B5EF4-FFF2-40B4-BE49-F238E27FC236}">
                <a16:creationId xmlns:a16="http://schemas.microsoft.com/office/drawing/2014/main" id="{995E5235-46BD-D524-F076-17605E50C4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8408" y="2086426"/>
            <a:ext cx="1987143" cy="2758174"/>
          </a:xfrm>
          <a:prstGeom prst="rect">
            <a:avLst/>
          </a:prstGeom>
        </p:spPr>
      </p:pic>
      <p:sp>
        <p:nvSpPr>
          <p:cNvPr id="148" name="Bullets"/>
          <p:cNvSpPr txBox="1"/>
          <p:nvPr/>
        </p:nvSpPr>
        <p:spPr>
          <a:xfrm>
            <a:off x="755994" y="5059686"/>
            <a:ext cx="6391362" cy="1015632"/>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sz="1800" dirty="0">
                <a:latin typeface="Twinkl" pitchFamily="2" charset="77"/>
              </a:rPr>
              <a:t>What do you use the Internet for?</a:t>
            </a:r>
          </a:p>
          <a:p>
            <a:pPr marL="457200" lvl="0" indent="-317500" algn="l" rtl="0">
              <a:spcBef>
                <a:spcPts val="0"/>
              </a:spcBef>
              <a:spcAft>
                <a:spcPts val="0"/>
              </a:spcAft>
              <a:buSzPts val="1400"/>
              <a:buChar char="●"/>
            </a:pPr>
            <a:r>
              <a:rPr lang="en-GB" sz="1800" dirty="0">
                <a:latin typeface="Twinkl" pitchFamily="2" charset="77"/>
              </a:rPr>
              <a:t>What food webs can you think of?</a:t>
            </a:r>
          </a:p>
          <a:p>
            <a:pPr marL="457200" lvl="0" indent="-317500" algn="l" rtl="0">
              <a:spcBef>
                <a:spcPts val="0"/>
              </a:spcBef>
              <a:spcAft>
                <a:spcPts val="0"/>
              </a:spcAft>
              <a:buSzPts val="1400"/>
              <a:buChar char="●"/>
            </a:pPr>
            <a:r>
              <a:rPr lang="en-GB" sz="1800" dirty="0">
                <a:latin typeface="Twinkl" pitchFamily="2" charset="77"/>
              </a:rPr>
              <a:t>How many plugs are there in your classroom?</a:t>
            </a:r>
          </a:p>
        </p:txBody>
      </p:sp>
      <p:sp>
        <p:nvSpPr>
          <p:cNvPr id="139" name="Frame"/>
          <p:cNvSpPr/>
          <p:nvPr/>
        </p:nvSpPr>
        <p:spPr>
          <a:xfrm>
            <a:off x="743484" y="4944374"/>
            <a:ext cx="7641761" cy="1148451"/>
          </a:xfrm>
          <a:prstGeom prst="rect">
            <a:avLst/>
          </a:prstGeom>
          <a:noFill/>
          <a:ln w="38100" cap="flat" cmpd="sng">
            <a:solidFill>
              <a:srgbClr val="47B1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37" name="Let's think"/>
          <p:cNvSpPr/>
          <p:nvPr/>
        </p:nvSpPr>
        <p:spPr>
          <a:xfrm>
            <a:off x="623843" y="4562871"/>
            <a:ext cx="2086406" cy="503339"/>
          </a:xfrm>
          <a:prstGeom prst="roundRect">
            <a:avLst>
              <a:gd name="adj" fmla="val 16667"/>
            </a:avLst>
          </a:prstGeom>
          <a:solidFill>
            <a:srgbClr val="47B1E5"/>
          </a:solidFill>
          <a:ln>
            <a:noFill/>
          </a:ln>
        </p:spPr>
        <p:txBody>
          <a:bodyPr spcFirstLastPara="1" wrap="square" lIns="91425" tIns="45700" rIns="91425" bIns="45700" anchor="ctr" anchorCtr="0">
            <a:noAutofit/>
          </a:bodyPr>
          <a:lstStyle/>
          <a:p>
            <a:r>
              <a:rPr lang="en-GB" sz="1800" b="1" dirty="0">
                <a:solidFill>
                  <a:schemeClr val="bg1"/>
                </a:solidFill>
                <a:latin typeface="Twinkl" pitchFamily="2" charset="77"/>
              </a:rPr>
              <a:t>Let’s Think…</a:t>
            </a:r>
          </a:p>
        </p:txBody>
      </p:sp>
      <p:sp>
        <p:nvSpPr>
          <p:cNvPr id="145" name="3"/>
          <p:cNvSpPr txBox="1"/>
          <p:nvPr/>
        </p:nvSpPr>
        <p:spPr>
          <a:xfrm>
            <a:off x="671157" y="1320464"/>
            <a:ext cx="7576749"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rgbClr val="202124"/>
                </a:solidFill>
                <a:latin typeface="Twinkl" pitchFamily="2" charset="77"/>
              </a:rPr>
              <a:t>On 8</a:t>
            </a:r>
            <a:r>
              <a:rPr lang="en-GB" sz="1800" baseline="30000" dirty="0">
                <a:solidFill>
                  <a:srgbClr val="202124"/>
                </a:solidFill>
                <a:latin typeface="Twinkl" pitchFamily="2" charset="77"/>
              </a:rPr>
              <a:t>th</a:t>
            </a:r>
            <a:r>
              <a:rPr lang="en-GB" sz="1800" dirty="0">
                <a:solidFill>
                  <a:srgbClr val="202124"/>
                </a:solidFill>
                <a:latin typeface="Twinkl" pitchFamily="2" charset="77"/>
              </a:rPr>
              <a:t> November 1904, </a:t>
            </a:r>
            <a:r>
              <a:rPr lang="en-GB" sz="1800" b="1" dirty="0">
                <a:solidFill>
                  <a:srgbClr val="202124"/>
                </a:solidFill>
                <a:latin typeface="Twinkl" pitchFamily="2" charset="77"/>
              </a:rPr>
              <a:t>Harvey Hubbell II</a:t>
            </a:r>
            <a:r>
              <a:rPr lang="en-GB" sz="1800" dirty="0">
                <a:solidFill>
                  <a:srgbClr val="202124"/>
                </a:solidFill>
                <a:latin typeface="Twinkl" pitchFamily="2" charset="77"/>
              </a:rPr>
              <a:t> patented the first detachable electric plug in the United States. Plugs used to be known as electrical </a:t>
            </a:r>
            <a:r>
              <a:rPr lang="en-GB" sz="1800" b="1" dirty="0">
                <a:solidFill>
                  <a:srgbClr val="202124"/>
                </a:solidFill>
                <a:latin typeface="Twinkl" pitchFamily="2" charset="77"/>
              </a:rPr>
              <a:t>connectors</a:t>
            </a:r>
            <a:r>
              <a:rPr lang="en-GB" sz="1800" dirty="0">
                <a:solidFill>
                  <a:srgbClr val="202124"/>
                </a:solidFill>
                <a:latin typeface="Twinkl" pitchFamily="2" charset="77"/>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left)">
                                      <p:cBhvr>
                                        <p:cTn id="7" dur="500"/>
                                        <p:tgtEl>
                                          <p:spTgt spid="1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33"/>
                                        </p:tgtEl>
                                        <p:attrNameLst>
                                          <p:attrName>style.visibility</p:attrName>
                                        </p:attrNameLst>
                                      </p:cBhvr>
                                      <p:to>
                                        <p:strVal val="visible"/>
                                      </p:to>
                                    </p:set>
                                    <p:animEffect transition="in" filter="wipe(right)">
                                      <p:cBhvr>
                                        <p:cTn id="21" dur="500"/>
                                        <p:tgtEl>
                                          <p:spTgt spid="1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50"/>
                                        <p:tgtEl>
                                          <p:spTgt spid="133"/>
                                        </p:tgtEl>
                                      </p:cBhvr>
                                    </p:animEffect>
                                    <p:set>
                                      <p:cBhvr>
                                        <p:cTn id="26" dur="1" fill="hold">
                                          <p:stCondLst>
                                            <p:cond delay="249"/>
                                          </p:stCondLst>
                                        </p:cTn>
                                        <p:tgtEl>
                                          <p:spTgt spid="13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132"/>
                                        </p:tgtEl>
                                      </p:cBhvr>
                                    </p:animEffect>
                                    <p:set>
                                      <p:cBhvr>
                                        <p:cTn id="29" dur="1" fill="hold">
                                          <p:stCondLst>
                                            <p:cond delay="249"/>
                                          </p:stCondLst>
                                        </p:cTn>
                                        <p:tgtEl>
                                          <p:spTgt spid="13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50"/>
                                        <p:tgtEl>
                                          <p:spTgt spid="11"/>
                                        </p:tgtEl>
                                      </p:cBhvr>
                                    </p:animEffect>
                                    <p:set>
                                      <p:cBhvr>
                                        <p:cTn id="32" dur="1" fill="hold">
                                          <p:stCondLst>
                                            <p:cond delay="24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50"/>
                                        <p:tgtEl>
                                          <p:spTgt spid="18"/>
                                        </p:tgtEl>
                                      </p:cBhvr>
                                    </p:animEffect>
                                    <p:set>
                                      <p:cBhvr>
                                        <p:cTn id="35" dur="1" fill="hold">
                                          <p:stCondLst>
                                            <p:cond delay="249"/>
                                          </p:stCondLst>
                                        </p:cTn>
                                        <p:tgtEl>
                                          <p:spTgt spid="18"/>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wipe(down)">
                                      <p:cBhvr>
                                        <p:cTn id="38" dur="500"/>
                                        <p:tgtEl>
                                          <p:spTgt spid="145"/>
                                        </p:tgtEl>
                                      </p:cBhvr>
                                    </p:animEffect>
                                  </p:childTnLst>
                                </p:cTn>
                              </p:par>
                            </p:childTnLst>
                          </p:cTn>
                        </p:par>
                        <p:par>
                          <p:cTn id="39" fill="hold">
                            <p:stCondLst>
                              <p:cond delay="500"/>
                            </p:stCondLst>
                            <p:childTnLst>
                              <p:par>
                                <p:cTn id="40" presetID="3" presetClass="entr" presetSubtype="1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wipe(left)">
                                      <p:cBhvr>
                                        <p:cTn id="47" dur="500"/>
                                        <p:tgtEl>
                                          <p:spTgt spid="13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wipe(up)">
                                      <p:cBhvr>
                                        <p:cTn id="51" dur="500"/>
                                        <p:tgtEl>
                                          <p:spTgt spid="13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48"/>
                                        </p:tgtEl>
                                        <p:attrNameLst>
                                          <p:attrName>style.visibility</p:attrName>
                                        </p:attrNameLst>
                                      </p:cBhvr>
                                      <p:to>
                                        <p:strVal val="visible"/>
                                      </p:to>
                                    </p:set>
                                    <p:animEffect transition="in" filter="wipe(up)">
                                      <p:cBhvr>
                                        <p:cTn id="54"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2" grpId="1"/>
      <p:bldP spid="148" grpId="0"/>
      <p:bldP spid="139" grpId="0" animBg="1"/>
      <p:bldP spid="137" grpId="0" animBg="1"/>
      <p:bldP spid="1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6" name="Picture 5">
            <a:extLst>
              <a:ext uri="{FF2B5EF4-FFF2-40B4-BE49-F238E27FC236}">
                <a16:creationId xmlns:a16="http://schemas.microsoft.com/office/drawing/2014/main" id="{71BC7978-2E53-7FA6-7F8B-FE440EB07F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8715" y="2686834"/>
            <a:ext cx="6046565" cy="3381277"/>
          </a:xfrm>
          <a:prstGeom prst="rect">
            <a:avLst/>
          </a:prstGeom>
          <a:ln w="38100">
            <a:solidFill>
              <a:srgbClr val="FFE002"/>
            </a:solidFill>
          </a:ln>
        </p:spPr>
      </p:pic>
      <p:sp>
        <p:nvSpPr>
          <p:cNvPr id="154" name="1"/>
          <p:cNvSpPr txBox="1"/>
          <p:nvPr/>
        </p:nvSpPr>
        <p:spPr>
          <a:xfrm>
            <a:off x="683664" y="1220004"/>
            <a:ext cx="7648486" cy="1366488"/>
          </a:xfrm>
          <a:prstGeom prst="rect">
            <a:avLst/>
          </a:prstGeom>
          <a:noFill/>
          <a:ln>
            <a:noFill/>
          </a:ln>
        </p:spPr>
        <p:txBody>
          <a:bodyPr spcFirstLastPara="1" wrap="square" lIns="91425" tIns="45700" rIns="91425" bIns="45700" anchor="t" anchorCtr="0">
            <a:spAutoFit/>
          </a:bodyPr>
          <a:lstStyle/>
          <a:p>
            <a:pPr lvl="0">
              <a:lnSpc>
                <a:spcPct val="115000"/>
              </a:lnSpc>
            </a:pPr>
            <a:r>
              <a:rPr lang="en-GB" sz="1800" dirty="0">
                <a:solidFill>
                  <a:schemeClr val="tx1"/>
                </a:solidFill>
                <a:latin typeface="Twinkl" pitchFamily="2" charset="77"/>
              </a:rPr>
              <a:t>The latest measurements with the Hubble Space Telescope tell us that the universe is growing faster than scientists predicted.</a:t>
            </a:r>
          </a:p>
          <a:p>
            <a:pPr lvl="0">
              <a:lnSpc>
                <a:spcPct val="115000"/>
              </a:lnSpc>
            </a:pPr>
            <a:endParaRPr lang="en-GB" sz="1800" dirty="0">
              <a:solidFill>
                <a:schemeClr val="tx1"/>
              </a:solidFill>
              <a:latin typeface="Twinkl" pitchFamily="2" charset="77"/>
            </a:endParaRPr>
          </a:p>
          <a:p>
            <a:pPr lvl="0">
              <a:lnSpc>
                <a:spcPct val="115000"/>
              </a:lnSpc>
            </a:pPr>
            <a:r>
              <a:rPr lang="en-GB" sz="1800" dirty="0">
                <a:solidFill>
                  <a:schemeClr val="tx1"/>
                </a:solidFill>
                <a:latin typeface="Twinkl" pitchFamily="2" charset="77"/>
              </a:rPr>
              <a:t>At this point, even the rocket scientists don’t really know why!</a:t>
            </a:r>
          </a:p>
        </p:txBody>
      </p:sp>
      <p:grpSp>
        <p:nvGrpSpPr>
          <p:cNvPr id="156" name="Hubble space"/>
          <p:cNvGrpSpPr/>
          <p:nvPr/>
        </p:nvGrpSpPr>
        <p:grpSpPr>
          <a:xfrm>
            <a:off x="893002" y="4194350"/>
            <a:ext cx="7341521" cy="1916454"/>
            <a:chOff x="3115336" y="2758844"/>
            <a:chExt cx="13116400" cy="1916454"/>
          </a:xfrm>
        </p:grpSpPr>
        <p:cxnSp>
          <p:nvCxnSpPr>
            <p:cNvPr id="157" name="Line"/>
            <p:cNvCxnSpPr>
              <a:cxnSpLocks/>
            </p:cNvCxnSpPr>
            <p:nvPr/>
          </p:nvCxnSpPr>
          <p:spPr>
            <a:xfrm>
              <a:off x="3115336" y="2775320"/>
              <a:ext cx="0" cy="1899978"/>
            </a:xfrm>
            <a:prstGeom prst="straightConnector1">
              <a:avLst/>
            </a:prstGeom>
            <a:noFill/>
            <a:ln w="38100" cap="rnd" cmpd="sng">
              <a:solidFill>
                <a:srgbClr val="25B8BC"/>
              </a:solidFill>
              <a:prstDash val="solid"/>
              <a:miter lim="800000"/>
              <a:headEnd type="none" w="sm" len="sm"/>
              <a:tailEnd type="none" w="sm" len="sm"/>
            </a:ln>
          </p:spPr>
        </p:cxnSp>
        <p:sp>
          <p:nvSpPr>
            <p:cNvPr id="158" name="Text"/>
            <p:cNvSpPr/>
            <p:nvPr/>
          </p:nvSpPr>
          <p:spPr>
            <a:xfrm>
              <a:off x="3280974" y="2758844"/>
              <a:ext cx="12950762" cy="1916454"/>
            </a:xfrm>
            <a:prstGeom prst="rect">
              <a:avLst/>
            </a:prstGeom>
            <a:solidFill>
              <a:srgbClr val="8ACBC0"/>
            </a:solidFill>
            <a:ln>
              <a:noFill/>
            </a:ln>
          </p:spPr>
          <p:txBody>
            <a:bodyPr spcFirstLastPara="1" wrap="square" lIns="108000" tIns="144000" rIns="108000" bIns="1080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GB" sz="1800" dirty="0">
                  <a:solidFill>
                    <a:schemeClr val="tx1"/>
                  </a:solidFill>
                  <a:latin typeface="Twinkl" pitchFamily="2" charset="77"/>
                  <a:sym typeface="Arial"/>
                </a:rPr>
                <a:t>The Hubble Space Telescope is a special telescope that was launched into low-Earth orbit in 1990. The Hubble isn’t the first space telescope but it is one of the largest and most useful. </a:t>
              </a:r>
              <a:r>
                <a:rPr lang="en-GB" sz="1800" dirty="0">
                  <a:solidFill>
                    <a:schemeClr val="tx1"/>
                  </a:solidFill>
                  <a:latin typeface="Twinkl" pitchFamily="2" charset="77"/>
                </a:rPr>
                <a:t>Its discoveries have </a:t>
              </a:r>
              <a:r>
                <a:rPr lang="en-GB" sz="1800" b="1" dirty="0">
                  <a:solidFill>
                    <a:schemeClr val="tx1"/>
                  </a:solidFill>
                  <a:latin typeface="Twinkl" pitchFamily="2" charset="77"/>
                </a:rPr>
                <a:t>connected</a:t>
              </a:r>
              <a:r>
                <a:rPr lang="en-GB" sz="1800" dirty="0">
                  <a:solidFill>
                    <a:schemeClr val="tx1"/>
                  </a:solidFill>
                  <a:latin typeface="Twinkl" pitchFamily="2" charset="77"/>
                </a:rPr>
                <a:t> scientific research ideas and also allowed us to </a:t>
              </a:r>
              <a:r>
                <a:rPr lang="en-GB" sz="1800" b="1" dirty="0">
                  <a:solidFill>
                    <a:schemeClr val="tx1"/>
                  </a:solidFill>
                  <a:latin typeface="Twinkl" pitchFamily="2" charset="77"/>
                </a:rPr>
                <a:t>connect</a:t>
              </a:r>
              <a:r>
                <a:rPr lang="en-GB" sz="1800" dirty="0">
                  <a:solidFill>
                    <a:schemeClr val="tx1"/>
                  </a:solidFill>
                  <a:latin typeface="Twinkl" pitchFamily="2" charset="77"/>
                </a:rPr>
                <a:t> the dots and figure out that our universe is known to be about 13.8 billion years old!</a:t>
              </a:r>
              <a:endParaRPr lang="en-GB" sz="1400" dirty="0">
                <a:solidFill>
                  <a:schemeClr val="tx1"/>
                </a:solidFill>
                <a:latin typeface="Twinkl" pitchFamily="2" charset="77"/>
              </a:endParaRPr>
            </a:p>
          </p:txBody>
        </p:sp>
      </p:grpSp>
      <p:sp>
        <p:nvSpPr>
          <p:cNvPr id="2" name="Title">
            <a:extLst>
              <a:ext uri="{FF2B5EF4-FFF2-40B4-BE49-F238E27FC236}">
                <a16:creationId xmlns:a16="http://schemas.microsoft.com/office/drawing/2014/main" id="{798C2637-C21C-3616-1608-E617F6B9AF6A}"/>
              </a:ext>
            </a:extLst>
          </p:cNvPr>
          <p:cNvSpPr txBox="1">
            <a:spLocks/>
          </p:cNvSpPr>
          <p:nvPr/>
        </p:nvSpPr>
        <p:spPr>
          <a:xfrm>
            <a:off x="-653143" y="304075"/>
            <a:ext cx="10308772"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Important Discoveries Involving Connections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up)">
                                      <p:cBhvr>
                                        <p:cTn id="7" dur="500"/>
                                        <p:tgtEl>
                                          <p:spTgt spid="15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4"/>
                                        </p:tgtEl>
                                      </p:cBhvr>
                                    </p:animEffect>
                                    <p:set>
                                      <p:cBhvr>
                                        <p:cTn id="16" dur="1" fill="hold">
                                          <p:stCondLst>
                                            <p:cond delay="499"/>
                                          </p:stCondLst>
                                        </p:cTn>
                                        <p:tgtEl>
                                          <p:spTgt spid="154"/>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25254 L 0 0.25 " pathEditMode="relative" rAng="0" ptsTypes="AA">
                                      <p:cBhvr>
                                        <p:cTn id="18" dur="1000" spd="-100000" fill="hold"/>
                                        <p:tgtEl>
                                          <p:spTgt spid="6"/>
                                        </p:tgtEl>
                                        <p:attrNameLst>
                                          <p:attrName>ppt_x</p:attrName>
                                          <p:attrName>ppt_y</p:attrName>
                                        </p:attrNameLst>
                                      </p:cBhvr>
                                      <p:rCtr x="0" y="25116"/>
                                    </p:animMotion>
                                  </p:childTnLst>
                                </p:cTn>
                              </p:par>
                              <p:par>
                                <p:cTn id="19" presetID="6" presetClass="emph" presetSubtype="0" fill="hold" nodeType="withEffect">
                                  <p:stCondLst>
                                    <p:cond delay="0"/>
                                  </p:stCondLst>
                                  <p:childTnLst>
                                    <p:animScale>
                                      <p:cBhvr>
                                        <p:cTn id="20" dur="1000" fill="hold"/>
                                        <p:tgtEl>
                                          <p:spTgt spid="6"/>
                                        </p:tgtEl>
                                      </p:cBhvr>
                                      <p:by x="75000" y="75000"/>
                                    </p:animScale>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56"/>
                                        </p:tgtEl>
                                        <p:attrNameLst>
                                          <p:attrName>style.visibility</p:attrName>
                                        </p:attrNameLst>
                                      </p:cBhvr>
                                      <p:to>
                                        <p:strVal val="visible"/>
                                      </p:to>
                                    </p:set>
                                    <p:animEffect transition="in" filter="wipe(left)">
                                      <p:cBhvr>
                                        <p:cTn id="2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5" name="Let's think"/>
          <p:cNvSpPr/>
          <p:nvPr/>
        </p:nvSpPr>
        <p:spPr>
          <a:xfrm>
            <a:off x="2866231" y="2737631"/>
            <a:ext cx="3411537" cy="914400"/>
          </a:xfrm>
          <a:prstGeom prst="roundRect">
            <a:avLst>
              <a:gd name="adj" fmla="val 16667"/>
            </a:avLst>
          </a:prstGeom>
          <a:solidFill>
            <a:srgbClr val="FFE0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dirty="0">
                <a:solidFill>
                  <a:schemeClr val="tx1"/>
                </a:solidFill>
                <a:latin typeface="Twinkl" pitchFamily="2" charset="77"/>
                <a:sym typeface="Arial"/>
              </a:rPr>
              <a:t>Let’s think.</a:t>
            </a:r>
            <a:endParaRPr dirty="0">
              <a:solidFill>
                <a:schemeClr val="tx1"/>
              </a:solidFill>
              <a:latin typeface="Twinkl" pitchFamily="2" charset="77"/>
            </a:endParaRPr>
          </a:p>
        </p:txBody>
      </p:sp>
      <p:sp>
        <p:nvSpPr>
          <p:cNvPr id="166" name="What"/>
          <p:cNvSpPr/>
          <p:nvPr/>
        </p:nvSpPr>
        <p:spPr>
          <a:xfrm>
            <a:off x="755650" y="4175253"/>
            <a:ext cx="7632700" cy="394705"/>
          </a:xfrm>
          <a:prstGeom prst="rect">
            <a:avLst/>
          </a:prstGeom>
          <a:solidFill>
            <a:srgbClr val="25B8BC"/>
          </a:solidFill>
          <a:ln w="38100" cap="flat" cmpd="sng">
            <a:solidFill>
              <a:srgbClr val="25B8BC"/>
            </a:solidFill>
            <a:prstDash val="solid"/>
            <a:round/>
            <a:headEnd type="none" w="sm" len="sm"/>
            <a:tailEnd type="none" w="sm" len="sm"/>
          </a:ln>
        </p:spPr>
        <p:txBody>
          <a:bodyPr spcFirstLastPara="1" wrap="square" lIns="0" tIns="72000" rIns="0" bIns="72000" anchor="t" anchorCtr="0">
            <a:noAutofit/>
          </a:bodyPr>
          <a:lstStyle/>
          <a:p>
            <a:pPr lvl="0" algn="ctr">
              <a:lnSpc>
                <a:spcPct val="90000"/>
              </a:lnSpc>
              <a:buClr>
                <a:srgbClr val="1C1C1C"/>
              </a:buClr>
              <a:buSzPts val="1800"/>
            </a:pPr>
            <a:r>
              <a:rPr lang="en-GB" sz="1800" b="1" dirty="0">
                <a:solidFill>
                  <a:srgbClr val="1C1C1C"/>
                </a:solidFill>
                <a:latin typeface="Twinkl" pitchFamily="2" charset="77"/>
              </a:rPr>
              <a:t>What skills do you think you might need to be a scientist?</a:t>
            </a:r>
            <a:endParaRPr lang="en-GB" sz="1800" dirty="0">
              <a:latin typeface="Twinkl" pitchFamily="2" charset="77"/>
            </a:endParaRPr>
          </a:p>
        </p:txBody>
      </p:sp>
      <p:sp>
        <p:nvSpPr>
          <p:cNvPr id="170" name="Curiosity"/>
          <p:cNvSpPr/>
          <p:nvPr/>
        </p:nvSpPr>
        <p:spPr>
          <a:xfrm>
            <a:off x="755651" y="4597528"/>
            <a:ext cx="1844359" cy="369332"/>
          </a:xfrm>
          <a:prstGeom prst="rect">
            <a:avLst/>
          </a:prstGeom>
          <a:noFill/>
          <a:ln w="38100" cap="flat" cmpd="sng">
            <a:solidFill>
              <a:srgbClr val="25B8BC"/>
            </a:solidFill>
            <a:prstDash val="solid"/>
            <a:round/>
            <a:headEnd type="none" w="sm" len="sm"/>
            <a:tailEnd type="none" w="sm" len="sm"/>
          </a:ln>
        </p:spPr>
        <p:txBody>
          <a:bodyPr spcFirstLastPara="1" wrap="square" lIns="91425" tIns="45700" rIns="91425" bIns="45700" anchor="t" anchorCtr="0">
            <a:noAutofit/>
          </a:bodyPr>
          <a:lstStyle/>
          <a:p>
            <a:pPr lvl="0" algn="ctr"/>
            <a:r>
              <a:rPr lang="en-GB" sz="1800" dirty="0">
                <a:solidFill>
                  <a:schemeClr val="dk1"/>
                </a:solidFill>
                <a:latin typeface="Twinkl" pitchFamily="2" charset="77"/>
              </a:rPr>
              <a:t>curiosity</a:t>
            </a:r>
            <a:endParaRPr lang="en-GB" sz="1800" dirty="0">
              <a:latin typeface="Twinkl" pitchFamily="2" charset="77"/>
            </a:endParaRPr>
          </a:p>
        </p:txBody>
      </p:sp>
      <p:sp>
        <p:nvSpPr>
          <p:cNvPr id="171" name="Perseverance"/>
          <p:cNvSpPr/>
          <p:nvPr/>
        </p:nvSpPr>
        <p:spPr>
          <a:xfrm>
            <a:off x="3480011" y="4597528"/>
            <a:ext cx="1844359" cy="369332"/>
          </a:xfrm>
          <a:prstGeom prst="rect">
            <a:avLst/>
          </a:prstGeom>
          <a:noFill/>
          <a:ln w="38100" cap="flat" cmpd="sng">
            <a:solidFill>
              <a:srgbClr val="25B8BC"/>
            </a:solidFill>
            <a:prstDash val="solid"/>
            <a:round/>
            <a:headEnd type="none" w="sm" len="sm"/>
            <a:tailEnd type="none" w="sm" len="sm"/>
          </a:ln>
        </p:spPr>
        <p:txBody>
          <a:bodyPr spcFirstLastPara="1" wrap="square" lIns="91425" tIns="45700" rIns="91425" bIns="45700" anchor="t" anchorCtr="0">
            <a:noAutofit/>
          </a:bodyPr>
          <a:lstStyle/>
          <a:p>
            <a:pPr lvl="0" algn="ctr"/>
            <a:r>
              <a:rPr lang="en-GB" sz="1800" dirty="0">
                <a:solidFill>
                  <a:schemeClr val="dk1"/>
                </a:solidFill>
                <a:latin typeface="Twinkl" pitchFamily="2" charset="77"/>
              </a:rPr>
              <a:t>perseverance</a:t>
            </a:r>
            <a:endParaRPr lang="en-GB" sz="1800" dirty="0">
              <a:latin typeface="Twinkl" pitchFamily="2" charset="77"/>
            </a:endParaRPr>
          </a:p>
        </p:txBody>
      </p:sp>
      <p:sp>
        <p:nvSpPr>
          <p:cNvPr id="172" name="Patience"/>
          <p:cNvSpPr/>
          <p:nvPr/>
        </p:nvSpPr>
        <p:spPr>
          <a:xfrm>
            <a:off x="6543991" y="4597528"/>
            <a:ext cx="1844359" cy="369332"/>
          </a:xfrm>
          <a:prstGeom prst="rect">
            <a:avLst/>
          </a:prstGeom>
          <a:noFill/>
          <a:ln w="38100" cap="flat" cmpd="sng">
            <a:solidFill>
              <a:srgbClr val="25B8BC"/>
            </a:solidFill>
            <a:prstDash val="solid"/>
            <a:round/>
            <a:headEnd type="none" w="sm" len="sm"/>
            <a:tailEnd type="none" w="sm" len="sm"/>
          </a:ln>
        </p:spPr>
        <p:txBody>
          <a:bodyPr spcFirstLastPara="1" wrap="square" lIns="91425" tIns="45700" rIns="91425" bIns="45700" anchor="t" anchorCtr="0">
            <a:noAutofit/>
          </a:bodyPr>
          <a:lstStyle/>
          <a:p>
            <a:pPr lvl="0" algn="ctr"/>
            <a:r>
              <a:rPr lang="en-GB" sz="1800" dirty="0">
                <a:solidFill>
                  <a:schemeClr val="dk1"/>
                </a:solidFill>
                <a:latin typeface="Twinkl" pitchFamily="2" charset="77"/>
              </a:rPr>
              <a:t>patience</a:t>
            </a:r>
            <a:endParaRPr lang="en-GB" sz="1800" dirty="0">
              <a:latin typeface="Twinkl" pitchFamily="2" charset="77"/>
            </a:endParaRPr>
          </a:p>
        </p:txBody>
      </p:sp>
      <p:sp>
        <p:nvSpPr>
          <p:cNvPr id="173" name="Can you think"/>
          <p:cNvSpPr/>
          <p:nvPr/>
        </p:nvSpPr>
        <p:spPr>
          <a:xfrm>
            <a:off x="2961644" y="5789675"/>
            <a:ext cx="3220709" cy="519050"/>
          </a:xfrm>
          <a:prstGeom prst="round2SameRect">
            <a:avLst/>
          </a:prstGeom>
          <a:solidFill>
            <a:srgbClr val="47B1E5"/>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1800" b="1" dirty="0">
                <a:solidFill>
                  <a:schemeClr val="dk1"/>
                </a:solidFill>
                <a:latin typeface="Twinkl" pitchFamily="2" charset="77"/>
                <a:sym typeface="Arial"/>
              </a:rPr>
              <a:t>Can you think of any more?</a:t>
            </a:r>
            <a:endParaRPr sz="1800" dirty="0">
              <a:latin typeface="Twinkl" pitchFamily="2" charset="77"/>
            </a:endParaRPr>
          </a:p>
        </p:txBody>
      </p:sp>
      <p:sp>
        <p:nvSpPr>
          <p:cNvPr id="164" name="1"/>
          <p:cNvSpPr/>
          <p:nvPr/>
        </p:nvSpPr>
        <p:spPr>
          <a:xfrm>
            <a:off x="755650" y="1363402"/>
            <a:ext cx="7288600" cy="1107996"/>
          </a:xfrm>
          <a:prstGeom prst="rect">
            <a:avLst/>
          </a:prstGeom>
          <a:noFill/>
          <a:ln>
            <a:noFill/>
          </a:ln>
        </p:spPr>
        <p:txBody>
          <a:bodyPr spcFirstLastPara="1" wrap="square" lIns="0" tIns="0" rIns="0" bIns="0" anchor="t" anchorCtr="0">
            <a:noAutofit/>
          </a:bodyPr>
          <a:lstStyle/>
          <a:p>
            <a:pPr lvl="0"/>
            <a:r>
              <a:rPr lang="en-GB" sz="1800" dirty="0">
                <a:solidFill>
                  <a:schemeClr val="dk1"/>
                </a:solidFill>
                <a:latin typeface="Twinkl" pitchFamily="2" charset="77"/>
              </a:rPr>
              <a:t>Some discoveries happen by accident or through good luck.</a:t>
            </a:r>
            <a:endParaRPr lang="en-GB" sz="1800" dirty="0">
              <a:latin typeface="Twinkl" pitchFamily="2" charset="77"/>
            </a:endParaRPr>
          </a:p>
          <a:p>
            <a:pPr lvl="0"/>
            <a:r>
              <a:rPr lang="en-GB" sz="1800" dirty="0">
                <a:solidFill>
                  <a:schemeClr val="dk1"/>
                </a:solidFill>
                <a:latin typeface="Twinkl" pitchFamily="2" charset="77"/>
              </a:rPr>
              <a:t>Some happen with lots of people working together over a long time. </a:t>
            </a:r>
            <a:br>
              <a:rPr lang="en-GB" sz="1800" dirty="0">
                <a:solidFill>
                  <a:schemeClr val="dk1"/>
                </a:solidFill>
                <a:latin typeface="Twinkl" pitchFamily="2" charset="77"/>
              </a:rPr>
            </a:br>
            <a:r>
              <a:rPr lang="en-GB" sz="1800" dirty="0">
                <a:solidFill>
                  <a:schemeClr val="dk1"/>
                </a:solidFill>
                <a:latin typeface="Twinkl" pitchFamily="2" charset="77"/>
              </a:rPr>
              <a:t>The scientific community love to share their knowledge so they can </a:t>
            </a:r>
            <a:br>
              <a:rPr lang="en-GB" sz="1800" dirty="0">
                <a:solidFill>
                  <a:schemeClr val="dk1"/>
                </a:solidFill>
                <a:latin typeface="Twinkl" pitchFamily="2" charset="77"/>
              </a:rPr>
            </a:br>
            <a:r>
              <a:rPr lang="en-GB" sz="1800" dirty="0">
                <a:solidFill>
                  <a:schemeClr val="dk1"/>
                </a:solidFill>
                <a:latin typeface="Twinkl" pitchFamily="2" charset="77"/>
              </a:rPr>
              <a:t>grow together.</a:t>
            </a:r>
            <a:endParaRPr lang="en-GB" sz="1800" dirty="0">
              <a:latin typeface="Twinkl" pitchFamily="2" charset="77"/>
            </a:endParaRPr>
          </a:p>
        </p:txBody>
      </p:sp>
      <p:sp>
        <p:nvSpPr>
          <p:cNvPr id="2" name="Title">
            <a:extLst>
              <a:ext uri="{FF2B5EF4-FFF2-40B4-BE49-F238E27FC236}">
                <a16:creationId xmlns:a16="http://schemas.microsoft.com/office/drawing/2014/main" id="{7A600A5A-6AC3-69A7-B28B-11F98D1C2518}"/>
              </a:ext>
            </a:extLst>
          </p:cNvPr>
          <p:cNvSpPr txBox="1">
            <a:spLocks/>
          </p:cNvSpPr>
          <p:nvPr/>
        </p:nvSpPr>
        <p:spPr>
          <a:xfrm>
            <a:off x="-653143" y="304075"/>
            <a:ext cx="6930911"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Skills Scientists Need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par>
                          <p:cTn id="13" fill="hold">
                            <p:stCondLst>
                              <p:cond delay="500"/>
                            </p:stCondLst>
                            <p:childTnLst>
                              <p:par>
                                <p:cTn id="14" presetID="10" presetClass="entr" presetSubtype="0" fill="hold" nodeType="afterEffect">
                                  <p:stCondLst>
                                    <p:cond delay="80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500"/>
                                        <p:tgtEl>
                                          <p:spTgt spid="1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fade">
                                      <p:cBhvr>
                                        <p:cTn id="21" dur="500"/>
                                        <p:tgtEl>
                                          <p:spTgt spid="1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1"/>
                                        </p:tgtEl>
                                        <p:attrNameLst>
                                          <p:attrName>style.visibility</p:attrName>
                                        </p:attrNameLst>
                                      </p:cBhvr>
                                      <p:to>
                                        <p:strVal val="visible"/>
                                      </p:to>
                                    </p:set>
                                    <p:animEffect transition="in" filter="fade">
                                      <p:cBhvr>
                                        <p:cTn id="26" dur="500"/>
                                        <p:tgtEl>
                                          <p:spTgt spid="17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73"/>
                                        </p:tgtEl>
                                        <p:attrNameLst>
                                          <p:attrName>style.visibility</p:attrName>
                                        </p:attrNameLst>
                                      </p:cBhvr>
                                      <p:to>
                                        <p:strVal val="visible"/>
                                      </p:to>
                                    </p:set>
                                    <p:animEffect transition="in" filter="fade">
                                      <p:cBhvr>
                                        <p:cTn id="36" dur="1000"/>
                                        <p:tgtEl>
                                          <p:spTgt spid="173"/>
                                        </p:tgtEl>
                                      </p:cBhvr>
                                    </p:animEffect>
                                    <p:anim calcmode="lin" valueType="num">
                                      <p:cBhvr>
                                        <p:cTn id="37" dur="1000" fill="hold"/>
                                        <p:tgtEl>
                                          <p:spTgt spid="173"/>
                                        </p:tgtEl>
                                        <p:attrNameLst>
                                          <p:attrName>ppt_x</p:attrName>
                                        </p:attrNameLst>
                                      </p:cBhvr>
                                      <p:tavLst>
                                        <p:tav tm="0">
                                          <p:val>
                                            <p:strVal val="#ppt_x"/>
                                          </p:val>
                                        </p:tav>
                                        <p:tav tm="100000">
                                          <p:val>
                                            <p:strVal val="#ppt_x"/>
                                          </p:val>
                                        </p:tav>
                                      </p:tavLst>
                                    </p:anim>
                                    <p:anim calcmode="lin" valueType="num">
                                      <p:cBhvr>
                                        <p:cTn id="38" dur="900" decel="100000" fill="hold"/>
                                        <p:tgtEl>
                                          <p:spTgt spid="173"/>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Frame">
            <a:extLst>
              <a:ext uri="{FF2B5EF4-FFF2-40B4-BE49-F238E27FC236}">
                <a16:creationId xmlns:a16="http://schemas.microsoft.com/office/drawing/2014/main" id="{B6690DD0-2C5B-F5A4-43A3-E775017C5C60}"/>
              </a:ext>
            </a:extLst>
          </p:cNvPr>
          <p:cNvSpPr/>
          <p:nvPr/>
        </p:nvSpPr>
        <p:spPr>
          <a:xfrm>
            <a:off x="755650" y="3360200"/>
            <a:ext cx="4384761" cy="2543155"/>
          </a:xfrm>
          <a:prstGeom prst="rect">
            <a:avLst/>
          </a:prstGeom>
          <a:noFill/>
          <a:ln w="38100" cap="flat" cmpd="sng">
            <a:solidFill>
              <a:srgbClr val="F18214"/>
            </a:solidFill>
            <a:prstDash val="solid"/>
            <a:miter lim="800000"/>
            <a:headEnd type="none" w="sm" len="sm"/>
            <a:tailEnd type="none" w="sm" len="sm"/>
          </a:ln>
        </p:spPr>
        <p:txBody>
          <a:bodyPr spcFirstLastPara="1" wrap="square" lIns="108000" tIns="216000" rIns="108000" bIns="108000" anchor="ctr" anchorCtr="0">
            <a:spAutoFit/>
          </a:bodyPr>
          <a:lstStyle/>
          <a:p>
            <a:pPr lvl="0"/>
            <a:r>
              <a:rPr lang="en-GB" sz="1800" dirty="0">
                <a:solidFill>
                  <a:srgbClr val="202124"/>
                </a:solidFill>
                <a:latin typeface="Twinkl" pitchFamily="2" charset="77"/>
              </a:rPr>
              <a:t>Some of the </a:t>
            </a:r>
            <a:r>
              <a:rPr lang="en-GB" sz="1800" b="1" dirty="0">
                <a:solidFill>
                  <a:srgbClr val="202124"/>
                </a:solidFill>
                <a:latin typeface="Twinkl" pitchFamily="2" charset="77"/>
              </a:rPr>
              <a:t>connections </a:t>
            </a:r>
            <a:r>
              <a:rPr lang="en-GB" sz="1800" dirty="0">
                <a:solidFill>
                  <a:srgbClr val="202124"/>
                </a:solidFill>
                <a:latin typeface="Twinkl" pitchFamily="2" charset="77"/>
              </a:rPr>
              <a:t>in your body are nerve cells</a:t>
            </a:r>
            <a:r>
              <a:rPr lang="en-GB" sz="1800" dirty="0">
                <a:latin typeface="Twinkl" pitchFamily="2" charset="77"/>
              </a:rPr>
              <a:t>. There are over 7 trillion nerve cells in your body! </a:t>
            </a:r>
            <a:r>
              <a:rPr lang="en-GB" sz="1800" dirty="0">
                <a:solidFill>
                  <a:srgbClr val="202124"/>
                </a:solidFill>
                <a:latin typeface="Twinkl" pitchFamily="2" charset="77"/>
              </a:rPr>
              <a:t>We would need a microscope to see them but they are some of the oldest and longest cells in your body. In fact, if we lined up all the nerves a body has, they would stretch for </a:t>
            </a:r>
            <a:r>
              <a:rPr lang="en-GB" sz="1800" b="1" dirty="0">
                <a:solidFill>
                  <a:srgbClr val="202124"/>
                </a:solidFill>
                <a:latin typeface="Twinkl" pitchFamily="2" charset="77"/>
              </a:rPr>
              <a:t>almost 45 miles</a:t>
            </a:r>
            <a:r>
              <a:rPr lang="en-GB" sz="1800" dirty="0">
                <a:solidFill>
                  <a:srgbClr val="202124"/>
                </a:solidFill>
                <a:latin typeface="Twinkl" pitchFamily="2" charset="77"/>
              </a:rPr>
              <a:t>.</a:t>
            </a:r>
            <a:endParaRPr lang="en-GB" sz="1800" dirty="0">
              <a:solidFill>
                <a:schemeClr val="lt1"/>
              </a:solidFill>
              <a:latin typeface="Twinkl" pitchFamily="2" charset="77"/>
            </a:endParaRPr>
          </a:p>
        </p:txBody>
      </p:sp>
      <p:sp>
        <p:nvSpPr>
          <p:cNvPr id="182" name="Did you know"/>
          <p:cNvSpPr/>
          <p:nvPr/>
        </p:nvSpPr>
        <p:spPr>
          <a:xfrm>
            <a:off x="539750" y="3097695"/>
            <a:ext cx="2285828" cy="442630"/>
          </a:xfrm>
          <a:prstGeom prst="roundRect">
            <a:avLst>
              <a:gd name="adj" fmla="val 16667"/>
            </a:avLst>
          </a:prstGeom>
          <a:solidFill>
            <a:srgbClr val="F18214"/>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000" b="1" dirty="0">
                <a:solidFill>
                  <a:schemeClr val="tx1"/>
                </a:solidFill>
                <a:latin typeface="Twinkl" pitchFamily="2" charset="77"/>
                <a:sym typeface="Arial"/>
              </a:rPr>
              <a:t>Did You Know…?</a:t>
            </a:r>
            <a:endParaRPr sz="2000" b="1" dirty="0">
              <a:solidFill>
                <a:schemeClr val="tx1"/>
              </a:solidFill>
              <a:latin typeface="Twinkl" pitchFamily="2" charset="77"/>
            </a:endParaRPr>
          </a:p>
        </p:txBody>
      </p:sp>
      <p:sp>
        <p:nvSpPr>
          <p:cNvPr id="186" name="1"/>
          <p:cNvSpPr txBox="1"/>
          <p:nvPr/>
        </p:nvSpPr>
        <p:spPr>
          <a:xfrm>
            <a:off x="755649" y="1317546"/>
            <a:ext cx="5076739" cy="1384995"/>
          </a:xfrm>
          <a:prstGeom prst="rect">
            <a:avLst/>
          </a:prstGeom>
          <a:noFill/>
          <a:ln>
            <a:noFill/>
          </a:ln>
        </p:spPr>
        <p:txBody>
          <a:bodyPr spcFirstLastPara="1" wrap="square" lIns="0" tIns="0" rIns="0" bIns="0" anchor="t" anchorCtr="0">
            <a:spAutoFit/>
          </a:bodyPr>
          <a:lstStyle/>
          <a:p>
            <a:pPr lvl="0"/>
            <a:r>
              <a:rPr lang="en-GB" sz="1800" dirty="0">
                <a:latin typeface="Twinkl" pitchFamily="2" charset="77"/>
              </a:rPr>
              <a:t>There are many different organs in your body. These form organ systems, which all work together. They’re all connected to make the wonderful organism that is you! Do you know the names of any of these organ systems?</a:t>
            </a:r>
          </a:p>
        </p:txBody>
      </p:sp>
      <p:sp>
        <p:nvSpPr>
          <p:cNvPr id="2" name="Title">
            <a:extLst>
              <a:ext uri="{FF2B5EF4-FFF2-40B4-BE49-F238E27FC236}">
                <a16:creationId xmlns:a16="http://schemas.microsoft.com/office/drawing/2014/main" id="{B517EBBD-0E9B-67A4-90E8-BBF2A9C3CD01}"/>
              </a:ext>
            </a:extLst>
          </p:cNvPr>
          <p:cNvSpPr txBox="1">
            <a:spLocks/>
          </p:cNvSpPr>
          <p:nvPr/>
        </p:nvSpPr>
        <p:spPr>
          <a:xfrm>
            <a:off x="-653143" y="304075"/>
            <a:ext cx="9041493"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There Are Connections inside You!</a:t>
            </a:r>
          </a:p>
        </p:txBody>
      </p:sp>
      <p:pic>
        <p:nvPicPr>
          <p:cNvPr id="6" name="Picture 5">
            <a:extLst>
              <a:ext uri="{FF2B5EF4-FFF2-40B4-BE49-F238E27FC236}">
                <a16:creationId xmlns:a16="http://schemas.microsoft.com/office/drawing/2014/main" id="{DD31ECBF-3A37-C34E-10CC-1978334EC8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7934" y="1377113"/>
            <a:ext cx="3187510" cy="5040163"/>
          </a:xfrm>
          <a:prstGeom prst="rect">
            <a:avLst/>
          </a:prstGeom>
        </p:spPr>
      </p:pic>
      <p:pic>
        <p:nvPicPr>
          <p:cNvPr id="12" name="Picture 11">
            <a:extLst>
              <a:ext uri="{FF2B5EF4-FFF2-40B4-BE49-F238E27FC236}">
                <a16:creationId xmlns:a16="http://schemas.microsoft.com/office/drawing/2014/main" id="{78701097-E7F9-32BC-0681-4C8B5D4E29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406" t="-1590" r="-21315" b="-7753"/>
          <a:stretch/>
        </p:blipFill>
        <p:spPr>
          <a:xfrm>
            <a:off x="5200840" y="1186249"/>
            <a:ext cx="3187510" cy="55111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wipe(up)">
                                      <p:cBhvr>
                                        <p:cTn id="7" dur="500"/>
                                        <p:tgtEl>
                                          <p:spTgt spid="18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0-#ppt_w/2"/>
                                          </p:val>
                                        </p:tav>
                                        <p:tav tm="100000">
                                          <p:val>
                                            <p:strVal val="#ppt_x"/>
                                          </p:val>
                                        </p:tav>
                                      </p:tavLst>
                                    </p:anim>
                                    <p:anim calcmode="lin" valueType="num">
                                      <p:cBhvr additive="base">
                                        <p:cTn id="17" dur="500" fill="hold"/>
                                        <p:tgtEl>
                                          <p:spTgt spid="18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1"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82" grpId="0" animBg="1"/>
      <p:bldP spid="1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8" name="Picture 7">
            <a:extLst>
              <a:ext uri="{FF2B5EF4-FFF2-40B4-BE49-F238E27FC236}">
                <a16:creationId xmlns:a16="http://schemas.microsoft.com/office/drawing/2014/main" id="{EB38DF4A-CEE1-5D8C-A360-26991602D6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611" y="1424762"/>
            <a:ext cx="8365231" cy="5521986"/>
          </a:xfrm>
          <a:prstGeom prst="rect">
            <a:avLst/>
          </a:prstGeom>
          <a:effectLst/>
        </p:spPr>
      </p:pic>
      <p:sp>
        <p:nvSpPr>
          <p:cNvPr id="194" name="Anne F"/>
          <p:cNvSpPr txBox="1"/>
          <p:nvPr/>
        </p:nvSpPr>
        <p:spPr>
          <a:xfrm>
            <a:off x="755650" y="1329813"/>
            <a:ext cx="7632700" cy="525900"/>
          </a:xfrm>
          <a:prstGeom prst="rect">
            <a:avLst/>
          </a:prstGeom>
          <a:solidFill>
            <a:srgbClr val="FFEDAA"/>
          </a:solidFill>
          <a:ln w="28575" cap="flat" cmpd="sng">
            <a:solidFill>
              <a:srgbClr val="FFE002"/>
            </a:solidFill>
            <a:prstDash val="solid"/>
            <a:round/>
            <a:headEnd type="none" w="sm" len="sm"/>
            <a:tailEnd type="none" w="sm" len="sm"/>
          </a:ln>
        </p:spPr>
        <p:txBody>
          <a:bodyPr spcFirstLastPara="1" wrap="square" lIns="108000" tIns="108000" rIns="108000" bIns="108000" anchor="t" anchorCtr="0">
            <a:spAutoFit/>
          </a:bodyPr>
          <a:lstStyle/>
          <a:p>
            <a:pPr lvl="0" algn="ctr"/>
            <a:r>
              <a:rPr lang="en-GB" sz="2000" dirty="0">
                <a:solidFill>
                  <a:schemeClr val="tx1"/>
                </a:solidFill>
                <a:latin typeface="Twinkl" pitchFamily="2" charset="77"/>
              </a:rPr>
              <a:t>‘No one has ever become poor by giving.’ - Anne Frank</a:t>
            </a:r>
          </a:p>
        </p:txBody>
      </p:sp>
      <p:sp>
        <p:nvSpPr>
          <p:cNvPr id="195" name="Now"/>
          <p:cNvSpPr txBox="1"/>
          <p:nvPr/>
        </p:nvSpPr>
        <p:spPr>
          <a:xfrm>
            <a:off x="1945759" y="3728187"/>
            <a:ext cx="5314282" cy="881260"/>
          </a:xfrm>
          <a:prstGeom prst="roundRect">
            <a:avLst>
              <a:gd name="adj" fmla="val 50000"/>
            </a:avLst>
          </a:prstGeom>
          <a:solidFill>
            <a:schemeClr val="lt1"/>
          </a:solidFill>
          <a:ln w="28575" cap="flat" cmpd="sng">
            <a:solidFill>
              <a:srgbClr val="47B1E5"/>
            </a:solidFill>
            <a:prstDash val="solid"/>
            <a:round/>
            <a:headEnd type="none" w="sm" len="sm"/>
            <a:tailEnd type="none" w="sm" len="sm"/>
          </a:ln>
        </p:spPr>
        <p:txBody>
          <a:bodyPr spcFirstLastPara="1" wrap="square" lIns="540000" tIns="36000" rIns="108000" bIns="36000" anchor="t" anchorCtr="0">
            <a:spAutoFit/>
          </a:bodyPr>
          <a:lstStyle/>
          <a:p>
            <a:pPr lvl="0">
              <a:buSzPts val="1800"/>
            </a:pPr>
            <a:r>
              <a:rPr lang="en-GB" sz="1800" dirty="0">
                <a:solidFill>
                  <a:schemeClr val="dk1"/>
                </a:solidFill>
                <a:latin typeface="Twinkl" pitchFamily="2" charset="77"/>
              </a:rPr>
              <a:t>Now, it’s over to you. </a:t>
            </a:r>
            <a:endParaRPr lang="en-GB" sz="1800" dirty="0">
              <a:latin typeface="Twinkl" pitchFamily="2" charset="77"/>
            </a:endParaRPr>
          </a:p>
          <a:p>
            <a:pPr lvl="0">
              <a:buSzPts val="1800"/>
            </a:pPr>
            <a:r>
              <a:rPr lang="en-GB" sz="1800" dirty="0">
                <a:solidFill>
                  <a:schemeClr val="dk1"/>
                </a:solidFill>
                <a:latin typeface="Twinkl" pitchFamily="2" charset="77"/>
              </a:rPr>
              <a:t>What do </a:t>
            </a:r>
            <a:r>
              <a:rPr lang="en-GB" sz="1800" b="1" dirty="0">
                <a:solidFill>
                  <a:schemeClr val="dk1"/>
                </a:solidFill>
                <a:latin typeface="Twinkl" pitchFamily="2" charset="77"/>
              </a:rPr>
              <a:t>you</a:t>
            </a:r>
            <a:r>
              <a:rPr lang="en-GB" sz="1800" dirty="0">
                <a:solidFill>
                  <a:schemeClr val="dk1"/>
                </a:solidFill>
                <a:latin typeface="Twinkl" pitchFamily="2" charset="77"/>
              </a:rPr>
              <a:t> think this quote means?</a:t>
            </a:r>
            <a:endParaRPr lang="en-GB" sz="1800" dirty="0">
              <a:latin typeface="Twinkl" pitchFamily="2" charset="77"/>
            </a:endParaRPr>
          </a:p>
        </p:txBody>
      </p:sp>
      <p:sp>
        <p:nvSpPr>
          <p:cNvPr id="196" name="How"/>
          <p:cNvSpPr txBox="1"/>
          <p:nvPr/>
        </p:nvSpPr>
        <p:spPr>
          <a:xfrm>
            <a:off x="2860919" y="4773490"/>
            <a:ext cx="5480999" cy="491747"/>
          </a:xfrm>
          <a:prstGeom prst="roundRect">
            <a:avLst>
              <a:gd name="adj" fmla="val 50000"/>
            </a:avLst>
          </a:prstGeom>
          <a:solidFill>
            <a:schemeClr val="lt1"/>
          </a:solidFill>
          <a:ln w="28575" cap="flat" cmpd="sng">
            <a:solidFill>
              <a:srgbClr val="47B1E5"/>
            </a:solidFill>
            <a:prstDash val="solid"/>
            <a:round/>
            <a:headEnd type="none" w="sm" len="sm"/>
            <a:tailEnd type="none" w="sm" len="sm"/>
          </a:ln>
        </p:spPr>
        <p:txBody>
          <a:bodyPr spcFirstLastPara="1" wrap="square" lIns="432000" tIns="36000" rIns="108000" bIns="36000" anchor="t" anchorCtr="0">
            <a:spAutoFit/>
          </a:bodyPr>
          <a:lstStyle/>
          <a:p>
            <a:pPr lvl="0"/>
            <a:r>
              <a:rPr lang="en-GB" sz="1800" dirty="0">
                <a:solidFill>
                  <a:schemeClr val="dk1"/>
                </a:solidFill>
                <a:latin typeface="Twinkl" pitchFamily="2" charset="77"/>
              </a:rPr>
              <a:t>How is this quote related to being connected?</a:t>
            </a:r>
            <a:endParaRPr lang="en-GB" sz="1800" dirty="0">
              <a:latin typeface="Twinkl" pitchFamily="2" charset="77"/>
            </a:endParaRPr>
          </a:p>
        </p:txBody>
      </p:sp>
      <p:pic>
        <p:nvPicPr>
          <p:cNvPr id="197" name="Girl"/>
          <p:cNvPicPr preferRelativeResize="0"/>
          <p:nvPr/>
        </p:nvPicPr>
        <p:blipFill rotWithShape="1">
          <a:blip r:embed="rId4" cstate="screen">
            <a:extLst>
              <a:ext uri="{28A0092B-C50C-407E-A947-70E740481C1C}">
                <a14:useLocalDpi xmlns:a14="http://schemas.microsoft.com/office/drawing/2010/main"/>
              </a:ext>
            </a:extLst>
          </a:blip>
          <a:srcRect l="-15572" r="-15572"/>
          <a:stretch/>
        </p:blipFill>
        <p:spPr>
          <a:xfrm>
            <a:off x="78087" y="2620685"/>
            <a:ext cx="3864709" cy="3800961"/>
          </a:xfrm>
          <a:prstGeom prst="rect">
            <a:avLst/>
          </a:prstGeom>
          <a:noFill/>
          <a:ln>
            <a:noFill/>
          </a:ln>
        </p:spPr>
      </p:pic>
      <p:sp>
        <p:nvSpPr>
          <p:cNvPr id="2" name="Title">
            <a:extLst>
              <a:ext uri="{FF2B5EF4-FFF2-40B4-BE49-F238E27FC236}">
                <a16:creationId xmlns:a16="http://schemas.microsoft.com/office/drawing/2014/main" id="{153A5DAD-FA85-C011-DB3F-5D04A7F65977}"/>
              </a:ext>
            </a:extLst>
          </p:cNvPr>
          <p:cNvSpPr txBox="1">
            <a:spLocks/>
          </p:cNvSpPr>
          <p:nvPr/>
        </p:nvSpPr>
        <p:spPr>
          <a:xfrm>
            <a:off x="-653142" y="304075"/>
            <a:ext cx="6651172"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Connect with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additive="base">
                                        <p:cTn id="7" dur="500"/>
                                        <p:tgtEl>
                                          <p:spTgt spid="194"/>
                                        </p:tgtEl>
                                        <p:attrNameLst>
                                          <p:attrName>ppt_x</p:attrName>
                                        </p:attrNameLst>
                                      </p:cBhvr>
                                      <p:tavLst>
                                        <p:tav tm="0">
                                          <p:val>
                                            <p:strVal val="#ppt_x-#ppt_w*1.125000"/>
                                          </p:val>
                                        </p:tav>
                                        <p:tav tm="100000">
                                          <p:val>
                                            <p:strVal val="#ppt_x"/>
                                          </p:val>
                                        </p:tav>
                                      </p:tavLst>
                                    </p:anim>
                                    <p:animEffect transition="in" filter="wipe(right)">
                                      <p:cBhvr>
                                        <p:cTn id="8" dur="500"/>
                                        <p:tgtEl>
                                          <p:spTgt spid="194"/>
                                        </p:tgtEl>
                                      </p:cBhvr>
                                    </p:animEffec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1000"/>
                                        <p:tgtEl>
                                          <p:spTgt spid="197"/>
                                        </p:tgtEl>
                                      </p:cBhvr>
                                    </p:animEffect>
                                    <p:anim calcmode="lin" valueType="num">
                                      <p:cBhvr>
                                        <p:cTn id="14" dur="1000" fill="hold"/>
                                        <p:tgtEl>
                                          <p:spTgt spid="197"/>
                                        </p:tgtEl>
                                        <p:attrNameLst>
                                          <p:attrName>ppt_x</p:attrName>
                                        </p:attrNameLst>
                                      </p:cBhvr>
                                      <p:tavLst>
                                        <p:tav tm="0">
                                          <p:val>
                                            <p:strVal val="#ppt_x"/>
                                          </p:val>
                                        </p:tav>
                                        <p:tav tm="100000">
                                          <p:val>
                                            <p:strVal val="#ppt_x"/>
                                          </p:val>
                                        </p:tav>
                                      </p:tavLst>
                                    </p:anim>
                                    <p:anim calcmode="lin" valueType="num">
                                      <p:cBhvr>
                                        <p:cTn id="15" dur="900" decel="100000" fill="hold"/>
                                        <p:tgtEl>
                                          <p:spTgt spid="19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500"/>
                                  </p:stCondLst>
                                  <p:childTnLst>
                                    <p:set>
                                      <p:cBhvr>
                                        <p:cTn id="25" dur="1" fill="hold">
                                          <p:stCondLst>
                                            <p:cond delay="0"/>
                                          </p:stCondLst>
                                        </p:cTn>
                                        <p:tgtEl>
                                          <p:spTgt spid="195"/>
                                        </p:tgtEl>
                                        <p:attrNameLst>
                                          <p:attrName>style.visibility</p:attrName>
                                        </p:attrNameLst>
                                      </p:cBhvr>
                                      <p:to>
                                        <p:strVal val="visible"/>
                                      </p:to>
                                    </p:set>
                                    <p:animEffect transition="in" filter="wipe(left)">
                                      <p:cBhvr>
                                        <p:cTn id="26" dur="1000"/>
                                        <p:tgtEl>
                                          <p:spTgt spid="195"/>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wipe(left)">
                                      <p:cBhvr>
                                        <p:cTn id="30"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3" name="Childr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355" y="5120142"/>
            <a:ext cx="5427677" cy="1289047"/>
          </a:xfrm>
          <a:prstGeom prst="rect">
            <a:avLst/>
          </a:prstGeom>
          <a:noFill/>
          <a:ln>
            <a:noFill/>
          </a:ln>
        </p:spPr>
      </p:pic>
      <p:sp>
        <p:nvSpPr>
          <p:cNvPr id="204" name="The Organiser"/>
          <p:cNvSpPr/>
          <p:nvPr/>
        </p:nvSpPr>
        <p:spPr>
          <a:xfrm>
            <a:off x="755650" y="1261042"/>
            <a:ext cx="7646945" cy="830997"/>
          </a:xfrm>
          <a:prstGeom prst="rect">
            <a:avLst/>
          </a:prstGeom>
          <a:noFill/>
          <a:ln>
            <a:noFill/>
          </a:ln>
        </p:spPr>
        <p:txBody>
          <a:bodyPr spcFirstLastPara="1" wrap="square" lIns="0" tIns="0" rIns="0" bIns="0" anchor="t" anchorCtr="0">
            <a:noAutofit/>
          </a:bodyPr>
          <a:lstStyle/>
          <a:p>
            <a:pPr lvl="0"/>
            <a:r>
              <a:rPr lang="en-GB" sz="1700" dirty="0">
                <a:solidFill>
                  <a:schemeClr val="dk1"/>
                </a:solidFill>
                <a:latin typeface="Twinkl" pitchFamily="2" charset="77"/>
              </a:rPr>
              <a:t>The organisers of British Science Week would like you to enter a poster competition on the topic of ‘connections’. </a:t>
            </a:r>
            <a:r>
              <a:rPr lang="en-GB" sz="1700" dirty="0">
                <a:latin typeface="Twinkl" pitchFamily="2" charset="77"/>
              </a:rPr>
              <a:t>Follow </a:t>
            </a:r>
            <a:r>
              <a:rPr lang="en-GB" sz="1700" dirty="0">
                <a:latin typeface="Twinkl" pitchFamily="2" charset="77"/>
                <a:hlinkClick r:id="rId4"/>
              </a:rPr>
              <a:t>this link</a:t>
            </a:r>
            <a:r>
              <a:rPr lang="en-GB" sz="1700" dirty="0">
                <a:latin typeface="Twinkl" pitchFamily="2" charset="77"/>
              </a:rPr>
              <a:t> for more information.</a:t>
            </a:r>
          </a:p>
        </p:txBody>
      </p:sp>
      <p:sp>
        <p:nvSpPr>
          <p:cNvPr id="205" name="Why not"/>
          <p:cNvSpPr/>
          <p:nvPr/>
        </p:nvSpPr>
        <p:spPr>
          <a:xfrm>
            <a:off x="3144273" y="2028850"/>
            <a:ext cx="2855455" cy="612365"/>
          </a:xfrm>
          <a:prstGeom prst="roundRect">
            <a:avLst>
              <a:gd name="adj" fmla="val 16667"/>
            </a:avLst>
          </a:prstGeom>
          <a:solidFill>
            <a:srgbClr val="F18214"/>
          </a:solidFill>
          <a:ln>
            <a:noFill/>
          </a:ln>
        </p:spPr>
        <p:txBody>
          <a:bodyPr spcFirstLastPara="1" wrap="square" lIns="91425" tIns="45700" rIns="91425" bIns="45700" anchor="ctr" anchorCtr="0">
            <a:noAutofit/>
          </a:bodyPr>
          <a:lstStyle/>
          <a:p>
            <a:pPr lvl="0" algn="ctr"/>
            <a:r>
              <a:rPr lang="en-GB" sz="1800" b="1" dirty="0">
                <a:solidFill>
                  <a:schemeClr val="lt1"/>
                </a:solidFill>
                <a:latin typeface="Twinkl" pitchFamily="2" charset="77"/>
              </a:rPr>
              <a:t>Why not get involved?</a:t>
            </a:r>
            <a:endParaRPr lang="en-GB" sz="1800" dirty="0">
              <a:latin typeface="Twinkl" pitchFamily="2" charset="77"/>
            </a:endParaRPr>
          </a:p>
        </p:txBody>
      </p:sp>
      <p:sp>
        <p:nvSpPr>
          <p:cNvPr id="206" name="Science"/>
          <p:cNvSpPr/>
          <p:nvPr/>
        </p:nvSpPr>
        <p:spPr>
          <a:xfrm>
            <a:off x="540921" y="2493365"/>
            <a:ext cx="8063329" cy="819607"/>
          </a:xfrm>
          <a:prstGeom prst="rect">
            <a:avLst/>
          </a:prstGeom>
          <a:noFill/>
          <a:ln w="28575">
            <a:solidFill>
              <a:srgbClr val="F18214"/>
            </a:solidFill>
          </a:ln>
        </p:spPr>
        <p:txBody>
          <a:bodyPr spcFirstLastPara="1" wrap="square" lIns="108000" tIns="216000" rIns="108000" bIns="108000" anchor="t" anchorCtr="0">
            <a:spAutoFit/>
          </a:bodyPr>
          <a:lstStyle/>
          <a:p>
            <a:pPr lvl="0"/>
            <a:r>
              <a:rPr lang="en-GB" sz="1600" dirty="0">
                <a:solidFill>
                  <a:schemeClr val="dk1"/>
                </a:solidFill>
                <a:latin typeface="Twinkl" pitchFamily="2" charset="77"/>
              </a:rPr>
              <a:t>Science is such a big part of our daily lives. You could have a think about some questions that interest you and try to find the answers to them online with an adult.</a:t>
            </a:r>
            <a:endParaRPr lang="en-GB" sz="1600" dirty="0">
              <a:latin typeface="Twinkl" pitchFamily="2" charset="77"/>
            </a:endParaRPr>
          </a:p>
        </p:txBody>
      </p:sp>
      <p:sp>
        <p:nvSpPr>
          <p:cNvPr id="207" name="Why 2"/>
          <p:cNvSpPr/>
          <p:nvPr/>
        </p:nvSpPr>
        <p:spPr>
          <a:xfrm>
            <a:off x="6635692" y="4187967"/>
            <a:ext cx="1975774" cy="1059905"/>
          </a:xfrm>
          <a:prstGeom prst="cloudCallout">
            <a:avLst>
              <a:gd name="adj1" fmla="val -21557"/>
              <a:gd name="adj2" fmla="val 86047"/>
            </a:avLst>
          </a:prstGeom>
          <a:noFill/>
          <a:ln w="19050" cap="flat" cmpd="sng">
            <a:solidFill>
              <a:srgbClr val="25B8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dirty="0">
                <a:solidFill>
                  <a:schemeClr val="dk1"/>
                </a:solidFill>
                <a:latin typeface="Twinkl" pitchFamily="2" charset="77"/>
              </a:rPr>
              <a:t>Why do we explore space?</a:t>
            </a:r>
            <a:endParaRPr dirty="0">
              <a:latin typeface="Twinkl" pitchFamily="2" charset="77"/>
            </a:endParaRPr>
          </a:p>
        </p:txBody>
      </p:sp>
      <p:sp>
        <p:nvSpPr>
          <p:cNvPr id="208" name="How 2"/>
          <p:cNvSpPr/>
          <p:nvPr/>
        </p:nvSpPr>
        <p:spPr>
          <a:xfrm>
            <a:off x="4798601" y="3465513"/>
            <a:ext cx="2177944" cy="1269312"/>
          </a:xfrm>
          <a:prstGeom prst="cloudCallout">
            <a:avLst>
              <a:gd name="adj1" fmla="val -9899"/>
              <a:gd name="adj2" fmla="val 96312"/>
            </a:avLst>
          </a:prstGeom>
          <a:noFill/>
          <a:ln w="19050" cap="flat" cmpd="sng">
            <a:solidFill>
              <a:srgbClr val="25B8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dirty="0">
                <a:solidFill>
                  <a:schemeClr val="dk1"/>
                </a:solidFill>
                <a:latin typeface="Twinkl" pitchFamily="2" charset="77"/>
                <a:sym typeface="Arial"/>
              </a:rPr>
              <a:t>How can we grow a more planet-friendly community?</a:t>
            </a:r>
            <a:endParaRPr dirty="0">
              <a:latin typeface="Twinkl" pitchFamily="2" charset="77"/>
            </a:endParaRPr>
          </a:p>
        </p:txBody>
      </p:sp>
      <p:sp>
        <p:nvSpPr>
          <p:cNvPr id="209" name="Why"/>
          <p:cNvSpPr/>
          <p:nvPr/>
        </p:nvSpPr>
        <p:spPr>
          <a:xfrm>
            <a:off x="2647108" y="3565247"/>
            <a:ext cx="2067866" cy="1217880"/>
          </a:xfrm>
          <a:prstGeom prst="cloudCallout">
            <a:avLst>
              <a:gd name="adj1" fmla="val -3188"/>
              <a:gd name="adj2" fmla="val 90345"/>
            </a:avLst>
          </a:prstGeom>
          <a:noFill/>
          <a:ln w="19050" cap="flat" cmpd="sng">
            <a:solidFill>
              <a:srgbClr val="25B8BC"/>
            </a:solidFill>
            <a:prstDash val="solid"/>
            <a:miter lim="800000"/>
            <a:headEnd type="none" w="sm" len="sm"/>
            <a:tailEnd type="none" w="sm" len="sm"/>
          </a:ln>
        </p:spPr>
        <p:txBody>
          <a:bodyPr spcFirstLastPara="1" wrap="square" lIns="72000" tIns="108000" rIns="72000" bIns="108000" anchor="ctr" anchorCtr="0">
            <a:noAutofit/>
          </a:bodyPr>
          <a:lstStyle/>
          <a:p>
            <a:pPr marL="0" marR="0" lvl="0" indent="0" algn="ctr" rtl="0">
              <a:spcBef>
                <a:spcPts val="0"/>
              </a:spcBef>
              <a:spcAft>
                <a:spcPts val="0"/>
              </a:spcAft>
              <a:buNone/>
            </a:pPr>
            <a:r>
              <a:rPr lang="en-GB" dirty="0">
                <a:solidFill>
                  <a:schemeClr val="dk1"/>
                </a:solidFill>
                <a:latin typeface="Twinkl" pitchFamily="2" charset="77"/>
              </a:rPr>
              <a:t>Why do all food chains start with a plant?</a:t>
            </a:r>
            <a:endParaRPr dirty="0">
              <a:latin typeface="Twinkl" pitchFamily="2" charset="77"/>
            </a:endParaRPr>
          </a:p>
        </p:txBody>
      </p:sp>
      <p:sp>
        <p:nvSpPr>
          <p:cNvPr id="210" name="How"/>
          <p:cNvSpPr/>
          <p:nvPr/>
        </p:nvSpPr>
        <p:spPr>
          <a:xfrm>
            <a:off x="540921" y="3819271"/>
            <a:ext cx="2067866" cy="1217880"/>
          </a:xfrm>
          <a:prstGeom prst="cloudCallout">
            <a:avLst>
              <a:gd name="adj1" fmla="val 28249"/>
              <a:gd name="adj2" fmla="val 81995"/>
            </a:avLst>
          </a:prstGeom>
          <a:noFill/>
          <a:ln w="19050" cap="flat" cmpd="sng">
            <a:solidFill>
              <a:srgbClr val="25B8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dirty="0">
                <a:solidFill>
                  <a:schemeClr val="dk1"/>
                </a:solidFill>
                <a:latin typeface="Twinkl" pitchFamily="2" charset="77"/>
                <a:sym typeface="Arial"/>
              </a:rPr>
              <a:t>How can </a:t>
            </a:r>
            <a:r>
              <a:rPr lang="en-GB" dirty="0">
                <a:solidFill>
                  <a:schemeClr val="dk1"/>
                </a:solidFill>
                <a:latin typeface="Twinkl" pitchFamily="2" charset="77"/>
              </a:rPr>
              <a:t>I make the lights brighter in my circuit?</a:t>
            </a:r>
            <a:endParaRPr dirty="0">
              <a:latin typeface="Twinkl" pitchFamily="2" charset="77"/>
            </a:endParaRPr>
          </a:p>
        </p:txBody>
      </p:sp>
      <p:sp>
        <p:nvSpPr>
          <p:cNvPr id="8" name="Title">
            <a:extLst>
              <a:ext uri="{FF2B5EF4-FFF2-40B4-BE49-F238E27FC236}">
                <a16:creationId xmlns:a16="http://schemas.microsoft.com/office/drawing/2014/main" id="{7E12A3AA-52B2-9D34-EE7D-B66DAD451CDE}"/>
              </a:ext>
            </a:extLst>
          </p:cNvPr>
          <p:cNvSpPr txBox="1">
            <a:spLocks/>
          </p:cNvSpPr>
          <p:nvPr/>
        </p:nvSpPr>
        <p:spPr>
          <a:xfrm>
            <a:off x="-653142" y="304075"/>
            <a:ext cx="5225142"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solidFill>
                <a:latin typeface="Twinkl" pitchFamily="2" charset="77"/>
              </a:rPr>
              <a:t>Over to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par>
                                <p:cTn id="8" presetID="37"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1000"/>
                                        <p:tgtEl>
                                          <p:spTgt spid="203"/>
                                        </p:tgtEl>
                                      </p:cBhvr>
                                    </p:animEffect>
                                    <p:anim calcmode="lin" valueType="num">
                                      <p:cBhvr>
                                        <p:cTn id="11" dur="1000" fill="hold"/>
                                        <p:tgtEl>
                                          <p:spTgt spid="203"/>
                                        </p:tgtEl>
                                        <p:attrNameLst>
                                          <p:attrName>ppt_x</p:attrName>
                                        </p:attrNameLst>
                                      </p:cBhvr>
                                      <p:tavLst>
                                        <p:tav tm="0">
                                          <p:val>
                                            <p:strVal val="#ppt_x"/>
                                          </p:val>
                                        </p:tav>
                                        <p:tav tm="100000">
                                          <p:val>
                                            <p:strVal val="#ppt_x"/>
                                          </p:val>
                                        </p:tav>
                                      </p:tavLst>
                                    </p:anim>
                                    <p:anim calcmode="lin" valueType="num">
                                      <p:cBhvr>
                                        <p:cTn id="12" dur="900" decel="100000" fill="hold"/>
                                        <p:tgtEl>
                                          <p:spTgt spid="20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
                                        </p:tgtEl>
                                        <p:attrNameLst>
                                          <p:attrName>style.visibility</p:attrName>
                                        </p:attrNameLst>
                                      </p:cBhvr>
                                      <p:to>
                                        <p:strVal val="visible"/>
                                      </p:to>
                                    </p:set>
                                    <p:animEffect transition="in" filter="fade">
                                      <p:cBhvr>
                                        <p:cTn id="18" dur="500"/>
                                        <p:tgtEl>
                                          <p:spTgt spid="205"/>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
                                        </p:tgtEl>
                                        <p:attrNameLst>
                                          <p:attrName>style.visibility</p:attrName>
                                        </p:attrNameLst>
                                      </p:cBhvr>
                                      <p:to>
                                        <p:strVal val="visible"/>
                                      </p:to>
                                    </p:set>
                                    <p:animEffect transition="in" filter="fade">
                                      <p:cBhvr>
                                        <p:cTn id="27" dur="500"/>
                                        <p:tgtEl>
                                          <p:spTgt spid="2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fade">
                                      <p:cBhvr>
                                        <p:cTn id="32" dur="500"/>
                                        <p:tgtEl>
                                          <p:spTgt spid="2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fade">
                                      <p:cBhvr>
                                        <p:cTn id="37" dur="500"/>
                                        <p:tgtEl>
                                          <p:spTgt spid="2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fade">
                                      <p:cBhvr>
                                        <p:cTn id="4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Frame"/>
          <p:cNvSpPr/>
          <p:nvPr/>
        </p:nvSpPr>
        <p:spPr>
          <a:xfrm>
            <a:off x="503239" y="512763"/>
            <a:ext cx="8137524" cy="2193019"/>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58" name="Aims"/>
          <p:cNvSpPr txBox="1"/>
          <p:nvPr/>
        </p:nvSpPr>
        <p:spPr>
          <a:xfrm>
            <a:off x="628648" y="734785"/>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dirty="0">
                <a:solidFill>
                  <a:schemeClr val="dk1"/>
                </a:solidFill>
                <a:latin typeface="Twinkl" pitchFamily="2" charset="77"/>
                <a:sym typeface="Arial"/>
              </a:rPr>
              <a:t>Aims</a:t>
            </a:r>
            <a:endParaRPr dirty="0">
              <a:latin typeface="Twinkl" pitchFamily="2" charset="77"/>
            </a:endParaRPr>
          </a:p>
        </p:txBody>
      </p:sp>
      <p:sp>
        <p:nvSpPr>
          <p:cNvPr id="59" name="Text"/>
          <p:cNvSpPr>
            <a:spLocks noGrp="1"/>
          </p:cNvSpPr>
          <p:nvPr>
            <p:ph type="body" idx="1"/>
          </p:nvPr>
        </p:nvSpPr>
        <p:spPr>
          <a:xfrm>
            <a:off x="628650" y="1127760"/>
            <a:ext cx="7886700" cy="1409700"/>
          </a:xfrm>
          <a:prstGeom prst="roundRect">
            <a:avLst>
              <a:gd name="adj" fmla="val 2585"/>
            </a:avLst>
          </a:prstGeom>
          <a:noFill/>
          <a:ln>
            <a:noFill/>
          </a:ln>
        </p:spPr>
        <p:txBody>
          <a:bodyPr spcFirstLastPara="1" wrap="square" lIns="252000" tIns="252000" rIns="252000" bIns="252000" anchor="t" anchorCtr="0">
            <a:noAutofit/>
          </a:bodyPr>
          <a:lstStyle/>
          <a:p>
            <a:pPr marL="228600" lvl="0" indent="-228600" algn="l" rtl="0">
              <a:lnSpc>
                <a:spcPct val="90000"/>
              </a:lnSpc>
              <a:spcBef>
                <a:spcPts val="0"/>
              </a:spcBef>
              <a:spcAft>
                <a:spcPts val="0"/>
              </a:spcAft>
              <a:buClr>
                <a:srgbClr val="1C1C1C"/>
              </a:buClr>
              <a:buSzPts val="2000"/>
              <a:buChar char="•"/>
            </a:pPr>
            <a:r>
              <a:rPr lang="en-GB" sz="1800" dirty="0">
                <a:latin typeface="Twinkl" pitchFamily="2" charset="77"/>
              </a:rPr>
              <a:t>To learn about British Science Week 2023.</a:t>
            </a:r>
            <a:endParaRPr sz="1800" dirty="0">
              <a:latin typeface="Twinkl" pitchFamily="2" charset="77"/>
            </a:endParaRPr>
          </a:p>
          <a:p>
            <a:pPr marL="228600" lvl="0" indent="-228600" algn="l" rtl="0">
              <a:lnSpc>
                <a:spcPct val="90000"/>
              </a:lnSpc>
              <a:spcBef>
                <a:spcPts val="1000"/>
              </a:spcBef>
              <a:spcAft>
                <a:spcPts val="0"/>
              </a:spcAft>
              <a:buClr>
                <a:srgbClr val="1C1C1C"/>
              </a:buClr>
              <a:buSzPts val="2000"/>
              <a:buChar char="•"/>
            </a:pPr>
            <a:r>
              <a:rPr lang="en-GB" sz="1800" dirty="0">
                <a:latin typeface="Twinkl" pitchFamily="2" charset="77"/>
              </a:rPr>
              <a:t>To learn about where we see connections in our everyday lives.</a:t>
            </a:r>
            <a:endParaRPr sz="1800" dirty="0">
              <a:latin typeface="Twinkl"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Intro"/>
          <p:cNvSpPr/>
          <p:nvPr/>
        </p:nvSpPr>
        <p:spPr>
          <a:xfrm>
            <a:off x="755650" y="1220790"/>
            <a:ext cx="7632700" cy="1384995"/>
          </a:xfrm>
          <a:prstGeom prst="rect">
            <a:avLst/>
          </a:prstGeom>
          <a:noFill/>
          <a:ln>
            <a:noFill/>
          </a:ln>
        </p:spPr>
        <p:txBody>
          <a:bodyPr spcFirstLastPara="1" wrap="square" lIns="0" tIns="0" rIns="0" bIns="0" anchor="t" anchorCtr="0">
            <a:noAutofit/>
          </a:bodyPr>
          <a:lstStyle/>
          <a:p>
            <a:pPr lvl="0"/>
            <a:r>
              <a:rPr lang="en-GB" sz="1800" dirty="0">
                <a:solidFill>
                  <a:schemeClr val="dk1"/>
                </a:solidFill>
                <a:latin typeface="Twinkl" pitchFamily="2" charset="77"/>
              </a:rPr>
              <a:t>The theme for British Science Week 2023 is ‘Connections’.</a:t>
            </a:r>
            <a:endParaRPr lang="en-GB" sz="1800" dirty="0">
              <a:latin typeface="Twinkl" pitchFamily="2" charset="77"/>
            </a:endParaRPr>
          </a:p>
          <a:p>
            <a:pPr lvl="0"/>
            <a:endParaRPr lang="en-GB" sz="1800" dirty="0">
              <a:solidFill>
                <a:schemeClr val="dk1"/>
              </a:solidFill>
              <a:latin typeface="Twinkl" pitchFamily="2" charset="77"/>
            </a:endParaRPr>
          </a:p>
          <a:p>
            <a:pPr lvl="0"/>
            <a:r>
              <a:rPr lang="en-GB" sz="1800" dirty="0">
                <a:solidFill>
                  <a:schemeClr val="dk1"/>
                </a:solidFill>
                <a:latin typeface="Twinkl" pitchFamily="2" charset="77"/>
              </a:rPr>
              <a:t>There are examples of connections everywhere, whether that be in our bodies, in our gadgets or in the world around us. That’s what makes it such a wonderful topic for this year’s British Science Week!</a:t>
            </a:r>
            <a:endParaRPr lang="en-GB" sz="1800" dirty="0">
              <a:latin typeface="Twinkl" pitchFamily="2" charset="77"/>
            </a:endParaRPr>
          </a:p>
        </p:txBody>
      </p:sp>
      <p:sp>
        <p:nvSpPr>
          <p:cNvPr id="66" name="Let's think"/>
          <p:cNvSpPr/>
          <p:nvPr/>
        </p:nvSpPr>
        <p:spPr>
          <a:xfrm>
            <a:off x="2866231" y="2816922"/>
            <a:ext cx="3411537" cy="914400"/>
          </a:xfrm>
          <a:prstGeom prst="roundRect">
            <a:avLst>
              <a:gd name="adj" fmla="val 16667"/>
            </a:avLst>
          </a:prstGeom>
          <a:solidFill>
            <a:srgbClr val="FFE0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dirty="0">
                <a:solidFill>
                  <a:schemeClr val="tx1"/>
                </a:solidFill>
                <a:latin typeface="Twinkl" pitchFamily="2" charset="77"/>
                <a:sym typeface="Arial"/>
              </a:rPr>
              <a:t>Let’s think.</a:t>
            </a:r>
            <a:endParaRPr dirty="0">
              <a:solidFill>
                <a:schemeClr val="tx1"/>
              </a:solidFill>
              <a:latin typeface="Twinkl" pitchFamily="2" charset="77"/>
            </a:endParaRPr>
          </a:p>
        </p:txBody>
      </p:sp>
      <p:sp>
        <p:nvSpPr>
          <p:cNvPr id="67" name="Question 1"/>
          <p:cNvSpPr/>
          <p:nvPr/>
        </p:nvSpPr>
        <p:spPr>
          <a:xfrm>
            <a:off x="755650" y="4161558"/>
            <a:ext cx="7632700" cy="422275"/>
          </a:xfrm>
          <a:prstGeom prst="rect">
            <a:avLst/>
          </a:prstGeom>
          <a:solidFill>
            <a:srgbClr val="25B8BC"/>
          </a:solidFill>
          <a:ln w="38100" cap="flat" cmpd="sng">
            <a:solidFill>
              <a:srgbClr val="25B8BC"/>
            </a:solidFill>
            <a:prstDash val="solid"/>
            <a:round/>
            <a:headEnd type="none" w="sm" len="sm"/>
            <a:tailEnd type="none" w="sm" len="sm"/>
          </a:ln>
        </p:spPr>
        <p:txBody>
          <a:bodyPr spcFirstLastPara="1" wrap="square" lIns="0" tIns="72000" rIns="0" bIns="720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dirty="0">
                <a:solidFill>
                  <a:schemeClr val="dk1"/>
                </a:solidFill>
                <a:latin typeface="Twinkl" pitchFamily="2" charset="77"/>
                <a:sym typeface="Arial"/>
              </a:rPr>
              <a:t>What does the word ‘</a:t>
            </a:r>
            <a:r>
              <a:rPr lang="en-GB" sz="1800" b="1" dirty="0">
                <a:solidFill>
                  <a:schemeClr val="dk1"/>
                </a:solidFill>
                <a:latin typeface="Twinkl" pitchFamily="2" charset="77"/>
              </a:rPr>
              <a:t>connection</a:t>
            </a:r>
            <a:r>
              <a:rPr lang="en-GB" sz="1800" b="1" dirty="0">
                <a:solidFill>
                  <a:schemeClr val="dk1"/>
                </a:solidFill>
                <a:latin typeface="Twinkl" pitchFamily="2" charset="77"/>
                <a:sym typeface="Arial"/>
              </a:rPr>
              <a:t>’ mean?</a:t>
            </a:r>
            <a:endParaRPr dirty="0">
              <a:latin typeface="Twinkl" pitchFamily="2" charset="77"/>
            </a:endParaRPr>
          </a:p>
        </p:txBody>
      </p:sp>
      <p:sp>
        <p:nvSpPr>
          <p:cNvPr id="68" name="Answer 1"/>
          <p:cNvSpPr/>
          <p:nvPr/>
        </p:nvSpPr>
        <p:spPr>
          <a:xfrm>
            <a:off x="755651" y="4598908"/>
            <a:ext cx="7632699" cy="796052"/>
          </a:xfrm>
          <a:prstGeom prst="rect">
            <a:avLst/>
          </a:prstGeom>
          <a:noFill/>
          <a:ln w="38100" cap="flat" cmpd="sng">
            <a:solidFill>
              <a:srgbClr val="25B8BC"/>
            </a:solidFill>
            <a:prstDash val="solid"/>
            <a:round/>
            <a:headEnd type="none" w="sm" len="sm"/>
            <a:tailEnd type="none" w="sm" len="sm"/>
          </a:ln>
        </p:spPr>
        <p:txBody>
          <a:bodyPr spcFirstLastPara="1" wrap="square" lIns="91425" tIns="45700" rIns="91425" bIns="45700" anchor="ctr" anchorCtr="1">
            <a:noAutofit/>
          </a:bodyPr>
          <a:lstStyle/>
          <a:p>
            <a:pPr lvl="0" algn="ctr"/>
            <a:r>
              <a:rPr lang="en-GB" sz="1800" dirty="0">
                <a:solidFill>
                  <a:schemeClr val="dk1"/>
                </a:solidFill>
                <a:latin typeface="Twinkl" pitchFamily="2" charset="77"/>
              </a:rPr>
              <a:t>A connection is when a person or thing is </a:t>
            </a:r>
            <a:br>
              <a:rPr lang="en-GB" sz="1800" dirty="0">
                <a:solidFill>
                  <a:schemeClr val="dk1"/>
                </a:solidFill>
                <a:latin typeface="Twinkl" pitchFamily="2" charset="77"/>
              </a:rPr>
            </a:br>
            <a:r>
              <a:rPr lang="en-GB" sz="1800" dirty="0">
                <a:solidFill>
                  <a:schemeClr val="dk1"/>
                </a:solidFill>
                <a:latin typeface="Twinkl" pitchFamily="2" charset="77"/>
              </a:rPr>
              <a:t>linked together with something else.</a:t>
            </a:r>
            <a:endParaRPr lang="en-GB" sz="1800" dirty="0">
              <a:latin typeface="Twinkl" pitchFamily="2" charset="77"/>
            </a:endParaRPr>
          </a:p>
        </p:txBody>
      </p:sp>
      <p:sp>
        <p:nvSpPr>
          <p:cNvPr id="69" name="Question 2"/>
          <p:cNvSpPr/>
          <p:nvPr/>
        </p:nvSpPr>
        <p:spPr>
          <a:xfrm>
            <a:off x="755648" y="1372901"/>
            <a:ext cx="7632700" cy="422275"/>
          </a:xfrm>
          <a:prstGeom prst="rect">
            <a:avLst/>
          </a:prstGeom>
          <a:solidFill>
            <a:srgbClr val="25B8BC"/>
          </a:solidFill>
          <a:ln w="38100" cap="flat" cmpd="sng">
            <a:solidFill>
              <a:srgbClr val="25B8BC"/>
            </a:solidFill>
            <a:prstDash val="solid"/>
            <a:round/>
            <a:headEnd type="none" w="sm" len="sm"/>
            <a:tailEnd type="none" w="sm" len="sm"/>
          </a:ln>
        </p:spPr>
        <p:txBody>
          <a:bodyPr spcFirstLastPara="1" wrap="square" lIns="0" tIns="72000" rIns="0" bIns="720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dirty="0">
                <a:solidFill>
                  <a:schemeClr val="dk1"/>
                </a:solidFill>
                <a:latin typeface="Twinkl" pitchFamily="2" charset="77"/>
                <a:sym typeface="Arial"/>
              </a:rPr>
              <a:t>What is an example of </a:t>
            </a:r>
            <a:r>
              <a:rPr lang="en-GB" sz="1800" b="1" dirty="0">
                <a:solidFill>
                  <a:schemeClr val="dk1"/>
                </a:solidFill>
                <a:latin typeface="Twinkl" pitchFamily="2" charset="77"/>
              </a:rPr>
              <a:t>a connection</a:t>
            </a:r>
            <a:r>
              <a:rPr lang="en-GB" sz="1800" b="1" dirty="0">
                <a:solidFill>
                  <a:schemeClr val="dk1"/>
                </a:solidFill>
                <a:latin typeface="Twinkl" pitchFamily="2" charset="77"/>
                <a:sym typeface="Arial"/>
              </a:rPr>
              <a:t>?</a:t>
            </a:r>
            <a:endParaRPr dirty="0">
              <a:latin typeface="Twinkl" pitchFamily="2" charset="77"/>
            </a:endParaRPr>
          </a:p>
        </p:txBody>
      </p:sp>
      <p:sp>
        <p:nvSpPr>
          <p:cNvPr id="70" name="Answers 2"/>
          <p:cNvSpPr/>
          <p:nvPr/>
        </p:nvSpPr>
        <p:spPr>
          <a:xfrm>
            <a:off x="755649" y="1795176"/>
            <a:ext cx="7632699" cy="963740"/>
          </a:xfrm>
          <a:prstGeom prst="rect">
            <a:avLst/>
          </a:prstGeom>
          <a:noFill/>
          <a:ln w="38100" cap="flat" cmpd="sng">
            <a:solidFill>
              <a:srgbClr val="25B8BC"/>
            </a:solidFill>
            <a:prstDash val="solid"/>
            <a:round/>
            <a:headEnd type="none" w="sm" len="sm"/>
            <a:tailEnd type="none" w="sm" len="sm"/>
          </a:ln>
        </p:spPr>
        <p:txBody>
          <a:bodyPr spcFirstLastPara="1" wrap="square" lIns="90000" tIns="45700" rIns="91425" bIns="45700" anchor="ctr" anchorCtr="1">
            <a:noAutofit/>
          </a:bodyPr>
          <a:lstStyle/>
          <a:p>
            <a:pPr lvl="0" algn="ctr"/>
            <a:r>
              <a:rPr lang="en-GB" sz="1800" dirty="0">
                <a:solidFill>
                  <a:schemeClr val="dk1"/>
                </a:solidFill>
                <a:latin typeface="Twinkl" pitchFamily="2" charset="77"/>
              </a:rPr>
              <a:t>This list just never ends! A good example of a connection is the connection that you as children have with each other. </a:t>
            </a:r>
            <a:endParaRPr lang="en-GB" sz="1800" dirty="0">
              <a:latin typeface="Twinkl" pitchFamily="2" charset="77"/>
            </a:endParaRPr>
          </a:p>
        </p:txBody>
      </p:sp>
      <p:sp>
        <p:nvSpPr>
          <p:cNvPr id="64" name="Title"/>
          <p:cNvSpPr txBox="1">
            <a:spLocks noGrp="1"/>
          </p:cNvSpPr>
          <p:nvPr>
            <p:ph type="title"/>
          </p:nvPr>
        </p:nvSpPr>
        <p:spPr>
          <a:xfrm>
            <a:off x="-653143" y="304075"/>
            <a:ext cx="5094514"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300" dirty="0">
                <a:solidFill>
                  <a:schemeClr val="bg1">
                    <a:lumMod val="95000"/>
                  </a:schemeClr>
                </a:solidFill>
                <a:latin typeface="Twinkl" pitchFamily="2" charset="77"/>
              </a:rPr>
              <a:t>Connections</a:t>
            </a:r>
            <a:endParaRPr sz="3300" dirty="0">
              <a:solidFill>
                <a:schemeClr val="bg1">
                  <a:lumMod val="95000"/>
                </a:schemeClr>
              </a:solidFill>
              <a:latin typeface="Twinkl" pitchFamily="2" charset="77"/>
              <a:sym typeface="Arial"/>
            </a:endParaRPr>
          </a:p>
        </p:txBody>
      </p:sp>
      <p:pic>
        <p:nvPicPr>
          <p:cNvPr id="3" name="Picture 2" descr="A group of people posing for a photo&#10;&#10;Description automatically generated with medium confidence">
            <a:extLst>
              <a:ext uri="{FF2B5EF4-FFF2-40B4-BE49-F238E27FC236}">
                <a16:creationId xmlns:a16="http://schemas.microsoft.com/office/drawing/2014/main" id="{703BFF2C-709B-5B40-BE07-3FC3CD9D57D7}"/>
              </a:ext>
            </a:extLst>
          </p:cNvPr>
          <p:cNvPicPr>
            <a:picLocks noChangeAspect="1"/>
          </p:cNvPicPr>
          <p:nvPr/>
        </p:nvPicPr>
        <p:blipFill rotWithShape="1">
          <a:blip r:embed="rId3"/>
          <a:srcRect b="13147"/>
          <a:stretch/>
        </p:blipFill>
        <p:spPr>
          <a:xfrm>
            <a:off x="3361467" y="2958701"/>
            <a:ext cx="2135093" cy="2910758"/>
          </a:xfrm>
          <a:prstGeom prst="rect">
            <a:avLst/>
          </a:prstGeom>
        </p:spPr>
      </p:pic>
      <p:pic>
        <p:nvPicPr>
          <p:cNvPr id="6" name="Picture 5" descr="A person talking on a cell phone&#10;&#10;Description automatically generated with medium confidence">
            <a:extLst>
              <a:ext uri="{FF2B5EF4-FFF2-40B4-BE49-F238E27FC236}">
                <a16:creationId xmlns:a16="http://schemas.microsoft.com/office/drawing/2014/main" id="{28087008-11A0-C44B-AF3A-738F52B2D00E}"/>
              </a:ext>
            </a:extLst>
          </p:cNvPr>
          <p:cNvPicPr>
            <a:picLocks noChangeAspect="1"/>
          </p:cNvPicPr>
          <p:nvPr/>
        </p:nvPicPr>
        <p:blipFill>
          <a:blip r:embed="rId4"/>
          <a:stretch>
            <a:fillRect/>
          </a:stretch>
        </p:blipFill>
        <p:spPr>
          <a:xfrm>
            <a:off x="6583642" y="2907279"/>
            <a:ext cx="1478021" cy="2383612"/>
          </a:xfrm>
          <a:prstGeom prst="rect">
            <a:avLst/>
          </a:prstGeom>
        </p:spPr>
      </p:pic>
      <p:pic>
        <p:nvPicPr>
          <p:cNvPr id="8" name="Picture 7" descr="A group of people looking at a computer screen&#10;&#10;Description automatically generated with medium confidence">
            <a:extLst>
              <a:ext uri="{FF2B5EF4-FFF2-40B4-BE49-F238E27FC236}">
                <a16:creationId xmlns:a16="http://schemas.microsoft.com/office/drawing/2014/main" id="{4ECF9C9B-691D-9342-8D2D-A6B7DCFF190A}"/>
              </a:ext>
            </a:extLst>
          </p:cNvPr>
          <p:cNvPicPr>
            <a:picLocks noChangeAspect="1"/>
          </p:cNvPicPr>
          <p:nvPr/>
        </p:nvPicPr>
        <p:blipFill rotWithShape="1">
          <a:blip r:embed="rId5"/>
          <a:srcRect l="15157"/>
          <a:stretch/>
        </p:blipFill>
        <p:spPr>
          <a:xfrm>
            <a:off x="623798" y="3867665"/>
            <a:ext cx="2567755" cy="1484412"/>
          </a:xfrm>
          <a:prstGeom prst="rect">
            <a:avLst/>
          </a:prstGeom>
        </p:spPr>
      </p:pic>
      <p:sp>
        <p:nvSpPr>
          <p:cNvPr id="17" name="Answers 2">
            <a:extLst>
              <a:ext uri="{FF2B5EF4-FFF2-40B4-BE49-F238E27FC236}">
                <a16:creationId xmlns:a16="http://schemas.microsoft.com/office/drawing/2014/main" id="{D39F37ED-B418-CF43-B6A7-271852DBC853}"/>
              </a:ext>
            </a:extLst>
          </p:cNvPr>
          <p:cNvSpPr/>
          <p:nvPr/>
        </p:nvSpPr>
        <p:spPr>
          <a:xfrm>
            <a:off x="624474" y="5306957"/>
            <a:ext cx="2567079" cy="725474"/>
          </a:xfrm>
          <a:prstGeom prst="rect">
            <a:avLst/>
          </a:prstGeom>
          <a:solidFill>
            <a:srgbClr val="FFEDAA"/>
          </a:solidFill>
          <a:ln w="38100" cap="flat" cmpd="sng">
            <a:noFill/>
            <a:prstDash val="solid"/>
            <a:round/>
            <a:headEnd type="none" w="sm" len="sm"/>
            <a:tailEnd type="none" w="sm" len="sm"/>
          </a:ln>
        </p:spPr>
        <p:txBody>
          <a:bodyPr spcFirstLastPara="1" wrap="square" lIns="90000" tIns="45700" rIns="91425" bIns="45700" anchor="ctr" anchorCtr="1">
            <a:noAutofit/>
          </a:bodyPr>
          <a:lstStyle/>
          <a:p>
            <a:pPr lvl="0" algn="ctr"/>
            <a:r>
              <a:rPr lang="en-GB" sz="1600" dirty="0">
                <a:latin typeface="Twinkl" pitchFamily="2" charset="77"/>
              </a:rPr>
              <a:t>You’re connected because you are classmates.</a:t>
            </a:r>
          </a:p>
        </p:txBody>
      </p:sp>
      <p:sp>
        <p:nvSpPr>
          <p:cNvPr id="18" name="Answers 2">
            <a:extLst>
              <a:ext uri="{FF2B5EF4-FFF2-40B4-BE49-F238E27FC236}">
                <a16:creationId xmlns:a16="http://schemas.microsoft.com/office/drawing/2014/main" id="{64E710FF-69B8-1B40-B984-B6CADE31288E}"/>
              </a:ext>
            </a:extLst>
          </p:cNvPr>
          <p:cNvSpPr/>
          <p:nvPr/>
        </p:nvSpPr>
        <p:spPr>
          <a:xfrm>
            <a:off x="3341672" y="5306957"/>
            <a:ext cx="2325412" cy="725474"/>
          </a:xfrm>
          <a:prstGeom prst="rect">
            <a:avLst/>
          </a:prstGeom>
          <a:solidFill>
            <a:srgbClr val="FFEDAA"/>
          </a:solidFill>
          <a:ln w="38100" cap="flat" cmpd="sng">
            <a:noFill/>
            <a:prstDash val="solid"/>
            <a:round/>
            <a:headEnd type="none" w="sm" len="sm"/>
            <a:tailEnd type="none" w="sm" len="sm"/>
          </a:ln>
        </p:spPr>
        <p:txBody>
          <a:bodyPr spcFirstLastPara="1" wrap="square" lIns="90000" tIns="45700" rIns="91425" bIns="45700" anchor="ctr" anchorCtr="1">
            <a:noAutofit/>
          </a:bodyPr>
          <a:lstStyle/>
          <a:p>
            <a:pPr lvl="0" algn="ctr"/>
            <a:r>
              <a:rPr lang="en-GB" sz="1600" dirty="0">
                <a:latin typeface="Twinkl" pitchFamily="2" charset="77"/>
              </a:rPr>
              <a:t>You are connected with your families.</a:t>
            </a:r>
          </a:p>
        </p:txBody>
      </p:sp>
      <p:sp>
        <p:nvSpPr>
          <p:cNvPr id="19" name="Answers 2">
            <a:extLst>
              <a:ext uri="{FF2B5EF4-FFF2-40B4-BE49-F238E27FC236}">
                <a16:creationId xmlns:a16="http://schemas.microsoft.com/office/drawing/2014/main" id="{4C98AB4B-2C61-554B-B193-BF8408148438}"/>
              </a:ext>
            </a:extLst>
          </p:cNvPr>
          <p:cNvSpPr/>
          <p:nvPr/>
        </p:nvSpPr>
        <p:spPr>
          <a:xfrm>
            <a:off x="5898488" y="4784182"/>
            <a:ext cx="2597395" cy="1487917"/>
          </a:xfrm>
          <a:prstGeom prst="rect">
            <a:avLst/>
          </a:prstGeom>
          <a:solidFill>
            <a:srgbClr val="FFEDAA"/>
          </a:solidFill>
          <a:ln w="38100" cap="flat" cmpd="sng">
            <a:noFill/>
            <a:prstDash val="solid"/>
            <a:round/>
            <a:headEnd type="none" w="sm" len="sm"/>
            <a:tailEnd type="none" w="sm" len="sm"/>
          </a:ln>
        </p:spPr>
        <p:txBody>
          <a:bodyPr spcFirstLastPara="1" wrap="square" lIns="90000" tIns="45700" rIns="91425" bIns="45700" anchor="ctr" anchorCtr="1">
            <a:noAutofit/>
          </a:bodyPr>
          <a:lstStyle/>
          <a:p>
            <a:pPr lvl="0" algn="ctr"/>
            <a:r>
              <a:rPr lang="en-GB" sz="1600" b="0" i="0" dirty="0">
                <a:solidFill>
                  <a:srgbClr val="000000"/>
                </a:solidFill>
                <a:effectLst/>
                <a:latin typeface="Twinkl" pitchFamily="2" charset="77"/>
              </a:rPr>
              <a:t>If the school office need to speak to someone at home, they can connect with them by telephone, email or text message.</a:t>
            </a:r>
            <a:endParaRPr lang="en-GB" sz="1600" dirty="0">
              <a:latin typeface="Twinkl"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66"/>
                                        </p:tgtEl>
                                      </p:cBhvr>
                                    </p:animEffect>
                                    <p:set>
                                      <p:cBhvr>
                                        <p:cTn id="26" dur="1" fill="hold">
                                          <p:stCondLst>
                                            <p:cond delay="499"/>
                                          </p:stCondLst>
                                        </p:cTn>
                                        <p:tgtEl>
                                          <p:spTgt spid="6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65"/>
                                        </p:tgtEl>
                                      </p:cBhvr>
                                    </p:animEffect>
                                    <p:set>
                                      <p:cBhvr>
                                        <p:cTn id="29" dur="1" fill="hold">
                                          <p:stCondLst>
                                            <p:cond delay="499"/>
                                          </p:stCondLst>
                                        </p:cTn>
                                        <p:tgtEl>
                                          <p:spTgt spid="6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67"/>
                                        </p:tgtEl>
                                      </p:cBhvr>
                                    </p:animEffect>
                                    <p:set>
                                      <p:cBhvr>
                                        <p:cTn id="32" dur="1" fill="hold">
                                          <p:stCondLst>
                                            <p:cond delay="499"/>
                                          </p:stCondLst>
                                        </p:cTn>
                                        <p:tgtEl>
                                          <p:spTgt spid="6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8"/>
                                        </p:tgtEl>
                                      </p:cBhvr>
                                    </p:animEffect>
                                    <p:set>
                                      <p:cBhvr>
                                        <p:cTn id="35" dur="1" fill="hold">
                                          <p:stCondLst>
                                            <p:cond delay="499"/>
                                          </p:stCondLst>
                                        </p:cTn>
                                        <p:tgtEl>
                                          <p:spTgt spid="68"/>
                                        </p:tgtEl>
                                        <p:attrNameLst>
                                          <p:attrName>style.visibility</p:attrName>
                                        </p:attrNameLst>
                                      </p:cBhvr>
                                      <p:to>
                                        <p:strVal val="hidden"/>
                                      </p:to>
                                    </p:set>
                                  </p:childTnLst>
                                </p:cTn>
                              </p:par>
                              <p:par>
                                <p:cTn id="36" presetID="10" presetClass="entr" presetSubtype="0" fill="hold" nodeType="withEffect">
                                  <p:stCondLst>
                                    <p:cond delay="70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100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100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nodeType="withEffect">
                                  <p:stCondLst>
                                    <p:cond delay="10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7" grpId="0" animBg="1"/>
      <p:bldP spid="68"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5192-5A32-4016-9CD7-E00C886EE1A0}"/>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B1E5472-973F-42B5-81CE-29AC702F85A9}"/>
              </a:ext>
            </a:extLst>
          </p:cNvPr>
          <p:cNvPicPr>
            <a:picLocks noChangeAspect="1"/>
          </p:cNvPicPr>
          <p:nvPr/>
        </p:nvPicPr>
        <p:blipFill>
          <a:blip r:embed="rId2"/>
          <a:stretch>
            <a:fillRect/>
          </a:stretch>
        </p:blipFill>
        <p:spPr>
          <a:xfrm>
            <a:off x="292471" y="244922"/>
            <a:ext cx="8608255" cy="6271287"/>
          </a:xfrm>
          <a:prstGeom prst="rect">
            <a:avLst/>
          </a:prstGeom>
        </p:spPr>
      </p:pic>
    </p:spTree>
    <p:extLst>
      <p:ext uri="{BB962C8B-B14F-4D97-AF65-F5344CB8AC3E}">
        <p14:creationId xmlns:p14="http://schemas.microsoft.com/office/powerpoint/2010/main" val="2330882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2386-DC67-43B8-AAEE-A89FAFF220DE}"/>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D21C993-5112-4C39-8F11-847B0576394E}"/>
              </a:ext>
            </a:extLst>
          </p:cNvPr>
          <p:cNvPicPr>
            <a:picLocks noChangeAspect="1"/>
          </p:cNvPicPr>
          <p:nvPr/>
        </p:nvPicPr>
        <p:blipFill>
          <a:blip r:embed="rId2"/>
          <a:stretch>
            <a:fillRect/>
          </a:stretch>
        </p:blipFill>
        <p:spPr>
          <a:xfrm>
            <a:off x="364084" y="259436"/>
            <a:ext cx="8398049" cy="6239018"/>
          </a:xfrm>
          <a:prstGeom prst="rect">
            <a:avLst/>
          </a:prstGeom>
        </p:spPr>
      </p:pic>
    </p:spTree>
    <p:extLst>
      <p:ext uri="{BB962C8B-B14F-4D97-AF65-F5344CB8AC3E}">
        <p14:creationId xmlns:p14="http://schemas.microsoft.com/office/powerpoint/2010/main" val="152799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5531-22F8-47EA-B4AB-EC1F17322C3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5F3CE21-7513-4A5A-9114-69B4633E6B68}"/>
              </a:ext>
            </a:extLst>
          </p:cNvPr>
          <p:cNvPicPr>
            <a:picLocks noChangeAspect="1"/>
          </p:cNvPicPr>
          <p:nvPr/>
        </p:nvPicPr>
        <p:blipFill>
          <a:blip r:embed="rId2"/>
          <a:stretch>
            <a:fillRect/>
          </a:stretch>
        </p:blipFill>
        <p:spPr>
          <a:xfrm>
            <a:off x="312395" y="271060"/>
            <a:ext cx="8641247" cy="6315880"/>
          </a:xfrm>
          <a:prstGeom prst="rect">
            <a:avLst/>
          </a:prstGeom>
        </p:spPr>
      </p:pic>
    </p:spTree>
    <p:extLst>
      <p:ext uri="{BB962C8B-B14F-4D97-AF65-F5344CB8AC3E}">
        <p14:creationId xmlns:p14="http://schemas.microsoft.com/office/powerpoint/2010/main" val="207304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78" name="2"/>
          <p:cNvGrpSpPr/>
          <p:nvPr/>
        </p:nvGrpSpPr>
        <p:grpSpPr>
          <a:xfrm>
            <a:off x="254607" y="2300734"/>
            <a:ext cx="8346021" cy="1786703"/>
            <a:chOff x="254607" y="1958625"/>
            <a:chExt cx="8346021" cy="1786703"/>
          </a:xfrm>
        </p:grpSpPr>
        <p:sp>
          <p:nvSpPr>
            <p:cNvPr id="79" name="Whether you"/>
            <p:cNvSpPr/>
            <p:nvPr/>
          </p:nvSpPr>
          <p:spPr>
            <a:xfrm>
              <a:off x="254607" y="2081123"/>
              <a:ext cx="7253539" cy="1477328"/>
            </a:xfrm>
            <a:prstGeom prst="rect">
              <a:avLst/>
            </a:prstGeom>
            <a:solidFill>
              <a:srgbClr val="25B8BC"/>
            </a:solidFill>
            <a:ln w="28575" cap="flat" cmpd="sng">
              <a:solidFill>
                <a:schemeClr val="lt1"/>
              </a:solidFill>
              <a:prstDash val="solid"/>
              <a:round/>
              <a:headEnd type="none" w="sm" len="sm"/>
              <a:tailEnd type="none" w="sm" len="sm"/>
            </a:ln>
          </p:spPr>
          <p:txBody>
            <a:bodyPr spcFirstLastPara="1" wrap="square" lIns="216000"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GB" sz="1800" dirty="0">
                  <a:solidFill>
                    <a:schemeClr val="lt1"/>
                  </a:solidFill>
                  <a:latin typeface="Twinkl" pitchFamily="2" charset="77"/>
                </a:rPr>
                <a:t>You may</a:t>
              </a:r>
              <a:r>
                <a:rPr lang="en-GB" sz="1800" dirty="0">
                  <a:solidFill>
                    <a:schemeClr val="lt1"/>
                  </a:solidFill>
                  <a:latin typeface="Twinkl" pitchFamily="2" charset="77"/>
                  <a:sym typeface="Arial"/>
                </a:rPr>
                <a:t> decide to explore </a:t>
              </a:r>
              <a:r>
                <a:rPr lang="en-GB" sz="1800" dirty="0">
                  <a:solidFill>
                    <a:schemeClr val="lt1"/>
                  </a:solidFill>
                  <a:latin typeface="Twinkl" pitchFamily="2" charset="77"/>
                </a:rPr>
                <a:t>electrical connections </a:t>
              </a:r>
              <a:r>
                <a:rPr lang="en-GB" sz="1800" dirty="0">
                  <a:solidFill>
                    <a:schemeClr val="lt1"/>
                  </a:solidFill>
                  <a:latin typeface="Twinkl" pitchFamily="2" charset="77"/>
                  <a:sym typeface="Arial"/>
                </a:rPr>
                <a:t>by </a:t>
              </a:r>
              <a:r>
                <a:rPr lang="en-GB" sz="1800" dirty="0">
                  <a:solidFill>
                    <a:schemeClr val="lt1"/>
                  </a:solidFill>
                  <a:latin typeface="Twinkl" pitchFamily="2" charset="77"/>
                </a:rPr>
                <a:t>building </a:t>
              </a:r>
              <a:br>
                <a:rPr lang="en-GB" sz="1800" dirty="0">
                  <a:solidFill>
                    <a:schemeClr val="lt1"/>
                  </a:solidFill>
                  <a:latin typeface="Twinkl" pitchFamily="2" charset="77"/>
                </a:rPr>
              </a:br>
              <a:r>
                <a:rPr lang="en-GB" sz="1800" dirty="0">
                  <a:solidFill>
                    <a:schemeClr val="lt1"/>
                  </a:solidFill>
                  <a:latin typeface="Twinkl" pitchFamily="2" charset="77"/>
                </a:rPr>
                <a:t>circuits or look at how different species are connected in your </a:t>
              </a:r>
              <a:br>
                <a:rPr lang="en-GB" sz="1800" dirty="0">
                  <a:solidFill>
                    <a:schemeClr val="lt1"/>
                  </a:solidFill>
                  <a:latin typeface="Twinkl" pitchFamily="2" charset="77"/>
                </a:rPr>
              </a:br>
              <a:r>
                <a:rPr lang="en-GB" sz="1800" dirty="0">
                  <a:solidFill>
                    <a:schemeClr val="lt1"/>
                  </a:solidFill>
                  <a:latin typeface="Twinkl" pitchFamily="2" charset="77"/>
                </a:rPr>
                <a:t>local habitat, </a:t>
              </a:r>
              <a:r>
                <a:rPr lang="en-GB" sz="1800" dirty="0">
                  <a:solidFill>
                    <a:schemeClr val="lt1"/>
                  </a:solidFill>
                  <a:latin typeface="Twinkl" pitchFamily="2" charset="77"/>
                  <a:sym typeface="Arial"/>
                </a:rPr>
                <a:t>or perhaps you may investigate your</a:t>
              </a:r>
              <a:r>
                <a:rPr lang="en-GB" sz="1800" dirty="0">
                  <a:solidFill>
                    <a:schemeClr val="lt1"/>
                  </a:solidFill>
                  <a:latin typeface="Twinkl" pitchFamily="2" charset="77"/>
                </a:rPr>
                <a:t> </a:t>
              </a:r>
              <a:r>
                <a:rPr lang="en-GB" sz="1800" dirty="0">
                  <a:solidFill>
                    <a:schemeClr val="lt1"/>
                  </a:solidFill>
                  <a:latin typeface="Twinkl" pitchFamily="2" charset="77"/>
                  <a:sym typeface="Arial"/>
                </a:rPr>
                <a:t>own ideas.</a:t>
              </a:r>
              <a:r>
                <a:rPr lang="en-GB" sz="1800" dirty="0">
                  <a:solidFill>
                    <a:schemeClr val="lt1"/>
                  </a:solidFill>
                  <a:latin typeface="Twinkl" pitchFamily="2" charset="77"/>
                </a:rPr>
                <a:t> </a:t>
              </a:r>
              <a:r>
                <a:rPr lang="en-GB" sz="1800" dirty="0">
                  <a:solidFill>
                    <a:schemeClr val="lt1"/>
                  </a:solidFill>
                  <a:latin typeface="Twinkl" pitchFamily="2" charset="77"/>
                  <a:sym typeface="Arial"/>
                </a:rPr>
                <a:t>‘</a:t>
              </a:r>
              <a:r>
                <a:rPr lang="en-GB" sz="1800" dirty="0">
                  <a:solidFill>
                    <a:schemeClr val="lt1"/>
                  </a:solidFill>
                  <a:latin typeface="Twinkl" pitchFamily="2" charset="77"/>
                </a:rPr>
                <a:t>Connections</a:t>
              </a:r>
              <a:r>
                <a:rPr lang="en-GB" sz="1800" dirty="0">
                  <a:solidFill>
                    <a:schemeClr val="lt1"/>
                  </a:solidFill>
                  <a:latin typeface="Twinkl" pitchFamily="2" charset="77"/>
                  <a:sym typeface="Arial"/>
                </a:rPr>
                <a:t>’ as a theme offers a huge range of topics to</a:t>
              </a:r>
              <a:r>
                <a:rPr lang="en-GB" sz="1800" dirty="0">
                  <a:solidFill>
                    <a:schemeClr val="lt1"/>
                  </a:solidFill>
                  <a:latin typeface="Twinkl" pitchFamily="2" charset="77"/>
                </a:rPr>
                <a:t> </a:t>
              </a:r>
              <a:br>
                <a:rPr lang="en-GB" sz="1800" dirty="0">
                  <a:solidFill>
                    <a:schemeClr val="lt1"/>
                  </a:solidFill>
                  <a:latin typeface="Twinkl" pitchFamily="2" charset="77"/>
                </a:rPr>
              </a:br>
              <a:r>
                <a:rPr lang="en-GB" sz="1800" dirty="0">
                  <a:solidFill>
                    <a:schemeClr val="lt1"/>
                  </a:solidFill>
                  <a:latin typeface="Twinkl" pitchFamily="2" charset="77"/>
                  <a:sym typeface="Arial"/>
                </a:rPr>
                <a:t>research during British Science Week 202</a:t>
              </a:r>
              <a:r>
                <a:rPr lang="en-GB" sz="1800" dirty="0">
                  <a:solidFill>
                    <a:schemeClr val="lt1"/>
                  </a:solidFill>
                  <a:latin typeface="Twinkl" pitchFamily="2" charset="77"/>
                </a:rPr>
                <a:t>3</a:t>
              </a:r>
              <a:r>
                <a:rPr lang="en-GB" sz="1800" dirty="0">
                  <a:solidFill>
                    <a:schemeClr val="lt1"/>
                  </a:solidFill>
                  <a:latin typeface="Twinkl" pitchFamily="2" charset="77"/>
                  <a:sym typeface="Arial"/>
                </a:rPr>
                <a:t>.</a:t>
              </a:r>
              <a:endParaRPr lang="en-GB" sz="1800" dirty="0">
                <a:latin typeface="Twinkl" pitchFamily="2" charset="77"/>
              </a:endParaRPr>
            </a:p>
          </p:txBody>
        </p:sp>
        <p:grpSp>
          <p:nvGrpSpPr>
            <p:cNvPr id="80" name="Polaroid"/>
            <p:cNvGrpSpPr/>
            <p:nvPr/>
          </p:nvGrpSpPr>
          <p:grpSpPr>
            <a:xfrm rot="478465">
              <a:off x="7121634" y="1958625"/>
              <a:ext cx="1478994" cy="1786703"/>
              <a:chOff x="7176619" y="1788397"/>
              <a:chExt cx="1657220" cy="2002010"/>
            </a:xfrm>
          </p:grpSpPr>
          <p:sp>
            <p:nvSpPr>
              <p:cNvPr id="81" name="Frame"/>
              <p:cNvSpPr/>
              <p:nvPr/>
            </p:nvSpPr>
            <p:spPr>
              <a:xfrm>
                <a:off x="7176619" y="1788397"/>
                <a:ext cx="1657220" cy="2002010"/>
              </a:xfrm>
              <a:prstGeom prst="rect">
                <a:avLst/>
              </a:prstGeom>
              <a:solidFill>
                <a:srgbClr val="FEFDF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82" name="Bg"/>
              <p:cNvSpPr/>
              <p:nvPr/>
            </p:nvSpPr>
            <p:spPr>
              <a:xfrm>
                <a:off x="7346945" y="1918755"/>
                <a:ext cx="1369287" cy="1458145"/>
              </a:xfrm>
              <a:prstGeom prst="rect">
                <a:avLst/>
              </a:prstGeom>
              <a:solidFill>
                <a:srgbClr val="FFEDAA"/>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spcBef>
                    <a:spcPts val="0"/>
                  </a:spcBef>
                  <a:spcAft>
                    <a:spcPts val="0"/>
                  </a:spcAft>
                  <a:buNone/>
                </a:pPr>
                <a:r>
                  <a:rPr lang="en-GB" sz="1800" dirty="0">
                    <a:solidFill>
                      <a:srgbClr val="FFE002"/>
                    </a:solidFill>
                    <a:latin typeface="Twinkl" pitchFamily="2" charset="77"/>
                    <a:sym typeface="Arial"/>
                  </a:rPr>
                  <a:t>------------------------------------------------------------</a:t>
                </a:r>
                <a:endParaRPr dirty="0">
                  <a:solidFill>
                    <a:srgbClr val="FFE002"/>
                  </a:solidFill>
                  <a:latin typeface="Twinkl" pitchFamily="2" charset="77"/>
                </a:endParaRPr>
              </a:p>
            </p:txBody>
          </p:sp>
          <p:pic>
            <p:nvPicPr>
              <p:cNvPr id="83" name="Pictu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61874" y="1959024"/>
                <a:ext cx="1340563" cy="1406930"/>
              </a:xfrm>
              <a:prstGeom prst="rect">
                <a:avLst/>
              </a:prstGeom>
              <a:noFill/>
              <a:ln>
                <a:noFill/>
              </a:ln>
            </p:spPr>
          </p:pic>
        </p:grpSp>
      </p:grpSp>
      <p:sp>
        <p:nvSpPr>
          <p:cNvPr id="85" name="1"/>
          <p:cNvSpPr/>
          <p:nvPr/>
        </p:nvSpPr>
        <p:spPr>
          <a:xfrm>
            <a:off x="755750" y="1199207"/>
            <a:ext cx="7632600" cy="1107996"/>
          </a:xfrm>
          <a:prstGeom prst="rect">
            <a:avLst/>
          </a:prstGeom>
          <a:noFill/>
          <a:ln>
            <a:noFill/>
          </a:ln>
        </p:spPr>
        <p:txBody>
          <a:bodyPr spcFirstLastPara="1" wrap="square" lIns="0" tIns="0" rIns="0" bIns="0" anchor="t" anchorCtr="0">
            <a:spAutoFit/>
          </a:bodyPr>
          <a:lstStyle/>
          <a:p>
            <a:pPr lvl="0">
              <a:buClr>
                <a:schemeClr val="dk1"/>
              </a:buClr>
              <a:buSzPts val="1800"/>
            </a:pPr>
            <a:r>
              <a:rPr lang="en-GB" sz="1800" dirty="0">
                <a:latin typeface="Twinkl" pitchFamily="2" charset="77"/>
              </a:rPr>
              <a:t>Our world is full of connections - connections in our bodies, with other people and to other countries. There are connections to other planets, between different animals in their habitats and even electrical connections that mean you can watch this on a projector!</a:t>
            </a:r>
          </a:p>
        </p:txBody>
      </p:sp>
      <p:sp>
        <p:nvSpPr>
          <p:cNvPr id="87" name="3"/>
          <p:cNvSpPr txBox="1"/>
          <p:nvPr/>
        </p:nvSpPr>
        <p:spPr>
          <a:xfrm>
            <a:off x="546838" y="4009896"/>
            <a:ext cx="6186642" cy="495300"/>
          </a:xfrm>
          <a:prstGeom prst="rect">
            <a:avLst/>
          </a:prstGeom>
          <a:solidFill>
            <a:srgbClr val="FFEDAA"/>
          </a:solidFill>
          <a:ln w="28575" cap="flat" cmpd="sng">
            <a:solidFill>
              <a:srgbClr val="FFE002"/>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Clr>
                <a:schemeClr val="lt1"/>
              </a:buClr>
              <a:buSzPts val="1800"/>
              <a:buFont typeface="Arial"/>
              <a:buNone/>
            </a:pPr>
            <a:r>
              <a:rPr lang="en-GB" sz="1800" dirty="0">
                <a:solidFill>
                  <a:schemeClr val="tx1"/>
                </a:solidFill>
                <a:latin typeface="Twinkl" pitchFamily="2" charset="77"/>
                <a:sym typeface="Arial"/>
              </a:rPr>
              <a:t>What other ways can you think of to explore </a:t>
            </a:r>
            <a:r>
              <a:rPr lang="en-GB" sz="1800" dirty="0">
                <a:solidFill>
                  <a:schemeClr val="tx1"/>
                </a:solidFill>
                <a:latin typeface="Twinkl" pitchFamily="2" charset="77"/>
              </a:rPr>
              <a:t>connections</a:t>
            </a:r>
            <a:r>
              <a:rPr lang="en-GB" sz="1800" dirty="0">
                <a:solidFill>
                  <a:schemeClr val="tx1"/>
                </a:solidFill>
                <a:latin typeface="Twinkl" pitchFamily="2" charset="77"/>
                <a:sym typeface="Arial"/>
              </a:rPr>
              <a:t>?</a:t>
            </a:r>
            <a:endParaRPr sz="1800" dirty="0">
              <a:solidFill>
                <a:schemeClr val="tx1"/>
              </a:solidFill>
              <a:latin typeface="Twinkl" pitchFamily="2" charset="77"/>
              <a:sym typeface="Arial"/>
            </a:endParaRPr>
          </a:p>
        </p:txBody>
      </p:sp>
      <p:pic>
        <p:nvPicPr>
          <p:cNvPr id="88" name="Vegetables"/>
          <p:cNvPicPr preferRelativeResize="0"/>
          <p:nvPr/>
        </p:nvPicPr>
        <p:blipFill rotWithShape="1">
          <a:blip r:embed="rId4" cstate="screen">
            <a:extLst>
              <a:ext uri="{28A0092B-C50C-407E-A947-70E740481C1C}">
                <a14:useLocalDpi xmlns:a14="http://schemas.microsoft.com/office/drawing/2010/main"/>
              </a:ext>
            </a:extLst>
          </a:blip>
          <a:srcRect/>
          <a:stretch/>
        </p:blipFill>
        <p:spPr>
          <a:xfrm>
            <a:off x="801402" y="4642884"/>
            <a:ext cx="1628370" cy="1639784"/>
          </a:xfrm>
          <a:prstGeom prst="rect">
            <a:avLst/>
          </a:prstGeom>
          <a:solidFill>
            <a:srgbClr val="8ACBC0"/>
          </a:solidFill>
          <a:ln w="28575" cap="flat" cmpd="sng">
            <a:solidFill>
              <a:srgbClr val="47B1E5"/>
            </a:solidFill>
            <a:prstDash val="solid"/>
            <a:round/>
            <a:headEnd type="none" w="sm" len="sm"/>
            <a:tailEnd type="none" w="sm" len="sm"/>
          </a:ln>
        </p:spPr>
      </p:pic>
      <p:pic>
        <p:nvPicPr>
          <p:cNvPr id="2" name="Food web">
            <a:extLst>
              <a:ext uri="{FF2B5EF4-FFF2-40B4-BE49-F238E27FC236}">
                <a16:creationId xmlns:a16="http://schemas.microsoft.com/office/drawing/2014/main" id="{A4153652-108A-483B-9A89-8A76677E04DE}"/>
              </a:ext>
            </a:extLst>
          </p:cNvPr>
          <p:cNvPicPr preferRelativeResize="0"/>
          <p:nvPr/>
        </p:nvPicPr>
        <p:blipFill rotWithShape="1">
          <a:blip r:embed="rId5" cstate="screen">
            <a:extLst>
              <a:ext uri="{28A0092B-C50C-407E-A947-70E740481C1C}">
                <a14:useLocalDpi xmlns:a14="http://schemas.microsoft.com/office/drawing/2010/main"/>
              </a:ext>
            </a:extLst>
          </a:blip>
          <a:srcRect l="-4073" t="-6829" r="-2969" b="-5200"/>
          <a:stretch/>
        </p:blipFill>
        <p:spPr>
          <a:xfrm>
            <a:off x="2775876" y="4642884"/>
            <a:ext cx="1628370" cy="1639784"/>
          </a:xfrm>
          <a:prstGeom prst="rect">
            <a:avLst/>
          </a:prstGeom>
          <a:solidFill>
            <a:srgbClr val="8ACBC0"/>
          </a:solidFill>
          <a:ln w="28575" cap="flat" cmpd="sng">
            <a:solidFill>
              <a:srgbClr val="47B1E5"/>
            </a:solidFill>
            <a:prstDash val="solid"/>
            <a:round/>
            <a:headEnd type="none" w="sm" len="sm"/>
            <a:tailEnd type="none" w="sm" len="sm"/>
          </a:ln>
        </p:spPr>
      </p:pic>
      <p:pic>
        <p:nvPicPr>
          <p:cNvPr id="89" name="Ages"/>
          <p:cNvPicPr preferRelativeResize="0"/>
          <p:nvPr/>
        </p:nvPicPr>
        <p:blipFill rotWithShape="1">
          <a:blip r:embed="rId6" cstate="screen">
            <a:alphaModFix/>
            <a:extLst>
              <a:ext uri="{28A0092B-C50C-407E-A947-70E740481C1C}">
                <a14:useLocalDpi xmlns:a14="http://schemas.microsoft.com/office/drawing/2010/main"/>
              </a:ext>
            </a:extLst>
          </a:blip>
          <a:srcRect t="-39755" b="-39755"/>
          <a:stretch/>
        </p:blipFill>
        <p:spPr>
          <a:xfrm>
            <a:off x="6724823" y="4642884"/>
            <a:ext cx="1628370" cy="1639784"/>
          </a:xfrm>
          <a:prstGeom prst="rect">
            <a:avLst/>
          </a:prstGeom>
          <a:solidFill>
            <a:srgbClr val="8ACBC0"/>
          </a:solidFill>
          <a:ln w="28575" cap="flat" cmpd="sng">
            <a:solidFill>
              <a:srgbClr val="47B1E5"/>
            </a:solidFill>
            <a:prstDash val="solid"/>
            <a:round/>
            <a:headEnd type="none" w="sm" len="sm"/>
            <a:tailEnd type="none" w="sm" len="sm"/>
          </a:ln>
        </p:spPr>
      </p:pic>
      <p:pic>
        <p:nvPicPr>
          <p:cNvPr id="3" name="Satellite">
            <a:extLst>
              <a:ext uri="{FF2B5EF4-FFF2-40B4-BE49-F238E27FC236}">
                <a16:creationId xmlns:a16="http://schemas.microsoft.com/office/drawing/2014/main" id="{EB1A1F06-BF66-BF90-F9CF-E3804FAA2F49}"/>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4750350" y="4642884"/>
            <a:ext cx="1628370" cy="1639784"/>
          </a:xfrm>
          <a:prstGeom prst="rect">
            <a:avLst/>
          </a:prstGeom>
          <a:solidFill>
            <a:srgbClr val="8ACBC0"/>
          </a:solidFill>
          <a:ln w="28575" cap="flat" cmpd="sng">
            <a:solidFill>
              <a:srgbClr val="47B1E5"/>
            </a:solidFill>
            <a:prstDash val="solid"/>
            <a:round/>
            <a:headEnd type="none" w="sm" len="sm"/>
            <a:tailEnd type="none" w="sm" len="sm"/>
          </a:ln>
        </p:spPr>
      </p:pic>
      <p:sp>
        <p:nvSpPr>
          <p:cNvPr id="4" name="Title">
            <a:extLst>
              <a:ext uri="{FF2B5EF4-FFF2-40B4-BE49-F238E27FC236}">
                <a16:creationId xmlns:a16="http://schemas.microsoft.com/office/drawing/2014/main" id="{071A4663-8E56-8FD4-FA6A-8F5BFBC50782}"/>
              </a:ext>
            </a:extLst>
          </p:cNvPr>
          <p:cNvSpPr txBox="1">
            <a:spLocks/>
          </p:cNvSpPr>
          <p:nvPr/>
        </p:nvSpPr>
        <p:spPr>
          <a:xfrm>
            <a:off x="-653144" y="304075"/>
            <a:ext cx="9257393"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540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lumMod val="95000"/>
                  </a:schemeClr>
                </a:solidFill>
                <a:latin typeface="Twinkl" pitchFamily="2" charset="77"/>
              </a:rPr>
              <a:t>Why Is This Year’s Theme ‘Connections’?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left)">
                                      <p:cBhvr>
                                        <p:cTn id="12" dur="75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750"/>
                                        <p:tgtEl>
                                          <p:spTgt spid="88"/>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750"/>
                                        <p:tgtEl>
                                          <p:spTgt spid="3"/>
                                        </p:tgtEl>
                                      </p:cBhvr>
                                    </p:animEffect>
                                  </p:childTnLst>
                                </p:cTn>
                              </p:par>
                            </p:childTnLst>
                          </p:cTn>
                        </p:par>
                        <p:par>
                          <p:cTn id="31" fill="hold">
                            <p:stCondLst>
                              <p:cond delay="2250"/>
                            </p:stCondLst>
                            <p:childTnLst>
                              <p:par>
                                <p:cTn id="32" presetID="10" presetClass="entr" presetSubtype="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7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Text 1"/>
          <p:cNvGrpSpPr/>
          <p:nvPr/>
        </p:nvGrpSpPr>
        <p:grpSpPr>
          <a:xfrm>
            <a:off x="571349" y="1556700"/>
            <a:ext cx="5786380" cy="825438"/>
            <a:chOff x="604007" y="1556700"/>
            <a:chExt cx="5487818" cy="1603200"/>
          </a:xfrm>
          <a:solidFill>
            <a:srgbClr val="25B8BC"/>
          </a:solidFill>
        </p:grpSpPr>
        <p:sp>
          <p:nvSpPr>
            <p:cNvPr id="99" name="Text"/>
            <p:cNvSpPr/>
            <p:nvPr/>
          </p:nvSpPr>
          <p:spPr>
            <a:xfrm>
              <a:off x="671125" y="1556700"/>
              <a:ext cx="5420700" cy="1603200"/>
            </a:xfrm>
            <a:prstGeom prst="rect">
              <a:avLst/>
            </a:prstGeom>
            <a:grpFill/>
            <a:ln>
              <a:noFill/>
            </a:ln>
          </p:spPr>
          <p:txBody>
            <a:bodyPr spcFirstLastPara="1" wrap="square" lIns="108000" tIns="108000" rIns="108000" bIns="108000" anchor="t" anchorCtr="0">
              <a:noAutofit/>
            </a:bodyPr>
            <a:lstStyle/>
            <a:p>
              <a:pPr marL="0" lvl="0" indent="0" algn="l" rtl="0">
                <a:spcBef>
                  <a:spcPts val="0"/>
                </a:spcBef>
                <a:spcAft>
                  <a:spcPts val="0"/>
                </a:spcAft>
                <a:buClr>
                  <a:schemeClr val="dk1"/>
                </a:buClr>
                <a:buSzPts val="1800"/>
                <a:buFont typeface="Arial"/>
                <a:buNone/>
              </a:pPr>
              <a:r>
                <a:rPr lang="en-GB" sz="1800" dirty="0">
                  <a:solidFill>
                    <a:schemeClr val="tx1"/>
                  </a:solidFill>
                  <a:latin typeface="Twinkl" pitchFamily="2" charset="77"/>
                </a:rPr>
                <a:t>Connections can be made between all STEM subjects (science, technology, engineering and maths). </a:t>
              </a:r>
            </a:p>
          </p:txBody>
        </p:sp>
        <p:cxnSp>
          <p:nvCxnSpPr>
            <p:cNvPr id="100" name="Line"/>
            <p:cNvCxnSpPr>
              <a:cxnSpLocks/>
            </p:cNvCxnSpPr>
            <p:nvPr/>
          </p:nvCxnSpPr>
          <p:spPr>
            <a:xfrm>
              <a:off x="604007" y="1568742"/>
              <a:ext cx="0" cy="1591158"/>
            </a:xfrm>
            <a:prstGeom prst="straightConnector1">
              <a:avLst/>
            </a:prstGeom>
            <a:grpFill/>
            <a:ln w="38100" cap="rnd" cmpd="sng">
              <a:solidFill>
                <a:srgbClr val="25B8BC"/>
              </a:solidFill>
              <a:prstDash val="solid"/>
              <a:miter lim="800000"/>
              <a:headEnd type="none" w="sm" len="sm"/>
              <a:tailEnd type="none" w="sm" len="sm"/>
            </a:ln>
          </p:spPr>
        </p:cxnSp>
      </p:grpSp>
      <p:sp>
        <p:nvSpPr>
          <p:cNvPr id="101" name="White shdw"/>
          <p:cNvSpPr/>
          <p:nvPr/>
        </p:nvSpPr>
        <p:spPr>
          <a:xfrm>
            <a:off x="6134284" y="115111"/>
            <a:ext cx="2709644" cy="34982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pic>
        <p:nvPicPr>
          <p:cNvPr id="102" name="Earth"/>
          <p:cNvPicPr preferRelativeResize="0"/>
          <p:nvPr/>
        </p:nvPicPr>
        <p:blipFill rotWithShape="1">
          <a:blip r:embed="rId3" cstate="screen">
            <a:alphaModFix/>
            <a:extLst>
              <a:ext uri="{28A0092B-C50C-407E-A947-70E740481C1C}">
                <a14:useLocalDpi xmlns:a14="http://schemas.microsoft.com/office/drawing/2010/main"/>
              </a:ext>
            </a:extLst>
          </a:blip>
          <a:srcRect l="-5108" b="-8226"/>
          <a:stretch/>
        </p:blipFill>
        <p:spPr>
          <a:xfrm>
            <a:off x="6313380" y="-116001"/>
            <a:ext cx="3280096" cy="4395831"/>
          </a:xfrm>
          <a:prstGeom prst="rect">
            <a:avLst/>
          </a:prstGeom>
          <a:noFill/>
          <a:ln>
            <a:noFill/>
          </a:ln>
        </p:spPr>
      </p:pic>
      <p:sp>
        <p:nvSpPr>
          <p:cNvPr id="105" name="Arrow"/>
          <p:cNvSpPr/>
          <p:nvPr/>
        </p:nvSpPr>
        <p:spPr>
          <a:xfrm>
            <a:off x="-100668" y="4324796"/>
            <a:ext cx="8704918" cy="1392571"/>
          </a:xfrm>
          <a:prstGeom prst="homePlate">
            <a:avLst>
              <a:gd name="adj" fmla="val 15060"/>
            </a:avLst>
          </a:prstGeom>
          <a:solidFill>
            <a:srgbClr val="47B1E5"/>
          </a:solidFill>
          <a:ln w="38100" cap="flat" cmpd="sng">
            <a:solidFill>
              <a:schemeClr val="lt1"/>
            </a:solidFill>
            <a:prstDash val="solid"/>
            <a:miter lim="800000"/>
            <a:headEnd type="none" w="sm" len="sm"/>
            <a:tailEnd type="none" w="sm" len="sm"/>
          </a:ln>
        </p:spPr>
        <p:txBody>
          <a:bodyPr spcFirstLastPara="1" wrap="square" lIns="720000" tIns="72000" rIns="180000" bIns="72000" anchor="ctr" anchorCtr="0">
            <a:noAutofit/>
          </a:bodyPr>
          <a:lstStyle/>
          <a:p>
            <a:pPr marL="0" marR="0" lvl="0" indent="0" algn="l" rtl="0">
              <a:spcBef>
                <a:spcPts val="0"/>
              </a:spcBef>
              <a:spcAft>
                <a:spcPts val="0"/>
              </a:spcAft>
              <a:buNone/>
            </a:pPr>
            <a:endParaRPr sz="1800" b="0" i="0" u="none" strike="noStrike" cap="none">
              <a:solidFill>
                <a:srgbClr val="000000"/>
              </a:solidFill>
              <a:latin typeface="Twinkl" pitchFamily="2" charset="77"/>
              <a:sym typeface="Arial"/>
            </a:endParaRPr>
          </a:p>
        </p:txBody>
      </p:sp>
      <p:grpSp>
        <p:nvGrpSpPr>
          <p:cNvPr id="20" name="Engineer">
            <a:extLst>
              <a:ext uri="{FF2B5EF4-FFF2-40B4-BE49-F238E27FC236}">
                <a16:creationId xmlns:a16="http://schemas.microsoft.com/office/drawing/2014/main" id="{500FF8B7-DA6D-15D9-E559-807598A34912}"/>
              </a:ext>
            </a:extLst>
          </p:cNvPr>
          <p:cNvGrpSpPr/>
          <p:nvPr/>
        </p:nvGrpSpPr>
        <p:grpSpPr>
          <a:xfrm>
            <a:off x="762148" y="3619836"/>
            <a:ext cx="2006221" cy="2404357"/>
            <a:chOff x="762148" y="3619836"/>
            <a:chExt cx="2006221" cy="2404357"/>
          </a:xfrm>
        </p:grpSpPr>
        <p:sp>
          <p:nvSpPr>
            <p:cNvPr id="2" name="Oval 1">
              <a:extLst>
                <a:ext uri="{FF2B5EF4-FFF2-40B4-BE49-F238E27FC236}">
                  <a16:creationId xmlns:a16="http://schemas.microsoft.com/office/drawing/2014/main" id="{4CA504F8-394F-D480-81DC-3325187B5088}"/>
                </a:ext>
              </a:extLst>
            </p:cNvPr>
            <p:cNvSpPr/>
            <p:nvPr/>
          </p:nvSpPr>
          <p:spPr>
            <a:xfrm>
              <a:off x="762148" y="4017972"/>
              <a:ext cx="2006221" cy="2006221"/>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2" name="Oval 11">
              <a:extLst>
                <a:ext uri="{FF2B5EF4-FFF2-40B4-BE49-F238E27FC236}">
                  <a16:creationId xmlns:a16="http://schemas.microsoft.com/office/drawing/2014/main" id="{F6D6B77E-F04B-BC4F-6EC3-6F5408A0CE6C}"/>
                </a:ext>
              </a:extLst>
            </p:cNvPr>
            <p:cNvSpPr/>
            <p:nvPr/>
          </p:nvSpPr>
          <p:spPr>
            <a:xfrm>
              <a:off x="762148" y="4017972"/>
              <a:ext cx="2006221" cy="2006221"/>
            </a:xfrm>
            <a:prstGeom prst="ellipse">
              <a:avLst/>
            </a:prstGeom>
            <a:blipFill>
              <a:blip r:embed="rId4" cstate="screen">
                <a:extLst>
                  <a:ext uri="{28A0092B-C50C-407E-A947-70E740481C1C}">
                    <a14:useLocalDpi xmlns:a14="http://schemas.microsoft.com/office/drawing/2010/main"/>
                  </a:ext>
                </a:extLst>
              </a:blip>
              <a:srcRect/>
              <a:stretch>
                <a:fillRect l="8667" r="10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6" name="Rectangle 15">
              <a:extLst>
                <a:ext uri="{FF2B5EF4-FFF2-40B4-BE49-F238E27FC236}">
                  <a16:creationId xmlns:a16="http://schemas.microsoft.com/office/drawing/2014/main" id="{91129E0E-C3FC-E629-E3FE-6082230827E4}"/>
                </a:ext>
              </a:extLst>
            </p:cNvPr>
            <p:cNvSpPr/>
            <p:nvPr/>
          </p:nvSpPr>
          <p:spPr>
            <a:xfrm>
              <a:off x="1263574" y="3619836"/>
              <a:ext cx="1023271" cy="781567"/>
            </a:xfrm>
            <a:prstGeom prst="rect">
              <a:avLst/>
            </a:prstGeom>
            <a:blipFill>
              <a:blip r:embed="rId5" cstate="screen">
                <a:extLst>
                  <a:ext uri="{28A0092B-C50C-407E-A947-70E740481C1C}">
                    <a14:useLocalDpi xmlns:a14="http://schemas.microsoft.com/office/drawing/2010/main"/>
                  </a:ext>
                </a:extLst>
              </a:blip>
              <a:srcRect/>
              <a:stretch>
                <a:fillRect t="13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grpSp>
        <p:nvGrpSpPr>
          <p:cNvPr id="21" name="mathematician">
            <a:extLst>
              <a:ext uri="{FF2B5EF4-FFF2-40B4-BE49-F238E27FC236}">
                <a16:creationId xmlns:a16="http://schemas.microsoft.com/office/drawing/2014/main" id="{BE31205F-519C-5F64-6AE2-43867E6F90C5}"/>
              </a:ext>
            </a:extLst>
          </p:cNvPr>
          <p:cNvGrpSpPr/>
          <p:nvPr/>
        </p:nvGrpSpPr>
        <p:grpSpPr>
          <a:xfrm>
            <a:off x="2454469" y="3698102"/>
            <a:ext cx="2108578" cy="2326091"/>
            <a:chOff x="2645541" y="3698102"/>
            <a:chExt cx="2108578" cy="2326091"/>
          </a:xfrm>
        </p:grpSpPr>
        <p:sp>
          <p:nvSpPr>
            <p:cNvPr id="3" name="Oval 2">
              <a:extLst>
                <a:ext uri="{FF2B5EF4-FFF2-40B4-BE49-F238E27FC236}">
                  <a16:creationId xmlns:a16="http://schemas.microsoft.com/office/drawing/2014/main" id="{7A610BE7-0F30-36FE-4464-B5368737E229}"/>
                </a:ext>
              </a:extLst>
            </p:cNvPr>
            <p:cNvSpPr/>
            <p:nvPr/>
          </p:nvSpPr>
          <p:spPr>
            <a:xfrm>
              <a:off x="2645541" y="4017972"/>
              <a:ext cx="2006221" cy="2006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6" name="Oval 5">
              <a:extLst>
                <a:ext uri="{FF2B5EF4-FFF2-40B4-BE49-F238E27FC236}">
                  <a16:creationId xmlns:a16="http://schemas.microsoft.com/office/drawing/2014/main" id="{808D270D-ACBB-4BD4-1503-FD1057FBC2CB}"/>
                </a:ext>
              </a:extLst>
            </p:cNvPr>
            <p:cNvSpPr/>
            <p:nvPr/>
          </p:nvSpPr>
          <p:spPr>
            <a:xfrm>
              <a:off x="2747898" y="4017972"/>
              <a:ext cx="2006221" cy="2006221"/>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3" name="Oval 12">
              <a:extLst>
                <a:ext uri="{FF2B5EF4-FFF2-40B4-BE49-F238E27FC236}">
                  <a16:creationId xmlns:a16="http://schemas.microsoft.com/office/drawing/2014/main" id="{42D96F45-97E1-BAAE-1E8B-85421D711955}"/>
                </a:ext>
              </a:extLst>
            </p:cNvPr>
            <p:cNvSpPr/>
            <p:nvPr/>
          </p:nvSpPr>
          <p:spPr>
            <a:xfrm>
              <a:off x="2747898" y="4017972"/>
              <a:ext cx="2006221" cy="2006221"/>
            </a:xfrm>
            <a:prstGeom prst="ellipse">
              <a:avLst/>
            </a:prstGeom>
            <a:blipFill>
              <a:blip r:embed="rId6" cstate="screen">
                <a:extLst>
                  <a:ext uri="{28A0092B-C50C-407E-A947-70E740481C1C}">
                    <a14:useLocalDpi xmlns:a14="http://schemas.microsoft.com/office/drawing/2010/main"/>
                  </a:ext>
                </a:extLst>
              </a:blip>
              <a:srcRect/>
              <a:stretch>
                <a:fillRect l="9401" r="5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7" name="Rectangle 16">
              <a:extLst>
                <a:ext uri="{FF2B5EF4-FFF2-40B4-BE49-F238E27FC236}">
                  <a16:creationId xmlns:a16="http://schemas.microsoft.com/office/drawing/2014/main" id="{040F4130-F921-5C8D-948C-D2E71845BBA2}"/>
                </a:ext>
              </a:extLst>
            </p:cNvPr>
            <p:cNvSpPr/>
            <p:nvPr/>
          </p:nvSpPr>
          <p:spPr>
            <a:xfrm>
              <a:off x="3351370" y="3698102"/>
              <a:ext cx="844976" cy="703301"/>
            </a:xfrm>
            <a:prstGeom prst="rect">
              <a:avLst/>
            </a:prstGeom>
            <a:blipFill>
              <a:blip r:embed="rId7" cstate="screen">
                <a:extLst>
                  <a:ext uri="{28A0092B-C50C-407E-A947-70E740481C1C}">
                    <a14:useLocalDpi xmlns:a14="http://schemas.microsoft.com/office/drawing/2010/main"/>
                  </a:ext>
                </a:extLst>
              </a:blip>
              <a:srcRect/>
              <a:stretch>
                <a:fillRect t="168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grpSp>
        <p:nvGrpSpPr>
          <p:cNvPr id="23" name="Scientist">
            <a:extLst>
              <a:ext uri="{FF2B5EF4-FFF2-40B4-BE49-F238E27FC236}">
                <a16:creationId xmlns:a16="http://schemas.microsoft.com/office/drawing/2014/main" id="{30CDA32E-8CB5-28BE-8FB1-39204BE8F3A5}"/>
              </a:ext>
            </a:extLst>
          </p:cNvPr>
          <p:cNvGrpSpPr/>
          <p:nvPr/>
        </p:nvGrpSpPr>
        <p:grpSpPr>
          <a:xfrm>
            <a:off x="4249147" y="3698102"/>
            <a:ext cx="2108582" cy="2326091"/>
            <a:chOff x="4371979" y="3698102"/>
            <a:chExt cx="2108582" cy="2326091"/>
          </a:xfrm>
        </p:grpSpPr>
        <p:sp>
          <p:nvSpPr>
            <p:cNvPr id="7" name="Oval 6">
              <a:extLst>
                <a:ext uri="{FF2B5EF4-FFF2-40B4-BE49-F238E27FC236}">
                  <a16:creationId xmlns:a16="http://schemas.microsoft.com/office/drawing/2014/main" id="{C4FD57AB-5EF8-294B-27AE-66563BBE1564}"/>
                </a:ext>
              </a:extLst>
            </p:cNvPr>
            <p:cNvSpPr/>
            <p:nvPr/>
          </p:nvSpPr>
          <p:spPr>
            <a:xfrm>
              <a:off x="4371979" y="4017972"/>
              <a:ext cx="2006221" cy="2006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8" name="Oval 7">
              <a:extLst>
                <a:ext uri="{FF2B5EF4-FFF2-40B4-BE49-F238E27FC236}">
                  <a16:creationId xmlns:a16="http://schemas.microsoft.com/office/drawing/2014/main" id="{0336624A-ECBC-2E79-11F1-9AEE797BB120}"/>
                </a:ext>
              </a:extLst>
            </p:cNvPr>
            <p:cNvSpPr/>
            <p:nvPr/>
          </p:nvSpPr>
          <p:spPr>
            <a:xfrm>
              <a:off x="4474340" y="4017972"/>
              <a:ext cx="2006221" cy="2006221"/>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4" name="Oval 13">
              <a:extLst>
                <a:ext uri="{FF2B5EF4-FFF2-40B4-BE49-F238E27FC236}">
                  <a16:creationId xmlns:a16="http://schemas.microsoft.com/office/drawing/2014/main" id="{BBF78416-615E-D997-8829-7F7167386BF5}"/>
                </a:ext>
              </a:extLst>
            </p:cNvPr>
            <p:cNvSpPr/>
            <p:nvPr/>
          </p:nvSpPr>
          <p:spPr>
            <a:xfrm>
              <a:off x="4474340" y="4017972"/>
              <a:ext cx="2006221" cy="2006221"/>
            </a:xfrm>
            <a:prstGeom prst="ellipse">
              <a:avLst/>
            </a:prstGeom>
            <a:blipFill>
              <a:blip r:embed="rId8" cstate="screen">
                <a:extLst>
                  <a:ext uri="{28A0092B-C50C-407E-A947-70E740481C1C}">
                    <a14:useLocalDpi xmlns:a14="http://schemas.microsoft.com/office/drawing/2010/main"/>
                  </a:ext>
                </a:extLst>
              </a:blip>
              <a:srcRect/>
              <a:stretch>
                <a:fillRect l="42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8" name="Rectangle 17">
              <a:extLst>
                <a:ext uri="{FF2B5EF4-FFF2-40B4-BE49-F238E27FC236}">
                  <a16:creationId xmlns:a16="http://schemas.microsoft.com/office/drawing/2014/main" id="{659A97EB-E6A6-1BCE-4528-3786DC692283}"/>
                </a:ext>
              </a:extLst>
            </p:cNvPr>
            <p:cNvSpPr/>
            <p:nvPr/>
          </p:nvSpPr>
          <p:spPr>
            <a:xfrm>
              <a:off x="4754118" y="3698102"/>
              <a:ext cx="867869" cy="647850"/>
            </a:xfrm>
            <a:prstGeom prst="rect">
              <a:avLst/>
            </a:prstGeom>
            <a:blipFill>
              <a:blip r:embed="rId9" cstate="screen">
                <a:extLst>
                  <a:ext uri="{28A0092B-C50C-407E-A947-70E740481C1C}">
                    <a14:useLocalDpi xmlns:a14="http://schemas.microsoft.com/office/drawing/2010/main"/>
                  </a:ext>
                </a:extLst>
              </a:blip>
              <a:srcRect/>
              <a:stretch>
                <a:fillRect t="349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grpSp>
        <p:nvGrpSpPr>
          <p:cNvPr id="24" name="technologist">
            <a:extLst>
              <a:ext uri="{FF2B5EF4-FFF2-40B4-BE49-F238E27FC236}">
                <a16:creationId xmlns:a16="http://schemas.microsoft.com/office/drawing/2014/main" id="{ED4086E1-EF19-D616-1319-AC59E1F8AEF8}"/>
              </a:ext>
            </a:extLst>
          </p:cNvPr>
          <p:cNvGrpSpPr/>
          <p:nvPr/>
        </p:nvGrpSpPr>
        <p:grpSpPr>
          <a:xfrm>
            <a:off x="6043830" y="3802292"/>
            <a:ext cx="2108582" cy="2221901"/>
            <a:chOff x="6043830" y="3802292"/>
            <a:chExt cx="2108582" cy="2221901"/>
          </a:xfrm>
        </p:grpSpPr>
        <p:sp>
          <p:nvSpPr>
            <p:cNvPr id="9" name="Oval 8">
              <a:extLst>
                <a:ext uri="{FF2B5EF4-FFF2-40B4-BE49-F238E27FC236}">
                  <a16:creationId xmlns:a16="http://schemas.microsoft.com/office/drawing/2014/main" id="{D9A92642-E63D-DBD9-6B76-3A8BF248FB67}"/>
                </a:ext>
              </a:extLst>
            </p:cNvPr>
            <p:cNvSpPr/>
            <p:nvPr/>
          </p:nvSpPr>
          <p:spPr>
            <a:xfrm>
              <a:off x="6043830" y="4017972"/>
              <a:ext cx="2006221" cy="2006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0" name="Oval 9">
              <a:extLst>
                <a:ext uri="{FF2B5EF4-FFF2-40B4-BE49-F238E27FC236}">
                  <a16:creationId xmlns:a16="http://schemas.microsoft.com/office/drawing/2014/main" id="{59FD6377-79D9-7194-3DAA-6F51EB315D4C}"/>
                </a:ext>
              </a:extLst>
            </p:cNvPr>
            <p:cNvSpPr/>
            <p:nvPr/>
          </p:nvSpPr>
          <p:spPr>
            <a:xfrm>
              <a:off x="6146191" y="4017972"/>
              <a:ext cx="2006221" cy="2006221"/>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5" name="Oval 14">
              <a:extLst>
                <a:ext uri="{FF2B5EF4-FFF2-40B4-BE49-F238E27FC236}">
                  <a16:creationId xmlns:a16="http://schemas.microsoft.com/office/drawing/2014/main" id="{25620627-2013-5687-31C8-1422FC6724A7}"/>
                </a:ext>
              </a:extLst>
            </p:cNvPr>
            <p:cNvSpPr/>
            <p:nvPr/>
          </p:nvSpPr>
          <p:spPr>
            <a:xfrm>
              <a:off x="6146191" y="4017972"/>
              <a:ext cx="2006221" cy="2006221"/>
            </a:xfrm>
            <a:prstGeom prst="ellipse">
              <a:avLst/>
            </a:prstGeom>
            <a:blipFill>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9" name="Rectangle 18">
              <a:extLst>
                <a:ext uri="{FF2B5EF4-FFF2-40B4-BE49-F238E27FC236}">
                  <a16:creationId xmlns:a16="http://schemas.microsoft.com/office/drawing/2014/main" id="{7426910F-22DC-AD47-84EA-BBA3CE295003}"/>
                </a:ext>
              </a:extLst>
            </p:cNvPr>
            <p:cNvSpPr/>
            <p:nvPr/>
          </p:nvSpPr>
          <p:spPr>
            <a:xfrm>
              <a:off x="6520552" y="3802292"/>
              <a:ext cx="1218469" cy="599111"/>
            </a:xfrm>
            <a:prstGeom prst="rect">
              <a:avLst/>
            </a:prstGeom>
            <a:blipFill>
              <a:blip r:embed="rId11" cstate="screen">
                <a:extLst>
                  <a:ext uri="{28A0092B-C50C-407E-A947-70E740481C1C}">
                    <a14:useLocalDpi xmlns:a14="http://schemas.microsoft.com/office/drawing/2010/main"/>
                  </a:ext>
                </a:extLst>
              </a:blip>
              <a:srcRect/>
              <a:stretch>
                <a:fillRect t="147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sp>
        <p:nvSpPr>
          <p:cNvPr id="26" name="TextBox 25">
            <a:extLst>
              <a:ext uri="{FF2B5EF4-FFF2-40B4-BE49-F238E27FC236}">
                <a16:creationId xmlns:a16="http://schemas.microsoft.com/office/drawing/2014/main" id="{49AECCE6-5115-3D99-B4BA-55B3BF86CFD5}"/>
              </a:ext>
            </a:extLst>
          </p:cNvPr>
          <p:cNvSpPr txBox="1"/>
          <p:nvPr/>
        </p:nvSpPr>
        <p:spPr>
          <a:xfrm>
            <a:off x="1129951" y="5809484"/>
            <a:ext cx="1207828" cy="491747"/>
          </a:xfrm>
          <a:prstGeom prst="roundRect">
            <a:avLst>
              <a:gd name="adj" fmla="val 50000"/>
            </a:avLst>
          </a:prstGeom>
          <a:solidFill>
            <a:srgbClr val="FFE002"/>
          </a:solidFill>
          <a:ln w="12700">
            <a:noFill/>
          </a:ln>
        </p:spPr>
        <p:txBody>
          <a:bodyPr wrap="square" lIns="72000" tIns="36000" rIns="72000" bIns="36000">
            <a:spAutoFit/>
          </a:bodyPr>
          <a:lstStyle/>
          <a:p>
            <a:pPr algn="ctr"/>
            <a:r>
              <a:rPr lang="en-GB" sz="1800" dirty="0">
                <a:latin typeface="Twinkl" pitchFamily="2" charset="77"/>
              </a:rPr>
              <a:t>engineer</a:t>
            </a:r>
            <a:endParaRPr lang="en-IC" sz="1800" dirty="0">
              <a:latin typeface="Twinkl" pitchFamily="2" charset="77"/>
            </a:endParaRPr>
          </a:p>
        </p:txBody>
      </p:sp>
      <p:sp>
        <p:nvSpPr>
          <p:cNvPr id="27" name="TextBox 26">
            <a:extLst>
              <a:ext uri="{FF2B5EF4-FFF2-40B4-BE49-F238E27FC236}">
                <a16:creationId xmlns:a16="http://schemas.microsoft.com/office/drawing/2014/main" id="{5E67C0B9-4107-A0C0-C8CA-3894C96DE03C}"/>
              </a:ext>
            </a:extLst>
          </p:cNvPr>
          <p:cNvSpPr txBox="1"/>
          <p:nvPr/>
        </p:nvSpPr>
        <p:spPr>
          <a:xfrm>
            <a:off x="2437398" y="5809484"/>
            <a:ext cx="2155285" cy="491747"/>
          </a:xfrm>
          <a:prstGeom prst="roundRect">
            <a:avLst>
              <a:gd name="adj" fmla="val 50000"/>
            </a:avLst>
          </a:prstGeom>
          <a:solidFill>
            <a:srgbClr val="FFE002"/>
          </a:solidFill>
          <a:ln w="12700">
            <a:noFill/>
          </a:ln>
        </p:spPr>
        <p:txBody>
          <a:bodyPr wrap="square" lIns="72000" tIns="36000" rIns="72000" bIns="36000">
            <a:spAutoFit/>
          </a:bodyPr>
          <a:lstStyle/>
          <a:p>
            <a:pPr algn="ctr"/>
            <a:r>
              <a:rPr lang="en-GB" sz="1800" dirty="0">
                <a:latin typeface="Twinkl" pitchFamily="2" charset="77"/>
              </a:rPr>
              <a:t>mathematician</a:t>
            </a:r>
            <a:endParaRPr lang="en-IC" sz="1800" dirty="0">
              <a:latin typeface="Twinkl" pitchFamily="2" charset="77"/>
            </a:endParaRPr>
          </a:p>
        </p:txBody>
      </p:sp>
      <p:sp>
        <p:nvSpPr>
          <p:cNvPr id="28" name="TextBox 27">
            <a:extLst>
              <a:ext uri="{FF2B5EF4-FFF2-40B4-BE49-F238E27FC236}">
                <a16:creationId xmlns:a16="http://schemas.microsoft.com/office/drawing/2014/main" id="{821BABEE-78C8-0385-FE38-F255B651D879}"/>
              </a:ext>
            </a:extLst>
          </p:cNvPr>
          <p:cNvSpPr txBox="1"/>
          <p:nvPr/>
        </p:nvSpPr>
        <p:spPr>
          <a:xfrm>
            <a:off x="4704231" y="5809484"/>
            <a:ext cx="1305487" cy="491747"/>
          </a:xfrm>
          <a:prstGeom prst="roundRect">
            <a:avLst>
              <a:gd name="adj" fmla="val 50000"/>
            </a:avLst>
          </a:prstGeom>
          <a:solidFill>
            <a:srgbClr val="FFE002"/>
          </a:solidFill>
          <a:ln w="12700">
            <a:noFill/>
          </a:ln>
        </p:spPr>
        <p:txBody>
          <a:bodyPr wrap="square" lIns="72000" tIns="36000" rIns="72000" bIns="36000">
            <a:spAutoFit/>
          </a:bodyPr>
          <a:lstStyle/>
          <a:p>
            <a:pPr algn="ctr"/>
            <a:r>
              <a:rPr lang="en-GB" sz="1800" dirty="0">
                <a:latin typeface="Twinkl" pitchFamily="2" charset="77"/>
              </a:rPr>
              <a:t>scientist</a:t>
            </a:r>
            <a:endParaRPr lang="en-IC" sz="1800" dirty="0">
              <a:latin typeface="Twinkl" pitchFamily="2" charset="77"/>
            </a:endParaRPr>
          </a:p>
        </p:txBody>
      </p:sp>
      <p:sp>
        <p:nvSpPr>
          <p:cNvPr id="29" name="TextBox 28">
            <a:extLst>
              <a:ext uri="{FF2B5EF4-FFF2-40B4-BE49-F238E27FC236}">
                <a16:creationId xmlns:a16="http://schemas.microsoft.com/office/drawing/2014/main" id="{9CFFDEE3-3082-1BE3-C700-64AB2251E91B}"/>
              </a:ext>
            </a:extLst>
          </p:cNvPr>
          <p:cNvSpPr txBox="1"/>
          <p:nvPr/>
        </p:nvSpPr>
        <p:spPr>
          <a:xfrm>
            <a:off x="6295783" y="5809484"/>
            <a:ext cx="1604676" cy="491747"/>
          </a:xfrm>
          <a:prstGeom prst="roundRect">
            <a:avLst>
              <a:gd name="adj" fmla="val 50000"/>
            </a:avLst>
          </a:prstGeom>
          <a:solidFill>
            <a:srgbClr val="FFE002"/>
          </a:solidFill>
          <a:ln w="12700">
            <a:noFill/>
          </a:ln>
        </p:spPr>
        <p:txBody>
          <a:bodyPr wrap="square" lIns="72000" tIns="36000" rIns="72000" bIns="36000">
            <a:spAutoFit/>
          </a:bodyPr>
          <a:lstStyle/>
          <a:p>
            <a:pPr algn="ctr"/>
            <a:r>
              <a:rPr lang="en-GB" sz="1800" dirty="0">
                <a:latin typeface="Twinkl" pitchFamily="2" charset="77"/>
              </a:rPr>
              <a:t>technologist</a:t>
            </a:r>
            <a:endParaRPr lang="en-IC" sz="1800" dirty="0">
              <a:latin typeface="Twinkl" pitchFamily="2" charset="77"/>
            </a:endParaRPr>
          </a:p>
        </p:txBody>
      </p:sp>
      <p:sp>
        <p:nvSpPr>
          <p:cNvPr id="4" name="Title">
            <a:extLst>
              <a:ext uri="{FF2B5EF4-FFF2-40B4-BE49-F238E27FC236}">
                <a16:creationId xmlns:a16="http://schemas.microsoft.com/office/drawing/2014/main" id="{0DF06DAC-8C0C-5AC2-A9B9-69D007DE714B}"/>
              </a:ext>
            </a:extLst>
          </p:cNvPr>
          <p:cNvSpPr txBox="1">
            <a:spLocks/>
          </p:cNvSpPr>
          <p:nvPr/>
        </p:nvSpPr>
        <p:spPr>
          <a:xfrm>
            <a:off x="-653144" y="304075"/>
            <a:ext cx="9797144"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1044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lumMod val="95000"/>
                  </a:schemeClr>
                </a:solidFill>
                <a:latin typeface="Twinkl" pitchFamily="2" charset="77"/>
              </a:rPr>
              <a:t>STEM: A Perfect Way to Form Connections</a:t>
            </a:r>
          </a:p>
        </p:txBody>
      </p:sp>
      <p:grpSp>
        <p:nvGrpSpPr>
          <p:cNvPr id="25" name="Group 24">
            <a:extLst>
              <a:ext uri="{FF2B5EF4-FFF2-40B4-BE49-F238E27FC236}">
                <a16:creationId xmlns:a16="http://schemas.microsoft.com/office/drawing/2014/main" id="{0780F443-0627-AE4B-BC35-BBB169843364}"/>
              </a:ext>
            </a:extLst>
          </p:cNvPr>
          <p:cNvGrpSpPr/>
          <p:nvPr/>
        </p:nvGrpSpPr>
        <p:grpSpPr>
          <a:xfrm>
            <a:off x="571349" y="2432249"/>
            <a:ext cx="5684016" cy="1079747"/>
            <a:chOff x="571349" y="2432249"/>
            <a:chExt cx="5684016" cy="1079747"/>
          </a:xfrm>
        </p:grpSpPr>
        <p:sp>
          <p:nvSpPr>
            <p:cNvPr id="33" name="Text">
              <a:extLst>
                <a:ext uri="{FF2B5EF4-FFF2-40B4-BE49-F238E27FC236}">
                  <a16:creationId xmlns:a16="http://schemas.microsoft.com/office/drawing/2014/main" id="{AD8EE6E1-11CC-D94A-A1B2-46F68842EE6A}"/>
                </a:ext>
              </a:extLst>
            </p:cNvPr>
            <p:cNvSpPr/>
            <p:nvPr/>
          </p:nvSpPr>
          <p:spPr>
            <a:xfrm>
              <a:off x="642118" y="2432249"/>
              <a:ext cx="5613247" cy="1079747"/>
            </a:xfrm>
            <a:prstGeom prst="rect">
              <a:avLst/>
            </a:prstGeom>
            <a:solidFill>
              <a:srgbClr val="25B8BC"/>
            </a:solidFill>
            <a:ln>
              <a:noFill/>
            </a:ln>
          </p:spPr>
          <p:txBody>
            <a:bodyPr spcFirstLastPara="1" wrap="square" lIns="108000" tIns="108000" rIns="108000" bIns="108000" anchor="t" anchorCtr="0">
              <a:noAutofit/>
            </a:bodyPr>
            <a:lstStyle/>
            <a:p>
              <a:pPr marL="0" lvl="0" indent="0" algn="l" rtl="0">
                <a:spcBef>
                  <a:spcPts val="0"/>
                </a:spcBef>
                <a:spcAft>
                  <a:spcPts val="0"/>
                </a:spcAft>
                <a:buClr>
                  <a:schemeClr val="dk1"/>
                </a:buClr>
                <a:buSzPts val="1800"/>
                <a:buFont typeface="Arial"/>
                <a:buNone/>
              </a:pPr>
              <a:r>
                <a:rPr lang="en-GB" sz="1800" dirty="0">
                  <a:solidFill>
                    <a:schemeClr val="tx1"/>
                  </a:solidFill>
                  <a:latin typeface="Twinkl" pitchFamily="2" charset="77"/>
                </a:rPr>
                <a:t>The connection between these people is so important to understand the world around us, help to solve its problems and make it a better place.</a:t>
              </a:r>
            </a:p>
          </p:txBody>
        </p:sp>
        <p:cxnSp>
          <p:nvCxnSpPr>
            <p:cNvPr id="38" name="Line">
              <a:extLst>
                <a:ext uri="{FF2B5EF4-FFF2-40B4-BE49-F238E27FC236}">
                  <a16:creationId xmlns:a16="http://schemas.microsoft.com/office/drawing/2014/main" id="{8D8BE759-5D7F-8649-9209-ADE85351F966}"/>
                </a:ext>
              </a:extLst>
            </p:cNvPr>
            <p:cNvCxnSpPr>
              <a:cxnSpLocks/>
            </p:cNvCxnSpPr>
            <p:nvPr/>
          </p:nvCxnSpPr>
          <p:spPr>
            <a:xfrm>
              <a:off x="571349" y="2444441"/>
              <a:ext cx="0" cy="1055363"/>
            </a:xfrm>
            <a:prstGeom prst="straightConnector1">
              <a:avLst/>
            </a:prstGeom>
            <a:solidFill>
              <a:srgbClr val="25B8BC"/>
            </a:solidFill>
            <a:ln w="38100" cap="rnd" cmpd="sng">
              <a:solidFill>
                <a:srgbClr val="25B8BC"/>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500"/>
                                        <p:tgtEl>
                                          <p:spTgt spid="9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500"/>
                                        <p:tgtEl>
                                          <p:spTgt spid="2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1000"/>
                            </p:stCondLst>
                            <p:childTnLst>
                              <p:par>
                                <p:cTn id="26" presetID="22" presetClass="entr" presetSubtype="8"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2000"/>
                            </p:stCondLst>
                            <p:childTnLst>
                              <p:par>
                                <p:cTn id="33" presetID="22" presetClass="entr" presetSubtype="8" fill="hold" grpId="0" nodeType="afterEffect">
                                  <p:stCondLst>
                                    <p:cond delay="50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50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p:stCondLst>
                              <p:cond delay="3000"/>
                            </p:stCondLst>
                            <p:childTnLst>
                              <p:par>
                                <p:cTn id="40" presetID="22" presetClass="entr" presetSubtype="8" fill="hold" nodeType="afterEffect">
                                  <p:stCondLst>
                                    <p:cond delay="50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Text"/>
          <p:cNvGrpSpPr/>
          <p:nvPr/>
        </p:nvGrpSpPr>
        <p:grpSpPr>
          <a:xfrm>
            <a:off x="779105" y="2698289"/>
            <a:ext cx="2516829" cy="495108"/>
            <a:chOff x="3145872" y="3217728"/>
            <a:chExt cx="2516829" cy="442231"/>
          </a:xfrm>
        </p:grpSpPr>
        <p:cxnSp>
          <p:nvCxnSpPr>
            <p:cNvPr id="117" name="Line"/>
            <p:cNvCxnSpPr>
              <a:cxnSpLocks/>
            </p:cNvCxnSpPr>
            <p:nvPr/>
          </p:nvCxnSpPr>
          <p:spPr>
            <a:xfrm>
              <a:off x="3145872" y="3229761"/>
              <a:ext cx="0" cy="418018"/>
            </a:xfrm>
            <a:prstGeom prst="straightConnector1">
              <a:avLst/>
            </a:prstGeom>
            <a:noFill/>
            <a:ln w="38100" cap="rnd" cmpd="sng">
              <a:solidFill>
                <a:srgbClr val="FFE002"/>
              </a:solidFill>
              <a:prstDash val="solid"/>
              <a:miter lim="800000"/>
              <a:headEnd type="none" w="sm" len="sm"/>
              <a:tailEnd type="none" w="sm" len="sm"/>
            </a:ln>
          </p:spPr>
        </p:cxnSp>
        <p:sp>
          <p:nvSpPr>
            <p:cNvPr id="118" name="Text"/>
            <p:cNvSpPr/>
            <p:nvPr/>
          </p:nvSpPr>
          <p:spPr>
            <a:xfrm>
              <a:off x="3204595" y="3217728"/>
              <a:ext cx="2458106" cy="442231"/>
            </a:xfrm>
            <a:prstGeom prst="rect">
              <a:avLst/>
            </a:prstGeom>
            <a:solidFill>
              <a:srgbClr val="FFEDAA"/>
            </a:solidFill>
            <a:ln>
              <a:noFill/>
            </a:ln>
          </p:spPr>
          <p:txBody>
            <a:bodyPr spcFirstLastPara="1" wrap="square" lIns="108000" tIns="108000" rIns="108000" bIns="1080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dirty="0">
                  <a:latin typeface="Twinkl" pitchFamily="2" charset="77"/>
                </a:rPr>
                <a:t>You could text them.</a:t>
              </a:r>
              <a:endParaRPr sz="1800" dirty="0">
                <a:solidFill>
                  <a:srgbClr val="FF0000"/>
                </a:solidFill>
                <a:latin typeface="Twinkl" pitchFamily="2" charset="77"/>
              </a:endParaRPr>
            </a:p>
          </p:txBody>
        </p:sp>
      </p:grpSp>
      <p:sp>
        <p:nvSpPr>
          <p:cNvPr id="120" name="Text 1"/>
          <p:cNvSpPr/>
          <p:nvPr/>
        </p:nvSpPr>
        <p:spPr>
          <a:xfrm>
            <a:off x="-111775" y="1225446"/>
            <a:ext cx="9367550" cy="1326105"/>
          </a:xfrm>
          <a:prstGeom prst="rect">
            <a:avLst/>
          </a:prstGeom>
          <a:solidFill>
            <a:srgbClr val="25B8BC"/>
          </a:solidFill>
          <a:ln w="28575" cap="flat" cmpd="sng">
            <a:solidFill>
              <a:schemeClr val="lt1"/>
            </a:solidFill>
            <a:prstDash val="solid"/>
            <a:round/>
            <a:headEnd type="none" w="sm" len="sm"/>
            <a:tailEnd type="none" w="sm" len="sm"/>
          </a:ln>
        </p:spPr>
        <p:txBody>
          <a:bodyPr spcFirstLastPara="1" wrap="square" lIns="864000" tIns="108000" rIns="720000" bIns="1080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GB" sz="1800" dirty="0">
                <a:solidFill>
                  <a:schemeClr val="bg1"/>
                </a:solidFill>
                <a:latin typeface="Twinkl" pitchFamily="2" charset="77"/>
              </a:rPr>
              <a:t>Imagine you are sat at home and you would like to contact your friend. How many ways can you think to connect with them?</a:t>
            </a:r>
          </a:p>
          <a:p>
            <a:pPr marL="0" marR="0" lvl="0" indent="0" algn="l" rtl="0">
              <a:lnSpc>
                <a:spcPct val="100000"/>
              </a:lnSpc>
              <a:spcBef>
                <a:spcPts val="0"/>
              </a:spcBef>
              <a:spcAft>
                <a:spcPts val="0"/>
              </a:spcAft>
              <a:buClr>
                <a:schemeClr val="lt1"/>
              </a:buClr>
              <a:buSzPts val="1800"/>
              <a:buFont typeface="Arial"/>
              <a:buNone/>
            </a:pPr>
            <a:endParaRPr lang="en-GB" sz="1800" dirty="0">
              <a:solidFill>
                <a:schemeClr val="bg1"/>
              </a:solidFill>
              <a:latin typeface="Twinkl" pitchFamily="2" charset="77"/>
            </a:endParaRPr>
          </a:p>
          <a:p>
            <a:pPr marL="0" marR="0" lvl="0" indent="0" algn="l" rtl="0">
              <a:lnSpc>
                <a:spcPct val="100000"/>
              </a:lnSpc>
              <a:spcBef>
                <a:spcPts val="0"/>
              </a:spcBef>
              <a:spcAft>
                <a:spcPts val="0"/>
              </a:spcAft>
              <a:buClr>
                <a:schemeClr val="lt1"/>
              </a:buClr>
              <a:buSzPts val="1800"/>
              <a:buFont typeface="Arial"/>
              <a:buNone/>
            </a:pPr>
            <a:r>
              <a:rPr lang="en-GB" sz="1800" dirty="0">
                <a:solidFill>
                  <a:schemeClr val="bg1"/>
                </a:solidFill>
                <a:latin typeface="Twinkl" pitchFamily="2" charset="77"/>
              </a:rPr>
              <a:t>Are they all as efficient as each other?</a:t>
            </a:r>
          </a:p>
        </p:txBody>
      </p:sp>
      <p:grpSp>
        <p:nvGrpSpPr>
          <p:cNvPr id="7" name="Write">
            <a:extLst>
              <a:ext uri="{FF2B5EF4-FFF2-40B4-BE49-F238E27FC236}">
                <a16:creationId xmlns:a16="http://schemas.microsoft.com/office/drawing/2014/main" id="{3FA88792-4E66-8472-0F64-EE7436A9525F}"/>
              </a:ext>
            </a:extLst>
          </p:cNvPr>
          <p:cNvGrpSpPr/>
          <p:nvPr/>
        </p:nvGrpSpPr>
        <p:grpSpPr>
          <a:xfrm>
            <a:off x="4981089" y="2702945"/>
            <a:ext cx="2851193" cy="495108"/>
            <a:chOff x="3145872" y="3217728"/>
            <a:chExt cx="2851193" cy="442231"/>
          </a:xfrm>
        </p:grpSpPr>
        <p:cxnSp>
          <p:nvCxnSpPr>
            <p:cNvPr id="8" name="Line">
              <a:extLst>
                <a:ext uri="{FF2B5EF4-FFF2-40B4-BE49-F238E27FC236}">
                  <a16:creationId xmlns:a16="http://schemas.microsoft.com/office/drawing/2014/main" id="{A89EC81D-966E-4678-AE3C-EC94CAE6F012}"/>
                </a:ext>
              </a:extLst>
            </p:cNvPr>
            <p:cNvCxnSpPr>
              <a:cxnSpLocks/>
            </p:cNvCxnSpPr>
            <p:nvPr/>
          </p:nvCxnSpPr>
          <p:spPr>
            <a:xfrm>
              <a:off x="3145872" y="3229761"/>
              <a:ext cx="0" cy="418018"/>
            </a:xfrm>
            <a:prstGeom prst="straightConnector1">
              <a:avLst/>
            </a:prstGeom>
            <a:noFill/>
            <a:ln w="38100" cap="rnd" cmpd="sng">
              <a:solidFill>
                <a:srgbClr val="FFE002"/>
              </a:solidFill>
              <a:prstDash val="solid"/>
              <a:miter lim="800000"/>
              <a:headEnd type="none" w="sm" len="sm"/>
              <a:tailEnd type="none" w="sm" len="sm"/>
            </a:ln>
          </p:spPr>
        </p:cxnSp>
        <p:sp>
          <p:nvSpPr>
            <p:cNvPr id="9" name="Text">
              <a:extLst>
                <a:ext uri="{FF2B5EF4-FFF2-40B4-BE49-F238E27FC236}">
                  <a16:creationId xmlns:a16="http://schemas.microsoft.com/office/drawing/2014/main" id="{D0BF5594-4071-8043-671F-879131B5479A}"/>
                </a:ext>
              </a:extLst>
            </p:cNvPr>
            <p:cNvSpPr/>
            <p:nvPr/>
          </p:nvSpPr>
          <p:spPr>
            <a:xfrm>
              <a:off x="3204594" y="3217728"/>
              <a:ext cx="2792471" cy="442231"/>
            </a:xfrm>
            <a:prstGeom prst="rect">
              <a:avLst/>
            </a:prstGeom>
            <a:solidFill>
              <a:srgbClr val="FFEDAA"/>
            </a:solidFill>
            <a:ln>
              <a:noFill/>
            </a:ln>
          </p:spPr>
          <p:txBody>
            <a:bodyPr spcFirstLastPara="1" wrap="square" lIns="108000" tIns="108000" rIns="108000" bIns="1080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dirty="0">
                  <a:latin typeface="Twinkl" pitchFamily="2" charset="77"/>
                </a:rPr>
                <a:t>You could write to them.</a:t>
              </a:r>
              <a:endParaRPr sz="1800" dirty="0">
                <a:solidFill>
                  <a:srgbClr val="FF0000"/>
                </a:solidFill>
                <a:latin typeface="Twinkl" pitchFamily="2" charset="77"/>
              </a:endParaRPr>
            </a:p>
          </p:txBody>
        </p:sp>
      </p:grpSp>
      <p:pic>
        <p:nvPicPr>
          <p:cNvPr id="11" name="Picture 10">
            <a:extLst>
              <a:ext uri="{FF2B5EF4-FFF2-40B4-BE49-F238E27FC236}">
                <a16:creationId xmlns:a16="http://schemas.microsoft.com/office/drawing/2014/main" id="{CD2714EC-EE6E-D6D6-9278-3E441B2B6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1" y="2939784"/>
            <a:ext cx="3011132" cy="1821476"/>
          </a:xfrm>
          <a:prstGeom prst="rect">
            <a:avLst/>
          </a:prstGeom>
        </p:spPr>
      </p:pic>
      <p:pic>
        <p:nvPicPr>
          <p:cNvPr id="13" name="Picture 12">
            <a:extLst>
              <a:ext uri="{FF2B5EF4-FFF2-40B4-BE49-F238E27FC236}">
                <a16:creationId xmlns:a16="http://schemas.microsoft.com/office/drawing/2014/main" id="{B099EAEE-0C16-E431-E565-493821464C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985" y="3092726"/>
            <a:ext cx="1922822" cy="1539695"/>
          </a:xfrm>
          <a:prstGeom prst="rect">
            <a:avLst/>
          </a:prstGeom>
        </p:spPr>
      </p:pic>
      <p:grpSp>
        <p:nvGrpSpPr>
          <p:cNvPr id="18" name="Phone">
            <a:extLst>
              <a:ext uri="{FF2B5EF4-FFF2-40B4-BE49-F238E27FC236}">
                <a16:creationId xmlns:a16="http://schemas.microsoft.com/office/drawing/2014/main" id="{413651C1-CE44-E8D6-0CA7-A2B47B455AA5}"/>
              </a:ext>
            </a:extLst>
          </p:cNvPr>
          <p:cNvGrpSpPr/>
          <p:nvPr/>
        </p:nvGrpSpPr>
        <p:grpSpPr>
          <a:xfrm>
            <a:off x="779105" y="5276615"/>
            <a:ext cx="2864843" cy="495108"/>
            <a:chOff x="3145872" y="3217728"/>
            <a:chExt cx="2864843" cy="442231"/>
          </a:xfrm>
        </p:grpSpPr>
        <p:cxnSp>
          <p:nvCxnSpPr>
            <p:cNvPr id="19" name="Line">
              <a:extLst>
                <a:ext uri="{FF2B5EF4-FFF2-40B4-BE49-F238E27FC236}">
                  <a16:creationId xmlns:a16="http://schemas.microsoft.com/office/drawing/2014/main" id="{029FC1D5-8B35-4A61-CDBC-96DABF4C8BD7}"/>
                </a:ext>
              </a:extLst>
            </p:cNvPr>
            <p:cNvCxnSpPr>
              <a:cxnSpLocks/>
            </p:cNvCxnSpPr>
            <p:nvPr/>
          </p:nvCxnSpPr>
          <p:spPr>
            <a:xfrm>
              <a:off x="3145872" y="3229761"/>
              <a:ext cx="0" cy="418018"/>
            </a:xfrm>
            <a:prstGeom prst="straightConnector1">
              <a:avLst/>
            </a:prstGeom>
            <a:noFill/>
            <a:ln w="38100" cap="rnd" cmpd="sng">
              <a:solidFill>
                <a:srgbClr val="FFE002"/>
              </a:solidFill>
              <a:prstDash val="solid"/>
              <a:miter lim="800000"/>
              <a:headEnd type="none" w="sm" len="sm"/>
              <a:tailEnd type="none" w="sm" len="sm"/>
            </a:ln>
          </p:spPr>
        </p:cxnSp>
        <p:sp>
          <p:nvSpPr>
            <p:cNvPr id="20" name="Text">
              <a:extLst>
                <a:ext uri="{FF2B5EF4-FFF2-40B4-BE49-F238E27FC236}">
                  <a16:creationId xmlns:a16="http://schemas.microsoft.com/office/drawing/2014/main" id="{CFCBCE55-634B-F1C4-6C7F-4DA680F18A3F}"/>
                </a:ext>
              </a:extLst>
            </p:cNvPr>
            <p:cNvSpPr/>
            <p:nvPr/>
          </p:nvSpPr>
          <p:spPr>
            <a:xfrm>
              <a:off x="3204594" y="3217728"/>
              <a:ext cx="2806121" cy="442231"/>
            </a:xfrm>
            <a:prstGeom prst="rect">
              <a:avLst/>
            </a:prstGeom>
            <a:solidFill>
              <a:srgbClr val="FFEDAA"/>
            </a:solidFill>
            <a:ln>
              <a:noFill/>
            </a:ln>
          </p:spPr>
          <p:txBody>
            <a:bodyPr spcFirstLastPara="1" wrap="square" lIns="108000" tIns="108000" rIns="108000" bIns="1080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dirty="0">
                  <a:latin typeface="Twinkl" pitchFamily="2" charset="77"/>
                </a:rPr>
                <a:t>You could phone them.</a:t>
              </a:r>
              <a:endParaRPr sz="1800" dirty="0">
                <a:solidFill>
                  <a:srgbClr val="FF0000"/>
                </a:solidFill>
                <a:latin typeface="Twinkl" pitchFamily="2" charset="77"/>
              </a:endParaRPr>
            </a:p>
          </p:txBody>
        </p:sp>
      </p:grpSp>
      <p:pic>
        <p:nvPicPr>
          <p:cNvPr id="21" name="Picture 20">
            <a:extLst>
              <a:ext uri="{FF2B5EF4-FFF2-40B4-BE49-F238E27FC236}">
                <a16:creationId xmlns:a16="http://schemas.microsoft.com/office/drawing/2014/main" id="{2279D827-73FF-B9EC-34E6-50EACA98C0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5976" y="3739839"/>
            <a:ext cx="1685585" cy="2669397"/>
          </a:xfrm>
          <a:prstGeom prst="rect">
            <a:avLst/>
          </a:prstGeom>
        </p:spPr>
      </p:pic>
      <p:grpSp>
        <p:nvGrpSpPr>
          <p:cNvPr id="22" name="Drive">
            <a:extLst>
              <a:ext uri="{FF2B5EF4-FFF2-40B4-BE49-F238E27FC236}">
                <a16:creationId xmlns:a16="http://schemas.microsoft.com/office/drawing/2014/main" id="{86835389-C26E-DFF7-FAEE-CD06C178A739}"/>
              </a:ext>
            </a:extLst>
          </p:cNvPr>
          <p:cNvGrpSpPr/>
          <p:nvPr/>
        </p:nvGrpSpPr>
        <p:grpSpPr>
          <a:xfrm>
            <a:off x="5360122" y="4962545"/>
            <a:ext cx="1830570" cy="772107"/>
            <a:chOff x="3145872" y="3217728"/>
            <a:chExt cx="2175718" cy="689647"/>
          </a:xfrm>
        </p:grpSpPr>
        <p:cxnSp>
          <p:nvCxnSpPr>
            <p:cNvPr id="23" name="Line">
              <a:extLst>
                <a:ext uri="{FF2B5EF4-FFF2-40B4-BE49-F238E27FC236}">
                  <a16:creationId xmlns:a16="http://schemas.microsoft.com/office/drawing/2014/main" id="{29EAA285-405A-829B-715E-53C343BC4A86}"/>
                </a:ext>
              </a:extLst>
            </p:cNvPr>
            <p:cNvCxnSpPr>
              <a:cxnSpLocks/>
            </p:cNvCxnSpPr>
            <p:nvPr/>
          </p:nvCxnSpPr>
          <p:spPr>
            <a:xfrm>
              <a:off x="3145872" y="3223279"/>
              <a:ext cx="0" cy="677614"/>
            </a:xfrm>
            <a:prstGeom prst="straightConnector1">
              <a:avLst/>
            </a:prstGeom>
            <a:noFill/>
            <a:ln w="38100" cap="rnd" cmpd="sng">
              <a:solidFill>
                <a:srgbClr val="FFE002"/>
              </a:solidFill>
              <a:prstDash val="solid"/>
              <a:miter lim="800000"/>
              <a:headEnd type="none" w="sm" len="sm"/>
              <a:tailEnd type="none" w="sm" len="sm"/>
            </a:ln>
          </p:spPr>
        </p:cxnSp>
        <p:sp>
          <p:nvSpPr>
            <p:cNvPr id="24" name="Text">
              <a:extLst>
                <a:ext uri="{FF2B5EF4-FFF2-40B4-BE49-F238E27FC236}">
                  <a16:creationId xmlns:a16="http://schemas.microsoft.com/office/drawing/2014/main" id="{3578B9C6-D6A3-E9BA-9AE9-FB2F7B3FA195}"/>
                </a:ext>
              </a:extLst>
            </p:cNvPr>
            <p:cNvSpPr/>
            <p:nvPr/>
          </p:nvSpPr>
          <p:spPr>
            <a:xfrm>
              <a:off x="3204595" y="3217728"/>
              <a:ext cx="2116995" cy="689647"/>
            </a:xfrm>
            <a:prstGeom prst="rect">
              <a:avLst/>
            </a:prstGeom>
            <a:solidFill>
              <a:srgbClr val="FFEDAA"/>
            </a:solidFill>
            <a:ln>
              <a:noFill/>
            </a:ln>
          </p:spPr>
          <p:txBody>
            <a:bodyPr spcFirstLastPara="1" wrap="square" lIns="108000" tIns="108000" rIns="108000" bIns="1080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b="0" i="0" dirty="0">
                  <a:solidFill>
                    <a:srgbClr val="000000"/>
                  </a:solidFill>
                  <a:effectLst/>
                  <a:latin typeface="Twinkl" pitchFamily="2" charset="77"/>
                </a:rPr>
                <a:t>You could go to see them.</a:t>
              </a:r>
              <a:endParaRPr sz="1800" dirty="0">
                <a:solidFill>
                  <a:srgbClr val="FF0000"/>
                </a:solidFill>
                <a:latin typeface="Twinkl" pitchFamily="2" charset="77"/>
              </a:endParaRPr>
            </a:p>
          </p:txBody>
        </p:sp>
      </p:grpSp>
      <p:sp>
        <p:nvSpPr>
          <p:cNvPr id="25" name="Oval 24">
            <a:extLst>
              <a:ext uri="{FF2B5EF4-FFF2-40B4-BE49-F238E27FC236}">
                <a16:creationId xmlns:a16="http://schemas.microsoft.com/office/drawing/2014/main" id="{399BAD1C-39C0-1E5F-EF50-A1CC13C17A6D}"/>
              </a:ext>
            </a:extLst>
          </p:cNvPr>
          <p:cNvSpPr/>
          <p:nvPr/>
        </p:nvSpPr>
        <p:spPr>
          <a:xfrm>
            <a:off x="6903916" y="4737640"/>
            <a:ext cx="1539695" cy="1539695"/>
          </a:xfrm>
          <a:prstGeom prst="ellipse">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2" name="Title">
            <a:extLst>
              <a:ext uri="{FF2B5EF4-FFF2-40B4-BE49-F238E27FC236}">
                <a16:creationId xmlns:a16="http://schemas.microsoft.com/office/drawing/2014/main" id="{2335810D-1183-4B2D-2CF8-0C91C6870AE0}"/>
              </a:ext>
            </a:extLst>
          </p:cNvPr>
          <p:cNvSpPr txBox="1">
            <a:spLocks/>
          </p:cNvSpPr>
          <p:nvPr/>
        </p:nvSpPr>
        <p:spPr>
          <a:xfrm>
            <a:off x="-653143" y="304075"/>
            <a:ext cx="7380514" cy="792600"/>
          </a:xfrm>
          <a:prstGeom prst="roundRect">
            <a:avLst>
              <a:gd name="adj" fmla="val 50000"/>
            </a:avLst>
          </a:prstGeom>
          <a:solidFill>
            <a:srgbClr val="47B1E5"/>
          </a:solidFill>
          <a:ln w="38100" cap="flat" cmpd="sng">
            <a:noFill/>
            <a:prstDash val="solid"/>
            <a:round/>
            <a:headEnd type="none" w="sm" len="sm"/>
            <a:tailEnd type="none" w="sm" len="sm"/>
          </a:ln>
        </p:spPr>
        <p:txBody>
          <a:bodyPr spcFirstLastPara="1" wrap="square" lIns="252000" tIns="252000" rIns="252000" bIns="252000" anchor="ctr"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300" dirty="0">
                <a:solidFill>
                  <a:schemeClr val="bg1">
                    <a:lumMod val="95000"/>
                  </a:schemeClr>
                </a:solidFill>
                <a:latin typeface="Twinkl" pitchFamily="2" charset="77"/>
              </a:rPr>
              <a:t>Connecting with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up)">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23"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2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5" grpId="0" animBg="1"/>
    </p:bldLst>
  </p:timing>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965</Words>
  <Application>Microsoft Office PowerPoint</Application>
  <PresentationFormat>On-screen Show (4:3)</PresentationFormat>
  <Paragraphs>75</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PowerPoint Presentation</vt:lpstr>
      <vt:lpstr>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Disclaimer/s</dc:title>
  <dc:creator>Nicki</dc:creator>
  <cp:lastModifiedBy>Nicki</cp:lastModifiedBy>
  <cp:revision>52</cp:revision>
  <dcterms:modified xsi:type="dcterms:W3CDTF">2023-03-06T10:07:42Z</dcterms:modified>
</cp:coreProperties>
</file>