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66" r:id="rId4"/>
    <p:sldId id="267" r:id="rId5"/>
    <p:sldId id="268" r:id="rId6"/>
    <p:sldId id="270" r:id="rId7"/>
    <p:sldId id="271" r:id="rId8"/>
    <p:sldId id="275" r:id="rId9"/>
    <p:sldId id="278" r:id="rId10"/>
    <p:sldId id="277" r:id="rId11"/>
    <p:sldId id="272" r:id="rId12"/>
    <p:sldId id="273" r:id="rId13"/>
    <p:sldId id="274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BE6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9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46856-5B30-4242-84F8-E61FBC7E44B0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C6AFB-5967-BA49-AE83-CB807B405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6AFB-5967-BA49-AE83-CB807B405B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6AFB-5967-BA49-AE83-CB807B405B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F38F-5E77-104F-9676-BEE1963C5FED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dover Slid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45" y="7659"/>
            <a:ext cx="9191491" cy="687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3745" y="5999202"/>
            <a:ext cx="9191491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/>
                <a:cs typeface="Arial"/>
              </a:rPr>
              <a:t>        Condover Hall 2024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3746" y="6629400"/>
            <a:ext cx="9191491" cy="27699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500" baseline="30000" dirty="0">
                <a:solidFill>
                  <a:srgbClr val="FFFFFF"/>
                </a:solidFill>
                <a:latin typeface="M L Arial Light"/>
                <a:cs typeface="M L Arial Light"/>
              </a:rPr>
              <a:t>Adventure Centre for educational activities</a:t>
            </a:r>
            <a:endParaRPr lang="en-US" sz="1500" baseline="300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02" y="-22852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0082" y="2765166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latin typeface="Century Gothic" panose="020B0502020202020204" pitchFamily="34" charset="0"/>
              </a:rPr>
              <a:t>Staffing</a:t>
            </a:r>
            <a:r>
              <a:rPr lang="en-US" sz="4000" baseline="30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206931"/>
            <a:ext cx="478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87594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9351" y="236358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Mrs Tuck (Group Leader)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Knight (Pocket Money)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</a:t>
            </a:r>
            <a:r>
              <a:rPr lang="en-GB" sz="2400" dirty="0" err="1">
                <a:solidFill>
                  <a:srgbClr val="FFFF00"/>
                </a:solidFill>
              </a:rPr>
              <a:t>Bremner</a:t>
            </a:r>
            <a:r>
              <a:rPr lang="en-GB" sz="2400" dirty="0">
                <a:solidFill>
                  <a:srgbClr val="FFFF00"/>
                </a:solidFill>
              </a:rPr>
              <a:t> (First Aider / Medicines)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 Walker ( Asthmatics)</a:t>
            </a:r>
          </a:p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Mrs Moffat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Beirne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Roberts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Delaine 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Miss Jones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Cullen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Leach</a:t>
            </a:r>
          </a:p>
          <a:p>
            <a:endParaRPr lang="en-GB" sz="2400" dirty="0">
              <a:solidFill>
                <a:srgbClr val="FFFF00"/>
              </a:solidFill>
            </a:endParaRPr>
          </a:p>
          <a:p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8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52706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On the day: The journey will take 2.00 – 2.40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012" y="807095"/>
            <a:ext cx="7607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Drop off in the main hall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Drop off luggage, medicines, spending money (£10 max), packed lunch for the day and drinks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Say goodbye to the children as they will not be leaving school until 10am.Children go into normal classrooms to register and prepare for the trip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We will leave at approximately 10am from the Fire Station.  We will send updates back to school who will update the Website/Facebook when we arrive.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154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653207"/>
            <a:ext cx="8371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time will we get back?  We will be leaving about 12:30, so all being well we should be back by 3:30pm.  We will update the Website and Facebook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 they get to call home? No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What is the food like, I have a fussy eater! Good, we have taken fussy eaters before with no problems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Who do I speak to about additional needs such as dietary or medical?  Mrs Tuck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What do we need to take?  Kit list + sensible amount of ‘snacks’, reading book, teddy, £10 pocket money (max) in change in a named envelope, packed lunch and drinks for day of departure (no glass, fizz or chocolate please)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8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154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856176"/>
            <a:ext cx="8371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about contact while they are away?  Updates via website and Facebook.  If you need to contact us, ring school and they will get hold of us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Dormitories and allocation – up to 10, all boys/girls, friendship groups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 you have to do all the activities?  No, but we will really encourage it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 you have to be able to swim?  No</a:t>
            </a:r>
          </a:p>
          <a:p>
            <a:r>
              <a:rPr lang="en-GB" sz="2400" dirty="0">
                <a:solidFill>
                  <a:schemeClr val="bg1"/>
                </a:solidFill>
              </a:rPr>
              <a:t>Can they cater for food intolerance and allergies?  Yes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Toilet and shower arrangements and going to the loo at night? Well lit corridors and often rooms have own toilet / shower. 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ANY OTHER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7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1542"/>
            <a:ext cx="398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ANY OTHER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401263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66" y="562883"/>
            <a:ext cx="3139615" cy="41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dover Slid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45" y="7659"/>
            <a:ext cx="9191491" cy="687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3745" y="5999202"/>
            <a:ext cx="9191491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4400">
                <a:solidFill>
                  <a:srgbClr val="FFFF00"/>
                </a:solidFill>
                <a:latin typeface="Century Gothic" panose="020B0502020202020204" pitchFamily="34" charset="0"/>
              </a:rPr>
              <a:t>              Let </a:t>
            </a:r>
            <a:r>
              <a:rPr lang="en-GB" sz="4400" dirty="0">
                <a:solidFill>
                  <a:srgbClr val="FFFF00"/>
                </a:solidFill>
                <a:latin typeface="Century Gothic" panose="020B0502020202020204" pitchFamily="34" charset="0"/>
              </a:rPr>
              <a:t>the adventure begin!</a:t>
            </a:r>
            <a:endParaRPr lang="en-GB" sz="4400" dirty="0">
              <a:solidFill>
                <a:srgbClr val="FFFF00"/>
              </a:solidFill>
            </a:endParaRPr>
          </a:p>
          <a:p>
            <a:pPr algn="ctr"/>
            <a:endParaRPr lang="en-US" sz="4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3746" y="6629400"/>
            <a:ext cx="9191491" cy="27699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500" baseline="30000" dirty="0">
                <a:solidFill>
                  <a:srgbClr val="FFFFFF"/>
                </a:solidFill>
                <a:latin typeface="M L Arial Light"/>
                <a:cs typeface="M L Arial Light"/>
              </a:rPr>
              <a:t>Adventure Centre for educational activities</a:t>
            </a:r>
            <a:endParaRPr lang="en-US" sz="1500" baseline="300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1147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/>
                <a:cs typeface="Arial"/>
              </a:rPr>
              <a:t>Condover</a:t>
            </a:r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 Hall</a:t>
            </a: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Built in 1586, Condover Hall is a grade I Elizabethan Mansion. Set in 78 acres of fantastic countryside and gardens your students will experience history, beautiful surroundings and state of the art activities during their stay.</a:t>
            </a:r>
          </a:p>
          <a:p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5" descr="Hall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08920"/>
            <a:ext cx="3306236" cy="2204157"/>
          </a:xfrm>
          <a:prstGeom prst="rect">
            <a:avLst/>
          </a:prstGeom>
        </p:spPr>
      </p:pic>
      <p:pic>
        <p:nvPicPr>
          <p:cNvPr id="7" name="Picture 6" descr="Hall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710638"/>
            <a:ext cx="4757269" cy="22024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921" y="152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Facilities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849" y="2280515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Ropes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8161" y="2280515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 Ropes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8481" y="2276872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Sports Hall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9724" y="4609754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Sports Courts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2092" y="4609753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Restaurant</a:t>
            </a:r>
          </a:p>
        </p:txBody>
      </p:sp>
      <p:pic>
        <p:nvPicPr>
          <p:cNvPr id="21" name="Picture 20" descr="Low_rop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169" y="692698"/>
            <a:ext cx="2348912" cy="1590409"/>
          </a:xfrm>
          <a:prstGeom prst="rect">
            <a:avLst/>
          </a:prstGeom>
        </p:spPr>
      </p:pic>
      <p:pic>
        <p:nvPicPr>
          <p:cNvPr id="22" name="Picture 21" descr="sports_h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497" y="688093"/>
            <a:ext cx="2287078" cy="1585707"/>
          </a:xfrm>
          <a:prstGeom prst="rect">
            <a:avLst/>
          </a:prstGeom>
        </p:spPr>
      </p:pic>
      <p:pic>
        <p:nvPicPr>
          <p:cNvPr id="23" name="Picture 22" descr="cour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444" y="2852936"/>
            <a:ext cx="2416492" cy="1757449"/>
          </a:xfrm>
          <a:prstGeom prst="rect">
            <a:avLst/>
          </a:prstGeom>
        </p:spPr>
      </p:pic>
      <p:pic>
        <p:nvPicPr>
          <p:cNvPr id="26" name="Picture 25" descr="High_rop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00" y="692698"/>
            <a:ext cx="2386212" cy="1588779"/>
          </a:xfrm>
          <a:prstGeom prst="rect">
            <a:avLst/>
          </a:prstGeom>
        </p:spPr>
      </p:pic>
      <p:pic>
        <p:nvPicPr>
          <p:cNvPr id="20" name="Picture 19" descr="Restaurant.jpg">
            <a:extLst>
              <a:ext uri="{FF2B5EF4-FFF2-40B4-BE49-F238E27FC236}">
                <a16:creationId xmlns:a16="http://schemas.microsoft.com/office/drawing/2014/main" id="{E46060A6-1AC6-4116-BCE5-B02362355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7291" y="2823405"/>
            <a:ext cx="2664296" cy="17680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7219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Facilities</a:t>
            </a: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574" y="2445590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Tuck Shop/Gift 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2280515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Cinema Room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2276872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Classroom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0232" y="4680254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Suite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9918" y="4524711"/>
            <a:ext cx="397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Sports on a man made lake</a:t>
            </a:r>
          </a:p>
        </p:txBody>
      </p:sp>
      <p:pic>
        <p:nvPicPr>
          <p:cNvPr id="11" name="Picture 10" descr="cine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692697"/>
            <a:ext cx="2386212" cy="1588778"/>
          </a:xfrm>
          <a:prstGeom prst="rect">
            <a:avLst/>
          </a:prstGeom>
        </p:spPr>
      </p:pic>
      <p:pic>
        <p:nvPicPr>
          <p:cNvPr id="12" name="Picture 11" descr="classr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92696"/>
            <a:ext cx="2556814" cy="1590363"/>
          </a:xfrm>
          <a:prstGeom prst="rect">
            <a:avLst/>
          </a:prstGeom>
        </p:spPr>
      </p:pic>
      <p:pic>
        <p:nvPicPr>
          <p:cNvPr id="13" name="Picture 12" descr="IT-Sui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533" y="2784698"/>
            <a:ext cx="2696602" cy="1757062"/>
          </a:xfrm>
          <a:prstGeom prst="rect">
            <a:avLst/>
          </a:prstGeom>
        </p:spPr>
      </p:pic>
      <p:pic>
        <p:nvPicPr>
          <p:cNvPr id="15" name="Picture 14" descr="sh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57" y="692697"/>
            <a:ext cx="2638375" cy="1756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B69886-0513-4BED-A0F7-9EDABCA7A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980" y="3063156"/>
            <a:ext cx="3458344" cy="1276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375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Accommodation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Accommodation comprises several blocks, all of which are completely refurbished. A member of JCA staff is on call 24 hours a day. In the evening Senior Staff are on duty until 11pm and night security patrol between 11pm and 7am</a:t>
            </a:r>
            <a:r>
              <a:rPr lang="en-US" sz="2000" baseline="30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465739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Teacher’s Lounges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916" y="4465738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Teacher’s Rooms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446573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Spacious Dormitories</a:t>
            </a:r>
          </a:p>
        </p:txBody>
      </p:sp>
      <p:pic>
        <p:nvPicPr>
          <p:cNvPr id="7" name="Picture 6" descr="teacher_lou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3" y="2708921"/>
            <a:ext cx="2647427" cy="1756818"/>
          </a:xfrm>
          <a:prstGeom prst="rect">
            <a:avLst/>
          </a:prstGeom>
        </p:spPr>
      </p:pic>
      <p:pic>
        <p:nvPicPr>
          <p:cNvPr id="8" name="Picture 7" descr="teacher_r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708921"/>
            <a:ext cx="2641327" cy="1756818"/>
          </a:xfrm>
          <a:prstGeom prst="rect">
            <a:avLst/>
          </a:prstGeom>
        </p:spPr>
      </p:pic>
      <p:pic>
        <p:nvPicPr>
          <p:cNvPr id="9" name="Picture 8" descr="dormitori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708920"/>
            <a:ext cx="2647427" cy="17568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Activities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Activities include: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3F010-B92A-420E-B898-5BB2C915420D}"/>
              </a:ext>
            </a:extLst>
          </p:cNvPr>
          <p:cNvSpPr/>
          <p:nvPr/>
        </p:nvSpPr>
        <p:spPr>
          <a:xfrm>
            <a:off x="481290" y="145342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Abseiling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Archery</a:t>
            </a:r>
          </a:p>
          <a:p>
            <a:r>
              <a:rPr lang="en-GB" sz="2400" dirty="0">
                <a:solidFill>
                  <a:schemeClr val="bg1"/>
                </a:solidFill>
              </a:rPr>
              <a:t>Buggy Building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Camp Fire</a:t>
            </a:r>
          </a:p>
          <a:p>
            <a:r>
              <a:rPr lang="en-GB" sz="2400" dirty="0">
                <a:solidFill>
                  <a:schemeClr val="bg1"/>
                </a:solidFill>
              </a:rPr>
              <a:t>Climbing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Fencing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High Ropes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Mini Olympics</a:t>
            </a:r>
          </a:p>
          <a:p>
            <a:r>
              <a:rPr lang="en-GB" sz="2400" dirty="0">
                <a:solidFill>
                  <a:schemeClr val="bg1"/>
                </a:solidFill>
              </a:rPr>
              <a:t>Orienteering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B257E-CCE1-4415-9887-42EA3E4BB948}"/>
              </a:ext>
            </a:extLst>
          </p:cNvPr>
          <p:cNvSpPr txBox="1"/>
          <p:nvPr/>
        </p:nvSpPr>
        <p:spPr>
          <a:xfrm>
            <a:off x="2969568" y="38122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Run Around Quiz</a:t>
            </a:r>
          </a:p>
          <a:p>
            <a:r>
              <a:rPr lang="en-GB" sz="2400" dirty="0">
                <a:solidFill>
                  <a:schemeClr val="bg1"/>
                </a:solidFill>
              </a:rPr>
              <a:t>Survival</a:t>
            </a:r>
          </a:p>
          <a:p>
            <a:r>
              <a:rPr lang="en-GB" sz="2400" dirty="0">
                <a:solidFill>
                  <a:schemeClr val="bg1"/>
                </a:solidFill>
              </a:rPr>
              <a:t>Team Challenge </a:t>
            </a:r>
          </a:p>
          <a:p>
            <a:r>
              <a:rPr lang="en-GB" sz="2400" dirty="0">
                <a:solidFill>
                  <a:schemeClr val="bg1"/>
                </a:solidFill>
              </a:rPr>
              <a:t>Tunnelling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Wet and Wacky</a:t>
            </a:r>
          </a:p>
          <a:p>
            <a:r>
              <a:rPr lang="en-GB" sz="2400" dirty="0">
                <a:solidFill>
                  <a:schemeClr val="bg1"/>
                </a:solidFill>
              </a:rPr>
              <a:t>Wide Games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Zipwire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0E59A-0E35-4A7B-A6E6-9AEEAA486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966781"/>
            <a:ext cx="4572000" cy="20668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Kit list:</a:t>
            </a: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712" y="548680"/>
            <a:ext cx="47885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Night clothes                    </a:t>
            </a:r>
          </a:p>
          <a:p>
            <a:r>
              <a:rPr lang="en-GB" dirty="0">
                <a:solidFill>
                  <a:schemeClr val="bg1"/>
                </a:solidFill>
              </a:rPr>
              <a:t>Underwear</a:t>
            </a:r>
          </a:p>
          <a:p>
            <a:r>
              <a:rPr lang="en-GB" dirty="0">
                <a:solidFill>
                  <a:schemeClr val="bg1"/>
                </a:solidFill>
              </a:rPr>
              <a:t>Pairs of socks</a:t>
            </a:r>
          </a:p>
          <a:p>
            <a:r>
              <a:rPr lang="en-GB" dirty="0">
                <a:solidFill>
                  <a:schemeClr val="bg1"/>
                </a:solidFill>
              </a:rPr>
              <a:t>Trousers and Leggings</a:t>
            </a:r>
          </a:p>
          <a:p>
            <a:r>
              <a:rPr lang="en-GB" dirty="0">
                <a:solidFill>
                  <a:schemeClr val="bg1"/>
                </a:solidFill>
              </a:rPr>
              <a:t>T-shirts</a:t>
            </a:r>
          </a:p>
          <a:p>
            <a:r>
              <a:rPr lang="en-GB" dirty="0">
                <a:solidFill>
                  <a:schemeClr val="bg1"/>
                </a:solidFill>
              </a:rPr>
              <a:t>Jumper/sweatshirt/Fleece</a:t>
            </a:r>
          </a:p>
          <a:p>
            <a:r>
              <a:rPr lang="en-GB" dirty="0">
                <a:solidFill>
                  <a:schemeClr val="bg1"/>
                </a:solidFill>
              </a:rPr>
              <a:t>Waterproof Jacket</a:t>
            </a:r>
          </a:p>
          <a:p>
            <a:r>
              <a:rPr lang="en-GB" dirty="0">
                <a:solidFill>
                  <a:schemeClr val="bg1"/>
                </a:solidFill>
              </a:rPr>
              <a:t>Trainers or other substantial footwear</a:t>
            </a:r>
          </a:p>
          <a:p>
            <a:r>
              <a:rPr lang="en-GB" dirty="0">
                <a:solidFill>
                  <a:schemeClr val="bg1"/>
                </a:solidFill>
              </a:rPr>
              <a:t>Swimwear</a:t>
            </a:r>
          </a:p>
          <a:p>
            <a:r>
              <a:rPr lang="en-GB" dirty="0">
                <a:solidFill>
                  <a:schemeClr val="bg1"/>
                </a:solidFill>
              </a:rPr>
              <a:t>Washbag</a:t>
            </a:r>
          </a:p>
          <a:p>
            <a:r>
              <a:rPr lang="en-GB" dirty="0">
                <a:solidFill>
                  <a:schemeClr val="bg1"/>
                </a:solidFill>
              </a:rPr>
              <a:t>Toothbrush/paste</a:t>
            </a:r>
          </a:p>
          <a:p>
            <a:r>
              <a:rPr lang="en-GB" dirty="0">
                <a:solidFill>
                  <a:schemeClr val="bg1"/>
                </a:solidFill>
              </a:rPr>
              <a:t>Flannel/soap/shower gel</a:t>
            </a:r>
          </a:p>
          <a:p>
            <a:r>
              <a:rPr lang="en-GB" dirty="0">
                <a:solidFill>
                  <a:schemeClr val="bg1"/>
                </a:solidFill>
              </a:rPr>
              <a:t>Towel – large bath towel</a:t>
            </a:r>
          </a:p>
          <a:p>
            <a:r>
              <a:rPr lang="en-GB" dirty="0">
                <a:solidFill>
                  <a:schemeClr val="bg1"/>
                </a:solidFill>
              </a:rPr>
              <a:t>Book</a:t>
            </a:r>
          </a:p>
          <a:p>
            <a:r>
              <a:rPr lang="en-GB" dirty="0">
                <a:solidFill>
                  <a:schemeClr val="bg1"/>
                </a:solidFill>
              </a:rPr>
              <a:t>Sun hat</a:t>
            </a:r>
          </a:p>
          <a:p>
            <a:r>
              <a:rPr lang="en-GB" dirty="0">
                <a:solidFill>
                  <a:schemeClr val="bg1"/>
                </a:solidFill>
              </a:rPr>
              <a:t>Sun cream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875949"/>
            <a:ext cx="331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ALL NAMED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                                                          PLEASE!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B34FB-6522-43DE-841B-8F95EBF30E45}"/>
              </a:ext>
            </a:extLst>
          </p:cNvPr>
          <p:cNvSpPr txBox="1"/>
          <p:nvPr/>
        </p:nvSpPr>
        <p:spPr>
          <a:xfrm>
            <a:off x="4211960" y="548680"/>
            <a:ext cx="363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Sleeping bag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02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88640"/>
            <a:ext cx="78717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All medication should be clearly labelled and handed directly to Mrs </a:t>
            </a:r>
            <a:r>
              <a:rPr lang="en-GB" sz="28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Bremner</a:t>
            </a:r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 ( Do not pack this!)</a:t>
            </a:r>
          </a:p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No mobile phones</a:t>
            </a:r>
          </a:p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No electronic gaming equipment</a:t>
            </a:r>
          </a:p>
          <a:p>
            <a:r>
              <a:rPr lang="en-GB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No disposable camera or normal cameras</a:t>
            </a:r>
          </a:p>
          <a:p>
            <a:endParaRPr lang="en-GB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Your child must be able to carry their own luggage to the coach and from the coach to the accommodation!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7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666</Words>
  <Application>Microsoft Office PowerPoint</Application>
  <PresentationFormat>On-screen Show (4:3)</PresentationFormat>
  <Paragraphs>126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M L Arial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Yellowbox two</dc:creator>
  <cp:lastModifiedBy>D Tuck</cp:lastModifiedBy>
  <cp:revision>72</cp:revision>
  <dcterms:created xsi:type="dcterms:W3CDTF">2012-01-13T09:23:32Z</dcterms:created>
  <dcterms:modified xsi:type="dcterms:W3CDTF">2024-03-25T14:54:56Z</dcterms:modified>
</cp:coreProperties>
</file>