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87" r:id="rId2"/>
    <p:sldId id="288" r:id="rId3"/>
    <p:sldId id="290" r:id="rId4"/>
    <p:sldId id="291" r:id="rId5"/>
    <p:sldId id="292" r:id="rId6"/>
    <p:sldId id="293" r:id="rId7"/>
    <p:sldId id="294" r:id="rId8"/>
    <p:sldId id="295" r:id="rId9"/>
    <p:sldId id="296" r:id="rId10"/>
    <p:sldId id="297" r:id="rId11"/>
    <p:sldId id="298" r:id="rId12"/>
    <p:sldId id="299" r:id="rId13"/>
    <p:sldId id="275" r:id="rId14"/>
    <p:sldId id="277" r:id="rId15"/>
    <p:sldId id="300" r:id="rId16"/>
    <p:sldId id="301" r:id="rId17"/>
    <p:sldId id="285" r:id="rId18"/>
    <p:sldId id="272" r:id="rId19"/>
    <p:sldId id="273" r:id="rId20"/>
    <p:sldId id="276" r:id="rId21"/>
    <p:sldId id="302" r:id="rId22"/>
    <p:sldId id="279" r:id="rId23"/>
    <p:sldId id="282" r:id="rId24"/>
    <p:sldId id="289" r:id="rId2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A4D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46534" y="3085765"/>
            <a:ext cx="11262866" cy="33048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1191" y="1020431"/>
            <a:ext cx="10993549" cy="1475013"/>
          </a:xfrm>
          <a:effectLst/>
        </p:spPr>
        <p:txBody>
          <a:bodyPr anchor="b">
            <a:normAutofit/>
          </a:bodyPr>
          <a:lstStyle>
            <a:lvl1pPr>
              <a:defRPr sz="36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81194" y="2495445"/>
            <a:ext cx="10993546" cy="590321"/>
          </a:xfrm>
        </p:spPr>
        <p:txBody>
          <a:bodyPr anchor="t">
            <a:normAutofit/>
          </a:bodyPr>
          <a:lstStyle>
            <a:lvl1pPr marL="0" indent="0" algn="l">
              <a:buNone/>
              <a:defRPr sz="1600" cap="all">
                <a:solidFill>
                  <a:schemeClr val="accent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605951" y="5956137"/>
            <a:ext cx="284480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2/1/2023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81192" y="5951811"/>
            <a:ext cx="691721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1644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8839201" y="599725"/>
            <a:ext cx="2906817" cy="581695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1" y="675726"/>
            <a:ext cx="2004164" cy="5183073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4923" y="675726"/>
            <a:ext cx="7896279" cy="5183073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93673" y="5956137"/>
            <a:ext cx="1328141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2/1/2023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74923" y="5951811"/>
            <a:ext cx="7896279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46615" y="5956137"/>
            <a:ext cx="1164195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2" y="2180496"/>
            <a:ext cx="11029615" cy="367830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52508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7817" y="5141974"/>
            <a:ext cx="11290860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3043910"/>
            <a:ext cx="11029615" cy="1497507"/>
          </a:xfrm>
        </p:spPr>
        <p:txBody>
          <a:bodyPr anchor="b">
            <a:normAutofit/>
          </a:bodyPr>
          <a:lstStyle>
            <a:lvl1pPr algn="l">
              <a:defRPr sz="3600" b="0" cap="all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4541417"/>
            <a:ext cx="11029615" cy="600556"/>
          </a:xfrm>
        </p:spPr>
        <p:txBody>
          <a:bodyPr anchor="t">
            <a:normAutofit/>
          </a:bodyPr>
          <a:lstStyle>
            <a:lvl1pPr marL="0" indent="0" algn="l">
              <a:buNone/>
              <a:defRPr sz="1800" cap="all">
                <a:solidFill>
                  <a:schemeClr val="accent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2/1/2023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81193" y="2228003"/>
            <a:ext cx="5422390" cy="363304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8417" y="2228003"/>
            <a:ext cx="5422392" cy="363304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7219" y="2250892"/>
            <a:ext cx="5087075" cy="536005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1194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3735" y="2250892"/>
            <a:ext cx="5087073" cy="553373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709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0683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575894" y="729658"/>
            <a:ext cx="11029616" cy="98833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>
            <a:spLocks noChangeAspect="1"/>
          </p:cNvSpPr>
          <p:nvPr/>
        </p:nvSpPr>
        <p:spPr>
          <a:xfrm>
            <a:off x="447817" y="5141973"/>
            <a:ext cx="11298200" cy="127470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5262296"/>
            <a:ext cx="4909445" cy="689514"/>
          </a:xfrm>
        </p:spPr>
        <p:txBody>
          <a:bodyPr anchor="ctr"/>
          <a:lstStyle>
            <a:lvl1pPr algn="l">
              <a:defRPr sz="2000" b="0"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7816" y="601200"/>
            <a:ext cx="11292840" cy="4204800"/>
          </a:xfrm>
        </p:spPr>
        <p:txBody>
          <a:bodyPr anchor="ctr">
            <a:normAutofit/>
          </a:bodyPr>
          <a:lstStyle>
            <a:lvl1pPr>
              <a:defRPr sz="2000">
                <a:solidFill>
                  <a:schemeClr val="tx2"/>
                </a:solidFill>
              </a:defRPr>
            </a:lvl1pPr>
            <a:lvl2pPr>
              <a:defRPr sz="1800">
                <a:solidFill>
                  <a:schemeClr val="tx2"/>
                </a:solidFill>
              </a:defRPr>
            </a:lvl2pPr>
            <a:lvl3pPr>
              <a:defRPr sz="1600">
                <a:solidFill>
                  <a:schemeClr val="tx2"/>
                </a:solidFill>
              </a:defRPr>
            </a:lvl3pPr>
            <a:lvl4pPr>
              <a:defRPr sz="1400">
                <a:solidFill>
                  <a:schemeClr val="tx2"/>
                </a:solidFill>
              </a:defRPr>
            </a:lvl4pPr>
            <a:lvl5pPr>
              <a:defRPr sz="1400">
                <a:solidFill>
                  <a:schemeClr val="tx2"/>
                </a:solidFill>
              </a:defRPr>
            </a:lvl5pPr>
            <a:lvl6pPr>
              <a:defRPr sz="1400">
                <a:solidFill>
                  <a:schemeClr val="tx2"/>
                </a:solidFill>
              </a:defRPr>
            </a:lvl6pPr>
            <a:lvl7pPr>
              <a:defRPr sz="1400">
                <a:solidFill>
                  <a:schemeClr val="tx2"/>
                </a:solidFill>
              </a:defRPr>
            </a:lvl7pPr>
            <a:lvl8pPr>
              <a:defRPr sz="1400">
                <a:solidFill>
                  <a:schemeClr val="tx2"/>
                </a:solidFill>
              </a:defRPr>
            </a:lvl8pPr>
            <a:lvl9pPr>
              <a:defRPr sz="1400">
                <a:solidFill>
                  <a:schemeClr val="tx2"/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40823" y="5262296"/>
            <a:ext cx="5869987" cy="689515"/>
          </a:xfrm>
        </p:spPr>
        <p:txBody>
          <a:bodyPr anchor="ctr">
            <a:normAutofit/>
          </a:bodyPr>
          <a:lstStyle>
            <a:lvl1pPr marL="0" indent="0" algn="r">
              <a:buNone/>
              <a:defRPr sz="1100">
                <a:solidFill>
                  <a:schemeClr val="bg1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2/1/2023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4693389"/>
            <a:ext cx="11029616" cy="566738"/>
          </a:xfrm>
        </p:spPr>
        <p:txBody>
          <a:bodyPr anchor="b">
            <a:normAutofit/>
          </a:bodyPr>
          <a:lstStyle>
            <a:lvl1pPr algn="l">
              <a:defRPr sz="2400" b="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47817" y="599725"/>
            <a:ext cx="11290859" cy="355725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81192" y="5260127"/>
            <a:ext cx="11029617" cy="598671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81192" y="705124"/>
            <a:ext cx="11029616" cy="118955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2336003"/>
            <a:ext cx="11029616" cy="35227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05951" y="5956137"/>
            <a:ext cx="28447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2/1/2023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81192" y="5951811"/>
            <a:ext cx="69172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all">
                <a:solidFill>
                  <a:schemeClr val="accent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58300" y="5956137"/>
            <a:ext cx="10525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457200" rtl="0" eaLnBrk="1" latinLnBrk="0" hangingPunct="1">
        <a:spcBef>
          <a:spcPct val="0"/>
        </a:spcBef>
        <a:buNone/>
        <a:defRPr sz="2800" b="0" kern="1200" cap="all">
          <a:solidFill>
            <a:schemeClr val="bg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06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800" kern="1200">
          <a:solidFill>
            <a:schemeClr val="tx2"/>
          </a:solidFill>
          <a:latin typeface="+mn-lt"/>
          <a:ea typeface="+mn-ea"/>
          <a:cs typeface="+mn-cs"/>
        </a:defRPr>
      </a:lvl1pPr>
      <a:lvl2pPr marL="630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600" kern="1200">
          <a:solidFill>
            <a:schemeClr val="tx2"/>
          </a:solidFill>
          <a:latin typeface="+mn-lt"/>
          <a:ea typeface="+mn-ea"/>
          <a:cs typeface="+mn-cs"/>
        </a:defRPr>
      </a:lvl2pPr>
      <a:lvl3pPr marL="90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400" kern="1200">
          <a:solidFill>
            <a:schemeClr val="tx2"/>
          </a:solidFill>
          <a:latin typeface="+mn-lt"/>
          <a:ea typeface="+mn-ea"/>
          <a:cs typeface="+mn-cs"/>
        </a:defRPr>
      </a:lvl3pPr>
      <a:lvl4pPr marL="124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4pPr>
      <a:lvl5pPr marL="160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5pPr>
      <a:lvl6pPr marL="19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2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5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Relationship Id="rId9" Type="http://schemas.openxmlformats.org/officeDocument/2006/relationships/image" Target="../media/image2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B6137A-EB4F-4B2C-BAC9-638687B31D9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en-GB" dirty="0"/>
              <a:t>Russell lower school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928F517-299E-456F-A6A1-3770F2E8BED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ctr"/>
            <a:r>
              <a:rPr lang="en-GB" dirty="0"/>
              <a:t>February 2023</a:t>
            </a:r>
          </a:p>
        </p:txBody>
      </p:sp>
      <p:pic>
        <p:nvPicPr>
          <p:cNvPr id="4" name="Content Placeholder 3" descr="C:\Users\nicki\AppData\Local\Temp\Rar$DIa0.216\Russell_logo_CMYK_Bold.jpg">
            <a:extLst>
              <a:ext uri="{FF2B5EF4-FFF2-40B4-BE49-F238E27FC236}">
                <a16:creationId xmlns:a16="http://schemas.microsoft.com/office/drawing/2014/main" id="{25805C1D-C61A-4890-A1EA-F7A3A2E7F812}"/>
              </a:ext>
            </a:extLst>
          </p:cNvPr>
          <p:cNvPicPr>
            <a:picLocks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5842" y="3261219"/>
            <a:ext cx="3543344" cy="2879521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2A649AF-F24F-4F46-9A84-723415400B5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82815" y="3261219"/>
            <a:ext cx="3543344" cy="28795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261850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93F2CF-E092-4BD6-8E50-DAD0278CEE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B89483A0-DF25-405A-822C-8E696AFC1A5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7465" y="100755"/>
            <a:ext cx="12038377" cy="6694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393911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F4D962-6CD2-4800-8B45-F4DC541F17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03F149-9BE2-454E-B7E8-BCF613DC5F2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3253883-DC80-4516-A0BB-89AEEC0722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438" y="37626"/>
            <a:ext cx="12165123" cy="67827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35434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B9F12B-9FC7-4A48-941C-13B9497B67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9773F214-D181-4B72-A489-EB7035C0B21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5452" y="193033"/>
            <a:ext cx="11798526" cy="65968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742549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FCAA40-5048-4934-B713-DD1F118C5C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What if someone is not kind or is mean to me?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7E5E52A1-C60B-4FBE-93DC-2AA1F3A54D3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76166" y="2036585"/>
            <a:ext cx="6564869" cy="4411741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E0DE766-2787-452B-911F-E29BAD75431F}"/>
              </a:ext>
            </a:extLst>
          </p:cNvPr>
          <p:cNvSpPr txBox="1"/>
          <p:nvPr/>
        </p:nvSpPr>
        <p:spPr>
          <a:xfrm>
            <a:off x="7625594" y="2441196"/>
            <a:ext cx="4177716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rgbClr val="7030A0"/>
                </a:solidFill>
                <a:highlight>
                  <a:srgbClr val="FFFF00"/>
                </a:highlight>
              </a:rPr>
              <a:t>TELL</a:t>
            </a:r>
            <a:r>
              <a:rPr lang="en-GB" sz="2400" dirty="0">
                <a:solidFill>
                  <a:srgbClr val="7030A0"/>
                </a:solidFill>
              </a:rPr>
              <a:t> adults in your class</a:t>
            </a:r>
          </a:p>
          <a:p>
            <a:r>
              <a:rPr lang="en-GB" sz="2400" dirty="0">
                <a:solidFill>
                  <a:srgbClr val="7030A0"/>
                </a:solidFill>
                <a:highlight>
                  <a:srgbClr val="FFFF00"/>
                </a:highlight>
              </a:rPr>
              <a:t>TELL</a:t>
            </a:r>
            <a:r>
              <a:rPr lang="en-GB" sz="2400" dirty="0">
                <a:solidFill>
                  <a:srgbClr val="7030A0"/>
                </a:solidFill>
              </a:rPr>
              <a:t> an adult on the playground</a:t>
            </a:r>
          </a:p>
          <a:p>
            <a:r>
              <a:rPr lang="en-GB" sz="2400" dirty="0">
                <a:solidFill>
                  <a:srgbClr val="7030A0"/>
                </a:solidFill>
                <a:highlight>
                  <a:srgbClr val="FFFF00"/>
                </a:highlight>
              </a:rPr>
              <a:t>TELL </a:t>
            </a:r>
            <a:r>
              <a:rPr lang="en-GB" sz="2400" dirty="0">
                <a:solidFill>
                  <a:srgbClr val="7030A0"/>
                </a:solidFill>
              </a:rPr>
              <a:t>Mrs Walker or Mrs </a:t>
            </a:r>
            <a:r>
              <a:rPr lang="en-GB" sz="2400" dirty="0" err="1">
                <a:solidFill>
                  <a:srgbClr val="7030A0"/>
                </a:solidFill>
              </a:rPr>
              <a:t>Bunney</a:t>
            </a:r>
            <a:endParaRPr lang="en-GB" sz="2400" dirty="0">
              <a:solidFill>
                <a:srgbClr val="7030A0"/>
              </a:solidFill>
            </a:endParaRPr>
          </a:p>
          <a:p>
            <a:endParaRPr lang="en-GB" sz="2400" dirty="0">
              <a:solidFill>
                <a:srgbClr val="7030A0"/>
              </a:solidFill>
            </a:endParaRPr>
          </a:p>
          <a:p>
            <a:r>
              <a:rPr lang="en-GB" sz="2400" dirty="0">
                <a:solidFill>
                  <a:srgbClr val="7030A0"/>
                </a:solidFill>
                <a:highlight>
                  <a:srgbClr val="FFFF00"/>
                </a:highlight>
              </a:rPr>
              <a:t>TELL</a:t>
            </a:r>
            <a:br>
              <a:rPr lang="en-GB" sz="2400" dirty="0">
                <a:solidFill>
                  <a:srgbClr val="7030A0"/>
                </a:solidFill>
                <a:highlight>
                  <a:srgbClr val="FFFF00"/>
                </a:highlight>
              </a:rPr>
            </a:br>
            <a:r>
              <a:rPr lang="en-GB" sz="2400" dirty="0" err="1">
                <a:solidFill>
                  <a:srgbClr val="7030A0"/>
                </a:solidFill>
                <a:highlight>
                  <a:srgbClr val="FFFF00"/>
                </a:highlight>
              </a:rPr>
              <a:t>TELL</a:t>
            </a:r>
            <a:br>
              <a:rPr lang="en-GB" sz="2400" dirty="0">
                <a:solidFill>
                  <a:srgbClr val="7030A0"/>
                </a:solidFill>
                <a:highlight>
                  <a:srgbClr val="FFFF00"/>
                </a:highlight>
              </a:rPr>
            </a:br>
            <a:r>
              <a:rPr lang="en-GB" sz="2400" dirty="0" err="1">
                <a:solidFill>
                  <a:srgbClr val="7030A0"/>
                </a:solidFill>
                <a:highlight>
                  <a:srgbClr val="FFFF00"/>
                </a:highlight>
              </a:rPr>
              <a:t>TELL</a:t>
            </a:r>
            <a:r>
              <a:rPr lang="en-GB" sz="2400" dirty="0">
                <a:solidFill>
                  <a:srgbClr val="7030A0"/>
                </a:solidFill>
                <a:highlight>
                  <a:srgbClr val="FFFF00"/>
                </a:highlight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28857436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DCBBA3-F2FB-4538-869A-DA495CD59D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But…we are a telling school so use your voice if someone is being unkind and not following the Russell rights and values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C7CE30FB-BF90-4B8B-9F3F-C06A331B4EE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9024" y="1988277"/>
            <a:ext cx="6905149" cy="448802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9ED02CE-FEB6-4305-AB4F-8B037AB551E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02388" y="2406492"/>
            <a:ext cx="4868034" cy="31637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120006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5FE415-3A29-4E05-8ECF-8382976D46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BDBD0F4F-361F-4BC6-B6B3-9C1B00B8A40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85144" y="65243"/>
            <a:ext cx="11807040" cy="66711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531272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0A664A-47F8-4298-83C4-8AB4E42850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A9DCC9C2-7BBE-43F5-A74A-C95ED3EAAF9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7363" y="112758"/>
            <a:ext cx="11797273" cy="6632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516306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7E391C-191F-4840-B031-69BEFBE672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/>
              <a:t>What it means to belong to Russell lower school</a:t>
            </a:r>
          </a:p>
        </p:txBody>
      </p:sp>
      <p:pic>
        <p:nvPicPr>
          <p:cNvPr id="4" name="Content Placeholder 3" descr="C:\Users\nicki\AppData\Local\Temp\Rar$DIa0.216\Russell_logo_CMYK_Bold.jpg">
            <a:extLst>
              <a:ext uri="{FF2B5EF4-FFF2-40B4-BE49-F238E27FC236}">
                <a16:creationId xmlns:a16="http://schemas.microsoft.com/office/drawing/2014/main" id="{3A2C28B9-6E9B-4EB1-9038-DF4AE6B74A0E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432" y="1848671"/>
            <a:ext cx="3299685" cy="2504531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54AFF74-B47E-4F1D-B522-7CEAB71A17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31955" y="1850450"/>
            <a:ext cx="3690061" cy="170255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F7E4F0D-49AB-4679-AF90-A518851B8CEF}"/>
              </a:ext>
            </a:extLst>
          </p:cNvPr>
          <p:cNvSpPr txBox="1"/>
          <p:nvPr/>
        </p:nvSpPr>
        <p:spPr>
          <a:xfrm>
            <a:off x="6475191" y="2625548"/>
            <a:ext cx="18455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Values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CA3C849-49E3-4EC5-AFDA-663DAEFED3F8}"/>
              </a:ext>
            </a:extLst>
          </p:cNvPr>
          <p:cNvSpPr txBox="1"/>
          <p:nvPr/>
        </p:nvSpPr>
        <p:spPr>
          <a:xfrm>
            <a:off x="7054609" y="3809648"/>
            <a:ext cx="16777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Russell Rights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9E0DEA9-6553-46FA-B158-F0980B9D91D8}"/>
              </a:ext>
            </a:extLst>
          </p:cNvPr>
          <p:cNvSpPr txBox="1"/>
          <p:nvPr/>
        </p:nvSpPr>
        <p:spPr>
          <a:xfrm>
            <a:off x="7731799" y="5121522"/>
            <a:ext cx="14960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Telling School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7C4EA13-FDEA-4268-B7E7-A3122729E1E7}"/>
              </a:ext>
            </a:extLst>
          </p:cNvPr>
          <p:cNvSpPr txBox="1"/>
          <p:nvPr/>
        </p:nvSpPr>
        <p:spPr>
          <a:xfrm>
            <a:off x="5061134" y="1963722"/>
            <a:ext cx="15687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Bucket Fillers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78BDC32E-66CE-4197-AF80-8A699D4562A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97606" y="3695890"/>
            <a:ext cx="2995293" cy="1234562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97872947-1907-433A-8F6A-A48815EA7D8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20769" y="5532941"/>
            <a:ext cx="781159" cy="85737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64A1079A-BA62-4D7E-95A4-5A6F2D8687B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552722" y="5235931"/>
            <a:ext cx="1118074" cy="1487831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05847435-40C8-4CB2-9FE9-DB9ED84C09F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226862" y="2369882"/>
            <a:ext cx="1115791" cy="1329595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7B773ABF-193E-4CF2-9647-1509A0B42929}"/>
              </a:ext>
            </a:extLst>
          </p:cNvPr>
          <p:cNvSpPr txBox="1"/>
          <p:nvPr/>
        </p:nvSpPr>
        <p:spPr>
          <a:xfrm>
            <a:off x="208638" y="4798356"/>
            <a:ext cx="29796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Know the importance of emotions and well-being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C9EF25D5-6DA2-48A9-9471-B0460DCC392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739002" y="4390030"/>
            <a:ext cx="2594515" cy="2173911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47E7B67A-1D22-4757-AE14-2FDE21AF7C7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674745" y="4267765"/>
            <a:ext cx="929578" cy="2504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79333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97363F-2A8A-4B84-A631-F1B5AD6D18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486561"/>
            <a:ext cx="11029616" cy="1229395"/>
          </a:xfrm>
        </p:spPr>
        <p:txBody>
          <a:bodyPr>
            <a:normAutofit fontScale="90000"/>
          </a:bodyPr>
          <a:lstStyle/>
          <a:p>
            <a:r>
              <a:rPr lang="en-GB" dirty="0"/>
              <a:t>Every class is a team too.</a:t>
            </a:r>
            <a:br>
              <a:rPr lang="en-GB" dirty="0"/>
            </a:br>
            <a:r>
              <a:rPr lang="en-GB" dirty="0"/>
              <a:t>We need to get along and respect each other.  We don’t all have to be friends.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DF18D5-0CDA-4804-9E85-F9A5A8ACA9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192" y="2180496"/>
            <a:ext cx="11029615" cy="4464813"/>
          </a:xfrm>
        </p:spPr>
        <p:txBody>
          <a:bodyPr>
            <a:normAutofit fontScale="92500" lnSpcReduction="20000"/>
          </a:bodyPr>
          <a:lstStyle/>
          <a:p>
            <a:r>
              <a:rPr lang="en-GB" sz="2400" dirty="0"/>
              <a:t>We</a:t>
            </a:r>
            <a:r>
              <a:rPr lang="en-GB" sz="2400" u="sng" dirty="0">
                <a:solidFill>
                  <a:srgbClr val="7030A0"/>
                </a:solidFill>
              </a:rPr>
              <a:t> all respect each other at Russell</a:t>
            </a:r>
            <a:endParaRPr lang="en-GB" sz="2400" dirty="0"/>
          </a:p>
          <a:p>
            <a:r>
              <a:rPr lang="en-GB" sz="2400" dirty="0"/>
              <a:t>We let </a:t>
            </a:r>
            <a:r>
              <a:rPr lang="en-GB" sz="2400" u="sng" dirty="0">
                <a:solidFill>
                  <a:srgbClr val="7030A0"/>
                </a:solidFill>
              </a:rPr>
              <a:t>anyone</a:t>
            </a:r>
            <a:r>
              <a:rPr lang="en-GB" sz="2400" dirty="0"/>
              <a:t> play</a:t>
            </a:r>
          </a:p>
          <a:p>
            <a:r>
              <a:rPr lang="en-GB" sz="2400" dirty="0"/>
              <a:t>We can be friends with everyone.  Just because I choose to play with someone else for a day/lunchtime/playtime does not mean that I am not friends with you any more</a:t>
            </a:r>
          </a:p>
          <a:p>
            <a:r>
              <a:rPr lang="en-GB" sz="2400" dirty="0"/>
              <a:t>No child is ‘the boss’ of others and tells other children what to do.  The adults are in charge.  We ask others what they want to do too</a:t>
            </a:r>
          </a:p>
          <a:p>
            <a:r>
              <a:rPr lang="en-GB" sz="2400" dirty="0"/>
              <a:t>We share everything – including whose turn it is to choose the game</a:t>
            </a:r>
          </a:p>
          <a:p>
            <a:r>
              <a:rPr lang="en-GB" sz="2400" dirty="0"/>
              <a:t>We can have lots of friends</a:t>
            </a:r>
          </a:p>
          <a:p>
            <a:r>
              <a:rPr lang="en-GB" sz="2400" dirty="0"/>
              <a:t>No one is left out</a:t>
            </a:r>
          </a:p>
          <a:p>
            <a:r>
              <a:rPr lang="en-GB" sz="2400" dirty="0"/>
              <a:t>No one is laughed at</a:t>
            </a:r>
          </a:p>
          <a:p>
            <a:r>
              <a:rPr lang="en-GB" sz="2400" dirty="0"/>
              <a:t>We always use kind hands and kind words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B44EBB0-08ED-4AD4-8BE3-C2332E724C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64198" y="1338879"/>
            <a:ext cx="3602638" cy="157088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8EE060F5-FD64-4B87-9F73-3BE8DC4717B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94719" y="4857226"/>
            <a:ext cx="4581320" cy="17880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355899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CF31A2-F24F-4B80-AA76-07FE873923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Give…a compliment,  a smile,  a helping hand,  a kind word…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EA3798EE-205D-41DE-9606-661E9AA2574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81192" y="2088945"/>
            <a:ext cx="3298930" cy="438552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9B54B58-FFD1-4241-BD9E-1278180FA57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37777" y="1932365"/>
            <a:ext cx="3509638" cy="446004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E22484D7-432E-4AF6-8EC6-16CC1F0DBC93}"/>
              </a:ext>
            </a:extLst>
          </p:cNvPr>
          <p:cNvSpPr txBox="1"/>
          <p:nvPr/>
        </p:nvSpPr>
        <p:spPr>
          <a:xfrm>
            <a:off x="8573548" y="2114198"/>
            <a:ext cx="2668144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b="1" dirty="0">
                <a:solidFill>
                  <a:srgbClr val="7030A0"/>
                </a:solidFill>
                <a:latin typeface="Century Gothic" panose="020B0502020202020204" pitchFamily="34" charset="0"/>
              </a:rPr>
              <a:t>When we are kind, helpful, honest, caring, respectful, tolerant, thoughtful (using ALL our values), it makes other people feel good AND we feel good too!</a:t>
            </a:r>
          </a:p>
          <a:p>
            <a:pPr algn="ctr"/>
            <a:endParaRPr lang="en-GB" sz="2000" b="1" dirty="0">
              <a:solidFill>
                <a:srgbClr val="7030A0"/>
              </a:solidFill>
              <a:latin typeface="Century Gothic" panose="020B0502020202020204" pitchFamily="34" charset="0"/>
            </a:endParaRPr>
          </a:p>
          <a:p>
            <a:pPr algn="ctr"/>
            <a:r>
              <a:rPr lang="en-GB" sz="2000" b="1" dirty="0">
                <a:solidFill>
                  <a:srgbClr val="7030A0"/>
                </a:solidFill>
                <a:latin typeface="Century Gothic" panose="020B0502020202020204" pitchFamily="34" charset="0"/>
              </a:rPr>
              <a:t>It’s a ‘win/win’!</a:t>
            </a:r>
          </a:p>
        </p:txBody>
      </p:sp>
    </p:spTree>
    <p:extLst>
      <p:ext uri="{BB962C8B-B14F-4D97-AF65-F5344CB8AC3E}">
        <p14:creationId xmlns:p14="http://schemas.microsoft.com/office/powerpoint/2010/main" val="40930318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4DC13D-2A3B-4BD7-8868-25D112F88D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Look how much we helped!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54CC1BF5-4901-4263-BC25-A76CA04E843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47477" y="2065453"/>
            <a:ext cx="9165823" cy="4477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970922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163B4C-1932-4EBC-AD03-343D188A82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If I can’t say anything kind, I don’t say anything at all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D5A5D164-38E3-4477-B170-71889A68B04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852053" y="2317969"/>
            <a:ext cx="5805135" cy="3896598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0BD482BD-DC50-42F4-9AC2-1446A6CE0E77}"/>
              </a:ext>
            </a:extLst>
          </p:cNvPr>
          <p:cNvSpPr txBox="1"/>
          <p:nvPr/>
        </p:nvSpPr>
        <p:spPr>
          <a:xfrm>
            <a:off x="9001387" y="2399251"/>
            <a:ext cx="17700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Ugly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6FA964A-1165-4DA0-AF40-9BC7B20039E3}"/>
              </a:ext>
            </a:extLst>
          </p:cNvPr>
          <p:cNvSpPr txBox="1"/>
          <p:nvPr/>
        </p:nvSpPr>
        <p:spPr>
          <a:xfrm>
            <a:off x="8942664" y="3429000"/>
            <a:ext cx="13674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Fat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7AE98A7-C89D-4242-8A82-FAE12EE86008}"/>
              </a:ext>
            </a:extLst>
          </p:cNvPr>
          <p:cNvSpPr txBox="1"/>
          <p:nvPr/>
        </p:nvSpPr>
        <p:spPr>
          <a:xfrm>
            <a:off x="897622" y="2592198"/>
            <a:ext cx="11660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Stupid</a:t>
            </a:r>
          </a:p>
          <a:p>
            <a:endParaRPr lang="en-GB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69E4E0A-DC94-4551-B4DF-AD04DB46ADA2}"/>
              </a:ext>
            </a:extLst>
          </p:cNvPr>
          <p:cNvSpPr txBox="1"/>
          <p:nvPr/>
        </p:nvSpPr>
        <p:spPr>
          <a:xfrm>
            <a:off x="897622" y="4387442"/>
            <a:ext cx="10570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An idiot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249F606-B8A0-41C6-AA7F-7EAA9B8E0C76}"/>
              </a:ext>
            </a:extLst>
          </p:cNvPr>
          <p:cNvSpPr txBox="1"/>
          <p:nvPr/>
        </p:nvSpPr>
        <p:spPr>
          <a:xfrm>
            <a:off x="9328558" y="4756774"/>
            <a:ext cx="11996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Annoying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EC323A1F-E928-49D3-94E2-BD7412D24DE7}"/>
              </a:ext>
            </a:extLst>
          </p:cNvPr>
          <p:cNvCxnSpPr/>
          <p:nvPr/>
        </p:nvCxnSpPr>
        <p:spPr>
          <a:xfrm flipH="1">
            <a:off x="9001387" y="2231472"/>
            <a:ext cx="553219" cy="729842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83DD6CA5-A2BA-4B2A-9F47-DCCB3B2049B9}"/>
              </a:ext>
            </a:extLst>
          </p:cNvPr>
          <p:cNvCxnSpPr/>
          <p:nvPr/>
        </p:nvCxnSpPr>
        <p:spPr>
          <a:xfrm flipH="1">
            <a:off x="8975765" y="3189914"/>
            <a:ext cx="553219" cy="729842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F6718F81-114B-4614-8EDB-7800EDCAE9E0}"/>
              </a:ext>
            </a:extLst>
          </p:cNvPr>
          <p:cNvCxnSpPr/>
          <p:nvPr/>
        </p:nvCxnSpPr>
        <p:spPr>
          <a:xfrm flipH="1">
            <a:off x="9591650" y="4578807"/>
            <a:ext cx="553219" cy="729842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F219D441-2F33-4F05-981C-AE6E7DA7A188}"/>
              </a:ext>
            </a:extLst>
          </p:cNvPr>
          <p:cNvCxnSpPr/>
          <p:nvPr/>
        </p:nvCxnSpPr>
        <p:spPr>
          <a:xfrm flipH="1">
            <a:off x="927438" y="2460072"/>
            <a:ext cx="553219" cy="729842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76594D63-1DEE-43B6-928A-EB9E2C3012B5}"/>
              </a:ext>
            </a:extLst>
          </p:cNvPr>
          <p:cNvCxnSpPr/>
          <p:nvPr/>
        </p:nvCxnSpPr>
        <p:spPr>
          <a:xfrm flipH="1">
            <a:off x="1020864" y="4266268"/>
            <a:ext cx="553219" cy="729842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DE326B2B-B225-4718-8CCD-6560FDF8427B}"/>
              </a:ext>
            </a:extLst>
          </p:cNvPr>
          <p:cNvCxnSpPr>
            <a:cxnSpLocks/>
          </p:cNvCxnSpPr>
          <p:nvPr/>
        </p:nvCxnSpPr>
        <p:spPr>
          <a:xfrm flipH="1" flipV="1">
            <a:off x="9001388" y="2241826"/>
            <a:ext cx="624979" cy="673537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C8A16EF1-B091-49AD-9BD9-97BEBB7ACDCC}"/>
              </a:ext>
            </a:extLst>
          </p:cNvPr>
          <p:cNvCxnSpPr>
            <a:cxnSpLocks/>
          </p:cNvCxnSpPr>
          <p:nvPr/>
        </p:nvCxnSpPr>
        <p:spPr>
          <a:xfrm flipH="1" flipV="1">
            <a:off x="8925431" y="3218066"/>
            <a:ext cx="624979" cy="673537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9BAC0F81-7161-4C75-B091-9DE5469767D5}"/>
              </a:ext>
            </a:extLst>
          </p:cNvPr>
          <p:cNvCxnSpPr>
            <a:cxnSpLocks/>
          </p:cNvCxnSpPr>
          <p:nvPr/>
        </p:nvCxnSpPr>
        <p:spPr>
          <a:xfrm flipH="1" flipV="1">
            <a:off x="9591650" y="4628407"/>
            <a:ext cx="624979" cy="673537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27F49B6A-9CC5-4BA1-8C06-291B48BF01C9}"/>
              </a:ext>
            </a:extLst>
          </p:cNvPr>
          <p:cNvCxnSpPr>
            <a:cxnSpLocks/>
          </p:cNvCxnSpPr>
          <p:nvPr/>
        </p:nvCxnSpPr>
        <p:spPr>
          <a:xfrm flipH="1" flipV="1">
            <a:off x="969629" y="2460072"/>
            <a:ext cx="624979" cy="673537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B823DDDB-B076-499E-9E45-B73621B03EB5}"/>
              </a:ext>
            </a:extLst>
          </p:cNvPr>
          <p:cNvCxnSpPr>
            <a:cxnSpLocks/>
          </p:cNvCxnSpPr>
          <p:nvPr/>
        </p:nvCxnSpPr>
        <p:spPr>
          <a:xfrm flipH="1" flipV="1">
            <a:off x="1063015" y="4294420"/>
            <a:ext cx="624979" cy="673537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1139629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4F1CB9-A45B-4A34-87CC-98A35A5185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641E5D57-038E-494F-BD62-0145310BA72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-1"/>
            <a:ext cx="12192000" cy="68066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342380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96E753-98CF-4753-85F1-10134C590D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/>
              <a:t>Kindness, caring, Russell Rights and using our values = happiness at school</a:t>
            </a:r>
          </a:p>
        </p:txBody>
      </p:sp>
      <p:pic>
        <p:nvPicPr>
          <p:cNvPr id="4" name="Content Placeholder 3" descr="C:\Users\nicki\AppData\Local\Temp\Rar$DIa0.216\Russell_logo_CMYK_Bold.jpg">
            <a:extLst>
              <a:ext uri="{FF2B5EF4-FFF2-40B4-BE49-F238E27FC236}">
                <a16:creationId xmlns:a16="http://schemas.microsoft.com/office/drawing/2014/main" id="{9FC33868-72CE-4EEF-B78B-22DF93138E3C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93" y="2058711"/>
            <a:ext cx="2624624" cy="2311953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4" descr="C:\Users\nicki\AppData\Local\Temp\Rar$DIa0.449\Russell_Shell_RGB.jpg">
            <a:extLst>
              <a:ext uri="{FF2B5EF4-FFF2-40B4-BE49-F238E27FC236}">
                <a16:creationId xmlns:a16="http://schemas.microsoft.com/office/drawing/2014/main" id="{E33462BC-A177-400B-B759-769587C8EB3F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95669" y="2058711"/>
            <a:ext cx="2013358" cy="2137882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BBA3E23-8AFC-42A7-8A6A-CCC6BCD23A1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63722" y="2479687"/>
            <a:ext cx="5649113" cy="37819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051833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CF2F9F-E997-4D03-A5AB-5E81E8C80B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We are Russell </a:t>
            </a:r>
            <a:r>
              <a:rPr lang="en-GB"/>
              <a:t>lower school</a:t>
            </a:r>
            <a:br>
              <a:rPr lang="en-GB"/>
            </a:br>
            <a:r>
              <a:rPr lang="en-GB"/>
              <a:t>Together</a:t>
            </a:r>
            <a:r>
              <a:rPr lang="en-GB" dirty="0"/>
              <a:t>, We can do it!</a:t>
            </a:r>
          </a:p>
        </p:txBody>
      </p:sp>
      <p:pic>
        <p:nvPicPr>
          <p:cNvPr id="4" name="Content Placeholder 3" descr="C:\Users\nicki\AppData\Local\Temp\Rar$DIa0.216\Russell_logo_CMYK_Bold.jpg">
            <a:extLst>
              <a:ext uri="{FF2B5EF4-FFF2-40B4-BE49-F238E27FC236}">
                <a16:creationId xmlns:a16="http://schemas.microsoft.com/office/drawing/2014/main" id="{8E141439-8AD0-455F-8C82-D5864609919D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3370" y="2251659"/>
            <a:ext cx="4554091" cy="3904186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9A86CB7-1FEC-4C94-B6B5-E9F77F54A98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52909" y="204043"/>
            <a:ext cx="3459216" cy="253915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DA5A140-933D-4EDD-9701-D15868DCE3A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52908" y="2952496"/>
            <a:ext cx="3459215" cy="3546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889643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DF3A2A-4FCD-470A-954C-1282471294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WOW!  What amazing writing!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47C1C596-EF48-4F1F-A70D-AD51DF8E832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31493" y="1946332"/>
            <a:ext cx="8544727" cy="4782539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E6012BD6-DA78-432B-A11E-DE48CF4CF684}"/>
              </a:ext>
            </a:extLst>
          </p:cNvPr>
          <p:cNvSpPr txBox="1"/>
          <p:nvPr/>
        </p:nvSpPr>
        <p:spPr>
          <a:xfrm>
            <a:off x="9370503" y="2332139"/>
            <a:ext cx="239000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/>
              <a:t>Any ‘top tips’ Jaxon?</a:t>
            </a:r>
          </a:p>
        </p:txBody>
      </p:sp>
    </p:spTree>
    <p:extLst>
      <p:ext uri="{BB962C8B-B14F-4D97-AF65-F5344CB8AC3E}">
        <p14:creationId xmlns:p14="http://schemas.microsoft.com/office/powerpoint/2010/main" val="39210992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B07704-BA7E-4D82-9259-A99B27BD8C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B357C5E4-D308-4F6E-92EF-4F780612925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0897" y="151088"/>
            <a:ext cx="11944083" cy="65226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44976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64D014-095F-476D-B5B7-D563654D14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FBF8342E-E519-4018-A785-2EF69439EC4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78903" y="159477"/>
            <a:ext cx="11847062" cy="65517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88743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CCC41A-AB4D-439D-B370-26161A3F95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49CC63-2C9D-4092-909E-FB87E323CF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542E290-48EF-49DE-A274-E4AF86F4622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438" y="23337"/>
            <a:ext cx="12165123" cy="68113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67713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14AE26-7380-4F15-8230-7CF88AD479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15A8BCD3-1EAB-49BF-AE68-F4A78B418FE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6503" y="73703"/>
            <a:ext cx="12105314" cy="67842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90791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1075ED-1FB8-4BF1-B65B-BCFE23900D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8ED7A520-3B51-4DBC-970F-85C58CB5F69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-1"/>
            <a:ext cx="12122092" cy="6809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63680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C9986B-228E-4C72-B7EC-32ED21198E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7E8FD2B8-B08D-43B4-A905-76EBD9A9D86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1" y="151089"/>
            <a:ext cx="12130481" cy="6714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41716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1FB03F-2350-4562-9CB4-0ECF42D752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C21BCE75-6A99-4878-BF77-300045AFD6C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1" y="-1"/>
            <a:ext cx="12046591" cy="6651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8202863"/>
      </p:ext>
    </p:extLst>
  </p:cSld>
  <p:clrMapOvr>
    <a:masterClrMapping/>
  </p:clrMapOvr>
</p:sld>
</file>

<file path=ppt/theme/theme1.xml><?xml version="1.0" encoding="utf-8"?>
<a:theme xmlns:a="http://schemas.openxmlformats.org/drawingml/2006/main" name="Dividend">
  <a:themeElements>
    <a:clrScheme name="Dividend">
      <a:dk1>
        <a:sysClr val="windowText" lastClr="000000"/>
      </a:dk1>
      <a:lt1>
        <a:sysClr val="window" lastClr="FFFFFF"/>
      </a:lt1>
      <a:dk2>
        <a:srgbClr val="3D3D3D"/>
      </a:dk2>
      <a:lt2>
        <a:srgbClr val="EBEBEB"/>
      </a:lt2>
      <a:accent1>
        <a:srgbClr val="4D1434"/>
      </a:accent1>
      <a:accent2>
        <a:srgbClr val="903163"/>
      </a:accent2>
      <a:accent3>
        <a:srgbClr val="B2324B"/>
      </a:accent3>
      <a:accent4>
        <a:srgbClr val="969FA7"/>
      </a:accent4>
      <a:accent5>
        <a:srgbClr val="66B1CE"/>
      </a:accent5>
      <a:accent6>
        <a:srgbClr val="40619D"/>
      </a:accent6>
      <a:hlink>
        <a:srgbClr val="828282"/>
      </a:hlink>
      <a:folHlink>
        <a:srgbClr val="A5A5A5"/>
      </a:folHlink>
    </a:clrScheme>
    <a:fontScheme name="Dividend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ividend">
      <a:fillStyleLst>
        <a:solidFill>
          <a:schemeClr val="phClr"/>
        </a:solidFill>
        <a:gradFill rotWithShape="1">
          <a:gsLst>
            <a:gs pos="0">
              <a:schemeClr val="phClr">
                <a:tint val="68000"/>
                <a:alpha val="90000"/>
                <a:lumMod val="100000"/>
              </a:schemeClr>
            </a:gs>
            <a:gs pos="100000">
              <a:schemeClr val="phClr">
                <a:tint val="90000"/>
                <a:lumMod val="9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lumMod val="110000"/>
              </a:schemeClr>
            </a:gs>
            <a:gs pos="84000">
              <a:schemeClr val="phClr">
                <a:shade val="90000"/>
                <a:lumMod val="88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>
              <a:lumMod val="90000"/>
            </a:schemeClr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55000"/>
              </a:srgbClr>
            </a:outerShdw>
          </a:effectLst>
        </a:effectStyle>
        <a:effectStyle>
          <a:effectLst>
            <a:outerShdw blurRad="88900" dist="38100" dir="504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88000">
              <a:schemeClr val="phClr">
                <a:shade val="94000"/>
                <a:satMod val="110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8000"/>
                <a:satMod val="110000"/>
                <a:lumMod val="8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ividend" id="{9697A71B-4AB7-4A1A-BD5B-BB2D22835B57}" vid="{C21699FF-00E4-43C8-BBCC-D7E5536C371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Dividend</Template>
  <TotalTime>247</TotalTime>
  <Words>350</Words>
  <Application>Microsoft Office PowerPoint</Application>
  <PresentationFormat>Widescreen</PresentationFormat>
  <Paragraphs>40</Paragraphs>
  <Slides>24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8" baseType="lpstr">
      <vt:lpstr>Century Gothic</vt:lpstr>
      <vt:lpstr>Gill Sans MT</vt:lpstr>
      <vt:lpstr>Wingdings 2</vt:lpstr>
      <vt:lpstr>Dividend</vt:lpstr>
      <vt:lpstr>Russell lower school</vt:lpstr>
      <vt:lpstr>Look how much we helped!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What if someone is not kind or is mean to me?</vt:lpstr>
      <vt:lpstr>But…we are a telling school so use your voice if someone is being unkind and not following the Russell rights and values</vt:lpstr>
      <vt:lpstr>PowerPoint Presentation</vt:lpstr>
      <vt:lpstr>PowerPoint Presentation</vt:lpstr>
      <vt:lpstr>What it means to belong to Russell lower school</vt:lpstr>
      <vt:lpstr>Every class is a team too. We need to get along and respect each other.  We don’t all have to be friends.</vt:lpstr>
      <vt:lpstr>Give…a compliment,  a smile,  a helping hand,  a kind word…</vt:lpstr>
      <vt:lpstr>If I can’t say anything kind, I don’t say anything at all</vt:lpstr>
      <vt:lpstr>PowerPoint Presentation</vt:lpstr>
      <vt:lpstr>Kindness, caring, Russell Rights and using our values = happiness at school</vt:lpstr>
      <vt:lpstr>We are Russell lower school Together, We can do it!</vt:lpstr>
      <vt:lpstr>WOW!  What amazing writing!</vt:lpstr>
    </vt:vector>
  </TitlesOfParts>
  <Company>Russell Lower School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MDS Training – November 2015</dc:title>
  <dc:creator>Nicki</dc:creator>
  <cp:lastModifiedBy>Nicki</cp:lastModifiedBy>
  <cp:revision>28</cp:revision>
  <dcterms:created xsi:type="dcterms:W3CDTF">2015-10-26T15:09:21Z</dcterms:created>
  <dcterms:modified xsi:type="dcterms:W3CDTF">2023-02-01T11:43:02Z</dcterms:modified>
</cp:coreProperties>
</file>