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271" r:id="rId3"/>
    <p:sldId id="264" r:id="rId4"/>
    <p:sldId id="288" r:id="rId5"/>
    <p:sldId id="272" r:id="rId6"/>
    <p:sldId id="273" r:id="rId7"/>
    <p:sldId id="274" r:id="rId8"/>
    <p:sldId id="276" r:id="rId9"/>
    <p:sldId id="289" r:id="rId10"/>
    <p:sldId id="277" r:id="rId11"/>
    <p:sldId id="278" r:id="rId12"/>
    <p:sldId id="279" r:id="rId13"/>
    <p:sldId id="287" r:id="rId14"/>
    <p:sldId id="280" r:id="rId15"/>
    <p:sldId id="281" r:id="rId16"/>
    <p:sldId id="282" r:id="rId17"/>
    <p:sldId id="283" r:id="rId18"/>
    <p:sldId id="284" r:id="rId19"/>
    <p:sldId id="285" r:id="rId20"/>
    <p:sldId id="286" r:id="rId21"/>
    <p:sldId id="290" r:id="rId22"/>
    <p:sldId id="267" r:id="rId23"/>
  </p:sldIdLst>
  <p:sldSz cx="9144000" cy="6858000" type="screen4x3"/>
  <p:notesSz cx="6858000" cy="9144000"/>
  <p:embeddedFontLst>
    <p:embeddedFont>
      <p:font typeface="Tuffy" panose="020B0603060100000000" charset="0"/>
      <p:regular r:id="rId26"/>
      <p:bold r:id="rId27"/>
      <p:italic r:id="rId28"/>
      <p:boldItalic r:id="rId29"/>
    </p:embeddedFont>
    <p:embeddedFont>
      <p:font typeface="Sassoon Infant Rg" panose="02000503030000020003" charset="0"/>
      <p:regular r:id="rId30"/>
      <p:bold r:id="rId31"/>
    </p:embeddedFont>
    <p:embeddedFont>
      <p:font typeface="Mangal" panose="02040503050203030202" pitchFamily="18" charset="0"/>
      <p:regular r:id="rId32"/>
      <p:bold r:id="rId33"/>
    </p:embeddedFont>
    <p:embeddedFont>
      <p:font typeface="Twinkl"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Twinkl SemiBold" charset="0"/>
      <p:bold r:id="rId4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61">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501"/>
    <a:srgbClr val="2CB7BC"/>
    <a:srgbClr val="8FC8E5"/>
    <a:srgbClr val="0079C2"/>
    <a:srgbClr val="00A3DE"/>
    <a:srgbClr val="C94792"/>
    <a:srgbClr val="FCCF82"/>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69" autoAdjust="0"/>
    <p:restoredTop sz="94660"/>
  </p:normalViewPr>
  <p:slideViewPr>
    <p:cSldViewPr snapToGrid="0" showGuides="1">
      <p:cViewPr varScale="1">
        <p:scale>
          <a:sx n="116" d="100"/>
          <a:sy n="116" d="100"/>
        </p:scale>
        <p:origin x="1284" y="108"/>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97C3971-F7A6-4475-8603-AE13D7079B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F595D21B-64DA-4C44-8316-573275BE4E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A75478E-5D5C-4FDF-9E3F-E36E175E0392}" type="datetimeFigureOut">
              <a:rPr lang="en-GB"/>
              <a:pPr>
                <a:defRPr/>
              </a:pPr>
              <a:t>10/12/2018</a:t>
            </a:fld>
            <a:endParaRPr lang="en-GB"/>
          </a:p>
        </p:txBody>
      </p:sp>
      <p:sp>
        <p:nvSpPr>
          <p:cNvPr id="4" name="Footer Placeholder 3">
            <a:extLst>
              <a:ext uri="{FF2B5EF4-FFF2-40B4-BE49-F238E27FC236}">
                <a16:creationId xmlns:a16="http://schemas.microsoft.com/office/drawing/2014/main" xmlns="" id="{A3BBD844-0D36-457E-BBC5-9F598AE933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7B23DDD3-8D45-4C9E-8C5F-AF7FF18743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8BF9FB-99D2-4030-BFBD-4FC5895880A3}" type="slidenum">
              <a:rPr lang="en-GB"/>
              <a:pPr>
                <a:defRPr/>
              </a:pPr>
              <a:t>‹#›</a:t>
            </a:fld>
            <a:endParaRPr lang="en-GB"/>
          </a:p>
        </p:txBody>
      </p:sp>
    </p:spTree>
    <p:extLst>
      <p:ext uri="{BB962C8B-B14F-4D97-AF65-F5344CB8AC3E}">
        <p14:creationId xmlns:p14="http://schemas.microsoft.com/office/powerpoint/2010/main" val="1185685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D971931-A5A4-49B3-AB16-D9EF377A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E2279744-A0EE-4691-A664-D63E17E10C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D836CB4-BC72-418D-B478-86897527AEB5}" type="datetimeFigureOut">
              <a:rPr lang="en-GB"/>
              <a:pPr>
                <a:defRPr/>
              </a:pPr>
              <a:t>10/12/2018</a:t>
            </a:fld>
            <a:endParaRPr lang="en-GB"/>
          </a:p>
        </p:txBody>
      </p:sp>
      <p:sp>
        <p:nvSpPr>
          <p:cNvPr id="4" name="Slide Image Placeholder 3">
            <a:extLst>
              <a:ext uri="{FF2B5EF4-FFF2-40B4-BE49-F238E27FC236}">
                <a16:creationId xmlns:a16="http://schemas.microsoft.com/office/drawing/2014/main" xmlns="" id="{34F039CB-F1C5-4FB4-A635-6D2F9AA0A26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5AB44A3C-F65A-4E3F-B679-65F6244B79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B92061CB-77D1-436F-A0A3-A769DE8C93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D426ED06-0CB0-4707-AA47-D22824074B8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9277426-547B-4A49-9EAC-F62A3C2F10AC}" type="slidenum">
              <a:rPr lang="en-GB"/>
              <a:pPr>
                <a:defRPr/>
              </a:pPr>
              <a:t>‹#›</a:t>
            </a:fld>
            <a:endParaRPr lang="en-GB"/>
          </a:p>
        </p:txBody>
      </p:sp>
    </p:spTree>
    <p:extLst>
      <p:ext uri="{BB962C8B-B14F-4D97-AF65-F5344CB8AC3E}">
        <p14:creationId xmlns:p14="http://schemas.microsoft.com/office/powerpoint/2010/main" val="1357997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CFC1B415-2857-4B12-A52B-1BC96D3E47C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97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37E003CC-F1B4-48AC-8FA9-D8812249C43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xmlns="" id="{0BAE3655-D94B-4CE2-85E8-116FD1C026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26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8B32AED9-C3A2-4BB1-89EC-ED143A96AD6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9369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xmlns="" id="{761ABBF6-1500-4063-A2B8-CD17321FB0D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xmlns="" id="{48F26836-7248-441E-BE00-4B0F4B7A84DB}"/>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6A4F3AF7-9E08-41F9-9192-0BD3EE859949}"/>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30EE3AD3-87FA-4A47-ABB9-79B63240FDDF}"/>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7BFAEEC1-02E0-4790-9288-DBA46280F7B0}"/>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581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7391B111-D21F-43F5-B645-35851322BC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8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F25B91E-466E-4CDA-8D51-BBDC19B88D0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95C863A9-F045-485C-A302-46145D1241FD}"/>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pitchFamily="2" charset="0"/>
        </a:defRPr>
      </a:lvl2pPr>
      <a:lvl3pPr algn="l" rtl="0" fontAlgn="base">
        <a:lnSpc>
          <a:spcPct val="90000"/>
        </a:lnSpc>
        <a:spcBef>
          <a:spcPct val="0"/>
        </a:spcBef>
        <a:spcAft>
          <a:spcPct val="0"/>
        </a:spcAft>
        <a:defRPr sz="4000" b="1">
          <a:solidFill>
            <a:srgbClr val="1C1C1C"/>
          </a:solidFill>
          <a:latin typeface="Twinkl" pitchFamily="2" charset="0"/>
        </a:defRPr>
      </a:lvl3pPr>
      <a:lvl4pPr algn="l" rtl="0" fontAlgn="base">
        <a:lnSpc>
          <a:spcPct val="90000"/>
        </a:lnSpc>
        <a:spcBef>
          <a:spcPct val="0"/>
        </a:spcBef>
        <a:spcAft>
          <a:spcPct val="0"/>
        </a:spcAft>
        <a:defRPr sz="4000" b="1">
          <a:solidFill>
            <a:srgbClr val="1C1C1C"/>
          </a:solidFill>
          <a:latin typeface="Twinkl" pitchFamily="2" charset="0"/>
        </a:defRPr>
      </a:lvl4pPr>
      <a:lvl5pPr algn="l" rtl="0" fontAlgn="base">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embed/0ztM0evU01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vimeo.com/ondemand/coraltranquility/77200055"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embed/bKZXs0HVSL0" TargetMode="Externa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CBAB6AE-3169-442F-B7FC-CDF956038D28}"/>
              </a:ext>
            </a:extLst>
          </p:cNvPr>
          <p:cNvSpPr/>
          <p:nvPr/>
        </p:nvSpPr>
        <p:spPr>
          <a:xfrm>
            <a:off x="4521200" y="1657350"/>
            <a:ext cx="4178300" cy="3883025"/>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3" name="Title 1">
            <a:extLst>
              <a:ext uri="{FF2B5EF4-FFF2-40B4-BE49-F238E27FC236}">
                <a16:creationId xmlns:a16="http://schemas.microsoft.com/office/drawing/2014/main" xmlns="" id="{9C92F7E4-041A-4558-9C9B-D056F99D0C4B}"/>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sp>
        <p:nvSpPr>
          <p:cNvPr id="15364" name="Rectangle 4">
            <a:extLst>
              <a:ext uri="{FF2B5EF4-FFF2-40B4-BE49-F238E27FC236}">
                <a16:creationId xmlns:a16="http://schemas.microsoft.com/office/drawing/2014/main" xmlns="" id="{C010609A-D028-4342-BFDF-2F4654F80385}"/>
              </a:ext>
            </a:extLst>
          </p:cNvPr>
          <p:cNvSpPr>
            <a:spLocks noChangeArrowheads="1"/>
          </p:cNvSpPr>
          <p:nvPr/>
        </p:nvSpPr>
        <p:spPr bwMode="auto">
          <a:xfrm>
            <a:off x="4806950" y="1763713"/>
            <a:ext cx="3667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Savannah would rest with her friends and feed whenever she could. She sheltered in the reeds from the rains and tropical storms, drying her wings before continuing with the journey. The dense reed bed protected her from predators such as sparrow hawks. Although there were many dangers and Savannah was very tired, her friends made her feel safe and she knew she had to keep going.</a:t>
            </a:r>
          </a:p>
        </p:txBody>
      </p:sp>
      <p:sp>
        <p:nvSpPr>
          <p:cNvPr id="15365" name="TextBox 21">
            <a:extLst>
              <a:ext uri="{FF2B5EF4-FFF2-40B4-BE49-F238E27FC236}">
                <a16:creationId xmlns:a16="http://schemas.microsoft.com/office/drawing/2014/main" xmlns="" id="{E7577DC2-D237-4CCC-AF35-EF07CBFDD139}"/>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smtClean="0">
                <a:solidFill>
                  <a:schemeClr val="tx1"/>
                </a:solidFill>
                <a:latin typeface="Arial" panose="020B0604020202020204" pitchFamily="34" charset="0"/>
                <a:ea typeface="Tuffy" panose="020B0603060100000000" pitchFamily="34" charset="0"/>
                <a:cs typeface="Arial" panose="020B0604020202020204" pitchFamily="34" charset="0"/>
              </a:rPr>
              <a:t>Derek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Keats@flickr.com</a:t>
            </a:r>
            <a:r>
              <a:rPr lang="en-GB" sz="500" dirty="0" smtClean="0">
                <a:latin typeface="Arial" panose="020B0604020202020204" pitchFamily="34" charset="0"/>
                <a:cs typeface="Arial" panose="020B0604020202020204" pitchFamily="34" charset="0"/>
              </a:rPr>
              <a:t>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pic>
        <p:nvPicPr>
          <p:cNvPr id="15366" name="Picture 6">
            <a:extLst>
              <a:ext uri="{FF2B5EF4-FFF2-40B4-BE49-F238E27FC236}">
                <a16:creationId xmlns:a16="http://schemas.microsoft.com/office/drawing/2014/main" xmlns="" id="{222BF49F-9978-41D6-9AA7-DA7AA7E53507}"/>
              </a:ext>
            </a:extLst>
          </p:cNvPr>
          <p:cNvPicPr>
            <a:picLocks noChangeAspect="1"/>
          </p:cNvPicPr>
          <p:nvPr/>
        </p:nvPicPr>
        <p:blipFill>
          <a:blip r:embed="rId2">
            <a:extLst>
              <a:ext uri="{28A0092B-C50C-407E-A947-70E740481C1C}">
                <a14:useLocalDpi xmlns:a14="http://schemas.microsoft.com/office/drawing/2010/main" val="0"/>
              </a:ext>
            </a:extLst>
          </a:blip>
          <a:srcRect l="11665" t="-298" r="21684" b="298"/>
          <a:stretch>
            <a:fillRect/>
          </a:stretch>
        </p:blipFill>
        <p:spPr bwMode="auto">
          <a:xfrm>
            <a:off x="755650" y="1514475"/>
            <a:ext cx="381635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152D4E8-4DCA-4B37-A23F-F587032F31FB}"/>
              </a:ext>
            </a:extLst>
          </p:cNvPr>
          <p:cNvSpPr/>
          <p:nvPr/>
        </p:nvSpPr>
        <p:spPr>
          <a:xfrm>
            <a:off x="4521200" y="1997075"/>
            <a:ext cx="4178300" cy="2962275"/>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87" name="Title 1">
            <a:extLst>
              <a:ext uri="{FF2B5EF4-FFF2-40B4-BE49-F238E27FC236}">
                <a16:creationId xmlns:a16="http://schemas.microsoft.com/office/drawing/2014/main" xmlns="" id="{F8CD1430-51D4-40EA-BA30-D1BC27D9A9A7}"/>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sp>
        <p:nvSpPr>
          <p:cNvPr id="16388" name="Rectangle 4">
            <a:extLst>
              <a:ext uri="{FF2B5EF4-FFF2-40B4-BE49-F238E27FC236}">
                <a16:creationId xmlns:a16="http://schemas.microsoft.com/office/drawing/2014/main" xmlns="" id="{F875EF0F-55CF-4522-8872-CC93243A2D27}"/>
              </a:ext>
            </a:extLst>
          </p:cNvPr>
          <p:cNvSpPr>
            <a:spLocks noChangeArrowheads="1"/>
          </p:cNvSpPr>
          <p:nvPr/>
        </p:nvSpPr>
        <p:spPr bwMode="auto">
          <a:xfrm>
            <a:off x="4721225" y="2185988"/>
            <a:ext cx="3667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Finally, Savannah reached her special spot in Scotland where, nestled under a school roof, she found her nest, safe and sound. Savannah had been using the same nest for ten years and it felt like home. She raised her chicks until it was time to return to Africa, just a few months later. </a:t>
            </a:r>
          </a:p>
        </p:txBody>
      </p:sp>
      <p:sp>
        <p:nvSpPr>
          <p:cNvPr id="16389" name="TextBox 21">
            <a:extLst>
              <a:ext uri="{FF2B5EF4-FFF2-40B4-BE49-F238E27FC236}">
                <a16:creationId xmlns:a16="http://schemas.microsoft.com/office/drawing/2014/main" xmlns="" id="{1DE1CCBC-85CB-4E4E-840E-5FAD4C382F87}"/>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smtClean="0">
                <a:solidFill>
                  <a:schemeClr val="tx1"/>
                </a:solidFill>
                <a:latin typeface="Arial" panose="020B0604020202020204" pitchFamily="34" charset="0"/>
                <a:ea typeface="Tuffy" panose="020B0603060100000000" pitchFamily="34" charset="0"/>
                <a:cs typeface="Arial" panose="020B0604020202020204" pitchFamily="34" charset="0"/>
              </a:rPr>
              <a:t>coniferconifer@flickr.com </a:t>
            </a:r>
            <a:r>
              <a:rPr lang="en-GB" sz="500" dirty="0" smtClean="0">
                <a:latin typeface="Arial" panose="020B0604020202020204" pitchFamily="34" charset="0"/>
                <a:cs typeface="Arial" panose="020B0604020202020204" pitchFamily="34" charset="0"/>
              </a:rPr>
              <a:t>(CC </a:t>
            </a:r>
            <a:r>
              <a:rPr lang="en-GB" sz="500" dirty="0">
                <a:latin typeface="Arial" panose="020B0604020202020204" pitchFamily="34" charset="0"/>
                <a:cs typeface="Arial" panose="020B0604020202020204" pitchFamily="34" charset="0"/>
              </a:rPr>
              <a:t>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pic>
        <p:nvPicPr>
          <p:cNvPr id="16390" name="Picture 3">
            <a:extLst>
              <a:ext uri="{FF2B5EF4-FFF2-40B4-BE49-F238E27FC236}">
                <a16:creationId xmlns:a16="http://schemas.microsoft.com/office/drawing/2014/main" xmlns="" id="{4485F31C-4372-4CC0-A96A-E99311A84D68}"/>
              </a:ext>
            </a:extLst>
          </p:cNvPr>
          <p:cNvPicPr>
            <a:picLocks noChangeAspect="1"/>
          </p:cNvPicPr>
          <p:nvPr/>
        </p:nvPicPr>
        <p:blipFill>
          <a:blip r:embed="rId2">
            <a:extLst>
              <a:ext uri="{28A0092B-C50C-407E-A947-70E740481C1C}">
                <a14:useLocalDpi xmlns:a14="http://schemas.microsoft.com/office/drawing/2010/main" val="0"/>
              </a:ext>
            </a:extLst>
          </a:blip>
          <a:srcRect l="22601" r="24641"/>
          <a:stretch>
            <a:fillRect/>
          </a:stretch>
        </p:blipFill>
        <p:spPr bwMode="auto">
          <a:xfrm>
            <a:off x="755650" y="1520825"/>
            <a:ext cx="381635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96F1FF-6662-47AF-BF79-B26676D95471}"/>
              </a:ext>
            </a:extLst>
          </p:cNvPr>
          <p:cNvSpPr/>
          <p:nvPr/>
        </p:nvSpPr>
        <p:spPr>
          <a:xfrm>
            <a:off x="4521200" y="1927225"/>
            <a:ext cx="4178300" cy="32956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1">
            <a:extLst>
              <a:ext uri="{FF2B5EF4-FFF2-40B4-BE49-F238E27FC236}">
                <a16:creationId xmlns:a16="http://schemas.microsoft.com/office/drawing/2014/main" xmlns="" id="{74FB6973-00EF-431D-8771-70D057397DFE}"/>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sp>
        <p:nvSpPr>
          <p:cNvPr id="5" name="Rectangle 4">
            <a:extLst>
              <a:ext uri="{FF2B5EF4-FFF2-40B4-BE49-F238E27FC236}">
                <a16:creationId xmlns:a16="http://schemas.microsoft.com/office/drawing/2014/main" xmlns="" id="{8A7E5C64-7449-4EF6-B474-EA025B86C962}"/>
              </a:ext>
            </a:extLst>
          </p:cNvPr>
          <p:cNvSpPr>
            <a:spLocks noChangeArrowheads="1"/>
          </p:cNvSpPr>
          <p:nvPr/>
        </p:nvSpPr>
        <p:spPr bwMode="auto">
          <a:xfrm>
            <a:off x="4937125" y="2282825"/>
            <a:ext cx="36671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US" altLang="en-US" dirty="0"/>
              <a:t>What can we learn from the swallow’s story?</a:t>
            </a:r>
          </a:p>
          <a:p>
            <a:pPr eaLnBrk="1" hangingPunct="1"/>
            <a:endParaRPr lang="en-US" altLang="en-US" dirty="0"/>
          </a:p>
          <a:p>
            <a:pPr eaLnBrk="1" hangingPunct="1"/>
            <a:r>
              <a:rPr lang="en-US" altLang="en-US" dirty="0"/>
              <a:t>What challenges did she face?</a:t>
            </a:r>
          </a:p>
          <a:p>
            <a:pPr eaLnBrk="1" hangingPunct="1"/>
            <a:endParaRPr lang="en-US" altLang="en-US" dirty="0"/>
          </a:p>
          <a:p>
            <a:pPr eaLnBrk="1" hangingPunct="1"/>
            <a:r>
              <a:rPr lang="en-US" altLang="en-US" dirty="0"/>
              <a:t>What helped her to overcome them?</a:t>
            </a:r>
          </a:p>
          <a:p>
            <a:pPr eaLnBrk="1" hangingPunct="1"/>
            <a:endParaRPr lang="en-US" altLang="en-US" dirty="0"/>
          </a:p>
          <a:p>
            <a:pPr eaLnBrk="1" hangingPunct="1"/>
            <a:r>
              <a:rPr lang="en-US" altLang="en-US" dirty="0"/>
              <a:t>What can we learn?</a:t>
            </a:r>
          </a:p>
        </p:txBody>
      </p:sp>
      <p:sp>
        <p:nvSpPr>
          <p:cNvPr id="17413" name="TextBox 21">
            <a:extLst>
              <a:ext uri="{FF2B5EF4-FFF2-40B4-BE49-F238E27FC236}">
                <a16:creationId xmlns:a16="http://schemas.microsoft.com/office/drawing/2014/main" xmlns="" id="{1D700DF3-6E9E-4280-8458-B01AD9A689D3}"/>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sz="500" dirty="0" smtClean="0">
                <a:latin typeface="Arial" panose="020B0604020202020204" pitchFamily="34" charset="0"/>
                <a:cs typeface="Arial" panose="020B0604020202020204" pitchFamily="34" charset="0"/>
              </a:rPr>
              <a:t>s</a:t>
            </a:r>
            <a:r>
              <a:rPr lang="en-GB" altLang="en-US" sz="500" dirty="0" smtClean="0">
                <a:solidFill>
                  <a:schemeClr val="tx1"/>
                </a:solidFill>
                <a:latin typeface="Arial" panose="020B0604020202020204" pitchFamily="34" charset="0"/>
                <a:ea typeface="Tuffy" panose="020B0603060100000000" pitchFamily="34" charset="0"/>
                <a:cs typeface="Arial" panose="020B0604020202020204" pitchFamily="34" charset="0"/>
              </a:rPr>
              <a:t>dymchenko@flickr.com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pic>
        <p:nvPicPr>
          <p:cNvPr id="17414" name="Picture 6">
            <a:extLst>
              <a:ext uri="{FF2B5EF4-FFF2-40B4-BE49-F238E27FC236}">
                <a16:creationId xmlns:a16="http://schemas.microsoft.com/office/drawing/2014/main" xmlns="" id="{D489FA7B-62E1-4BFB-942C-63608D48BC57}"/>
              </a:ext>
            </a:extLst>
          </p:cNvPr>
          <p:cNvPicPr>
            <a:picLocks noChangeAspect="1"/>
          </p:cNvPicPr>
          <p:nvPr/>
        </p:nvPicPr>
        <p:blipFill>
          <a:blip r:embed="rId2">
            <a:extLst>
              <a:ext uri="{28A0092B-C50C-407E-A947-70E740481C1C}">
                <a14:useLocalDpi xmlns:a14="http://schemas.microsoft.com/office/drawing/2010/main" val="0"/>
              </a:ext>
            </a:extLst>
          </a:blip>
          <a:srcRect l="16208" t="227" r="12230" b="-227"/>
          <a:stretch>
            <a:fillRect/>
          </a:stretch>
        </p:blipFill>
        <p:spPr bwMode="auto">
          <a:xfrm>
            <a:off x="755650" y="1582738"/>
            <a:ext cx="38115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85A45-C050-4CF0-9145-44ED93E7E904}"/>
              </a:ext>
            </a:extLst>
          </p:cNvPr>
          <p:cNvSpPr>
            <a:spLocks noGrp="1"/>
          </p:cNvSpPr>
          <p:nvPr>
            <p:ph type="title"/>
          </p:nvPr>
        </p:nvSpPr>
        <p:spPr/>
        <p:txBody>
          <a:bodyPr/>
          <a:lstStyle/>
          <a:p>
            <a:r>
              <a:rPr lang="en-US" altLang="en-US" b="0" dirty="0"/>
              <a:t>Top Tips for Resilience</a:t>
            </a:r>
            <a:endParaRPr lang="en-GB" dirty="0"/>
          </a:p>
        </p:txBody>
      </p:sp>
      <p:pic>
        <p:nvPicPr>
          <p:cNvPr id="8" name="Picture 7">
            <a:extLst>
              <a:ext uri="{FF2B5EF4-FFF2-40B4-BE49-F238E27FC236}">
                <a16:creationId xmlns:a16="http://schemas.microsoft.com/office/drawing/2014/main" xmlns="" id="{D5C2C276-8EFB-4E6D-88F8-2498926A5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805" y="1597288"/>
            <a:ext cx="2816776" cy="4532050"/>
          </a:xfrm>
          <a:prstGeom prst="rect">
            <a:avLst/>
          </a:prstGeom>
        </p:spPr>
      </p:pic>
      <p:pic>
        <p:nvPicPr>
          <p:cNvPr id="10" name="Picture 9">
            <a:extLst>
              <a:ext uri="{FF2B5EF4-FFF2-40B4-BE49-F238E27FC236}">
                <a16:creationId xmlns:a16="http://schemas.microsoft.com/office/drawing/2014/main" xmlns="" id="{DB1F464A-CD85-473A-B0B1-1AA4F9323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303" y="1289689"/>
            <a:ext cx="2954370" cy="4839649"/>
          </a:xfrm>
          <a:prstGeom prst="rect">
            <a:avLst/>
          </a:prstGeom>
        </p:spPr>
      </p:pic>
    </p:spTree>
    <p:extLst>
      <p:ext uri="{BB962C8B-B14F-4D97-AF65-F5344CB8AC3E}">
        <p14:creationId xmlns:p14="http://schemas.microsoft.com/office/powerpoint/2010/main" val="1050855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EE59E74-4FF1-47F1-840D-1C437D0E0C3A}"/>
              </a:ext>
            </a:extLst>
          </p:cNvPr>
          <p:cNvSpPr>
            <a:spLocks noGrp="1"/>
          </p:cNvSpPr>
          <p:nvPr>
            <p:ph type="title"/>
          </p:nvPr>
        </p:nvSpPr>
        <p:spPr>
          <a:xfrm>
            <a:off x="457200" y="479425"/>
            <a:ext cx="8220075" cy="993775"/>
          </a:xfrm>
        </p:spPr>
        <p:txBody>
          <a:bodyPr/>
          <a:lstStyle/>
          <a:p>
            <a:r>
              <a:rPr lang="en-US" altLang="en-US" b="0"/>
              <a:t>Be Thankful</a:t>
            </a:r>
            <a:endParaRPr lang="en-GB" altLang="en-US" b="0"/>
          </a:p>
        </p:txBody>
      </p:sp>
      <p:sp>
        <p:nvSpPr>
          <p:cNvPr id="3" name="circle 31">
            <a:extLst>
              <a:ext uri="{FF2B5EF4-FFF2-40B4-BE49-F238E27FC236}">
                <a16:creationId xmlns:a16="http://schemas.microsoft.com/office/drawing/2014/main" xmlns="" id="{5CAF7DFA-DD50-48C0-AF06-60EE346CE83D}"/>
              </a:ext>
            </a:extLst>
          </p:cNvPr>
          <p:cNvSpPr/>
          <p:nvPr/>
        </p:nvSpPr>
        <p:spPr>
          <a:xfrm>
            <a:off x="6729413" y="76517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Discuss It!</a:t>
            </a:r>
          </a:p>
        </p:txBody>
      </p:sp>
      <p:sp>
        <p:nvSpPr>
          <p:cNvPr id="4" name="Rectangle 3">
            <a:extLst>
              <a:ext uri="{FF2B5EF4-FFF2-40B4-BE49-F238E27FC236}">
                <a16:creationId xmlns:a16="http://schemas.microsoft.com/office/drawing/2014/main" xmlns="" id="{BEEB03C8-EC35-420A-8E1F-2971ED79A328}"/>
              </a:ext>
            </a:extLst>
          </p:cNvPr>
          <p:cNvSpPr>
            <a:spLocks noChangeArrowheads="1"/>
          </p:cNvSpPr>
          <p:nvPr/>
        </p:nvSpPr>
        <p:spPr bwMode="auto">
          <a:xfrm>
            <a:off x="803275" y="5385395"/>
            <a:ext cx="7537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dirty="0"/>
              <a:t>Tell the person next to you something that you are thankful for today. Try to do this every day. This is something you should remember when you are facing a challenge.</a:t>
            </a:r>
            <a:endParaRPr lang="en-US" altLang="en-US" dirty="0"/>
          </a:p>
        </p:txBody>
      </p:sp>
      <p:pic>
        <p:nvPicPr>
          <p:cNvPr id="18437" name="Picture 5">
            <a:extLst>
              <a:ext uri="{FF2B5EF4-FFF2-40B4-BE49-F238E27FC236}">
                <a16:creationId xmlns:a16="http://schemas.microsoft.com/office/drawing/2014/main" xmlns="" id="{B5E60E74-B78C-406E-BD24-54822691D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335088"/>
            <a:ext cx="3119437"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a:extLst>
              <a:ext uri="{FF2B5EF4-FFF2-40B4-BE49-F238E27FC236}">
                <a16:creationId xmlns:a16="http://schemas.microsoft.com/office/drawing/2014/main" xmlns="" id="{E5FFDDDB-622F-459E-A696-42F9819CE3EA}"/>
              </a:ext>
            </a:extLst>
          </p:cNvPr>
          <p:cNvPicPr>
            <a:picLocks noChangeAspect="1"/>
          </p:cNvPicPr>
          <p:nvPr/>
        </p:nvPicPr>
        <p:blipFill>
          <a:blip r:embed="rId3">
            <a:extLst>
              <a:ext uri="{28A0092B-C50C-407E-A947-70E740481C1C}">
                <a14:useLocalDpi xmlns:a14="http://schemas.microsoft.com/office/drawing/2010/main" val="0"/>
              </a:ext>
            </a:extLst>
          </a:blip>
          <a:srcRect r="2534"/>
          <a:stretch>
            <a:fillRect/>
          </a:stretch>
        </p:blipFill>
        <p:spPr bwMode="auto">
          <a:xfrm>
            <a:off x="4800600" y="2657475"/>
            <a:ext cx="38814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BB700284-1F84-4903-8AF2-D529287E5600}"/>
              </a:ext>
            </a:extLst>
          </p:cNvPr>
          <p:cNvSpPr>
            <a:spLocks noGrp="1"/>
          </p:cNvSpPr>
          <p:nvPr>
            <p:ph type="title"/>
          </p:nvPr>
        </p:nvSpPr>
        <p:spPr>
          <a:xfrm>
            <a:off x="457200" y="479425"/>
            <a:ext cx="8220075" cy="993775"/>
          </a:xfrm>
        </p:spPr>
        <p:txBody>
          <a:bodyPr/>
          <a:lstStyle/>
          <a:p>
            <a:r>
              <a:rPr lang="en-US" altLang="en-US" b="0"/>
              <a:t>Work Hard</a:t>
            </a:r>
            <a:endParaRPr lang="en-GB" altLang="en-US" b="0"/>
          </a:p>
        </p:txBody>
      </p:sp>
      <p:sp>
        <p:nvSpPr>
          <p:cNvPr id="4" name="Rectangle 3">
            <a:extLst>
              <a:ext uri="{FF2B5EF4-FFF2-40B4-BE49-F238E27FC236}">
                <a16:creationId xmlns:a16="http://schemas.microsoft.com/office/drawing/2014/main" xmlns="" id="{CF8F3D4F-AF9F-4746-BC31-B828C85B2DE4}"/>
              </a:ext>
            </a:extLst>
          </p:cNvPr>
          <p:cNvSpPr>
            <a:spLocks noChangeArrowheads="1"/>
          </p:cNvSpPr>
          <p:nvPr/>
        </p:nvSpPr>
        <p:spPr bwMode="auto">
          <a:xfrm>
            <a:off x="803275" y="5483225"/>
            <a:ext cx="7537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We can achieve great things when we work together. Can you think of a time when a friend helped you to achieve something tricky?</a:t>
            </a:r>
          </a:p>
        </p:txBody>
      </p:sp>
      <p:pic>
        <p:nvPicPr>
          <p:cNvPr id="19461" name="Picture 6">
            <a:extLst>
              <a:ext uri="{FF2B5EF4-FFF2-40B4-BE49-F238E27FC236}">
                <a16:creationId xmlns:a16="http://schemas.microsoft.com/office/drawing/2014/main" xmlns="" id="{4EC8B4B7-62CD-4C14-AA76-3CA21E1BD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309688"/>
            <a:ext cx="592455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ircle 31">
            <a:extLst>
              <a:ext uri="{FF2B5EF4-FFF2-40B4-BE49-F238E27FC236}">
                <a16:creationId xmlns:a16="http://schemas.microsoft.com/office/drawing/2014/main" xmlns="" id="{5CAF7DFA-DD50-48C0-AF06-60EE346CE83D}"/>
              </a:ext>
            </a:extLst>
          </p:cNvPr>
          <p:cNvSpPr/>
          <p:nvPr/>
        </p:nvSpPr>
        <p:spPr>
          <a:xfrm>
            <a:off x="6729413" y="76517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Discuss It!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C80295A2-D786-4ED5-84CE-15F4F15AE2A9}"/>
              </a:ext>
            </a:extLst>
          </p:cNvPr>
          <p:cNvSpPr>
            <a:spLocks noGrp="1"/>
          </p:cNvSpPr>
          <p:nvPr>
            <p:ph type="title"/>
          </p:nvPr>
        </p:nvSpPr>
        <p:spPr>
          <a:xfrm>
            <a:off x="457200" y="479425"/>
            <a:ext cx="8220075" cy="993775"/>
          </a:xfrm>
        </p:spPr>
        <p:txBody>
          <a:bodyPr/>
          <a:lstStyle/>
          <a:p>
            <a:pPr algn="ctr">
              <a:lnSpc>
                <a:spcPct val="80000"/>
              </a:lnSpc>
            </a:pPr>
            <a:r>
              <a:rPr lang="en-US" altLang="en-US" b="0"/>
              <a:t>Ask For Help</a:t>
            </a:r>
          </a:p>
        </p:txBody>
      </p:sp>
      <p:sp>
        <p:nvSpPr>
          <p:cNvPr id="3" name="circle 45">
            <a:extLst>
              <a:ext uri="{FF2B5EF4-FFF2-40B4-BE49-F238E27FC236}">
                <a16:creationId xmlns:a16="http://schemas.microsoft.com/office/drawing/2014/main" xmlns="" id="{5CAF7DFA-DD50-48C0-AF06-60EE346CE83D}"/>
              </a:ext>
            </a:extLst>
          </p:cNvPr>
          <p:cNvSpPr/>
          <p:nvPr/>
        </p:nvSpPr>
        <p:spPr>
          <a:xfrm>
            <a:off x="6777038" y="451802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Discuss It!</a:t>
            </a:r>
          </a:p>
        </p:txBody>
      </p:sp>
      <p:sp>
        <p:nvSpPr>
          <p:cNvPr id="4" name="Rectangle 3">
            <a:extLst>
              <a:ext uri="{FF2B5EF4-FFF2-40B4-BE49-F238E27FC236}">
                <a16:creationId xmlns:a16="http://schemas.microsoft.com/office/drawing/2014/main" xmlns="" id="{B3018312-4A69-4A0B-80E3-E501440EDF2C}"/>
              </a:ext>
            </a:extLst>
          </p:cNvPr>
          <p:cNvSpPr>
            <a:spLocks noChangeArrowheads="1"/>
          </p:cNvSpPr>
          <p:nvPr/>
        </p:nvSpPr>
        <p:spPr bwMode="auto">
          <a:xfrm>
            <a:off x="4054475" y="2663825"/>
            <a:ext cx="376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You should always work hard and try your best. Can you think of a time when trying your best helped you to succeed? </a:t>
            </a:r>
          </a:p>
        </p:txBody>
      </p:sp>
      <p:pic>
        <p:nvPicPr>
          <p:cNvPr id="20485" name="Picture 5">
            <a:extLst>
              <a:ext uri="{FF2B5EF4-FFF2-40B4-BE49-F238E27FC236}">
                <a16:creationId xmlns:a16="http://schemas.microsoft.com/office/drawing/2014/main" xmlns="" id="{5DC04EEE-3711-4BAF-B390-E21A10A069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5538" y="877888"/>
            <a:ext cx="30861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23FEC73A-956F-4783-B196-93264F5AC95B}"/>
              </a:ext>
            </a:extLst>
          </p:cNvPr>
          <p:cNvSpPr>
            <a:spLocks noGrp="1"/>
          </p:cNvSpPr>
          <p:nvPr>
            <p:ph type="title"/>
          </p:nvPr>
        </p:nvSpPr>
        <p:spPr>
          <a:xfrm>
            <a:off x="457200" y="479425"/>
            <a:ext cx="8220075" cy="993775"/>
          </a:xfrm>
        </p:spPr>
        <p:txBody>
          <a:bodyPr/>
          <a:lstStyle/>
          <a:p>
            <a:pPr algn="ctr">
              <a:lnSpc>
                <a:spcPct val="80000"/>
              </a:lnSpc>
            </a:pPr>
            <a:r>
              <a:rPr lang="en-US" altLang="en-US" b="0"/>
              <a:t>Keep Trying</a:t>
            </a:r>
          </a:p>
        </p:txBody>
      </p:sp>
      <p:sp>
        <p:nvSpPr>
          <p:cNvPr id="4" name="Rectangle 3">
            <a:extLst>
              <a:ext uri="{FF2B5EF4-FFF2-40B4-BE49-F238E27FC236}">
                <a16:creationId xmlns:a16="http://schemas.microsoft.com/office/drawing/2014/main" xmlns="" id="{0DFD83B9-2D0E-4326-A838-B0EF78A185BB}"/>
              </a:ext>
            </a:extLst>
          </p:cNvPr>
          <p:cNvSpPr>
            <a:spLocks noChangeArrowheads="1"/>
          </p:cNvSpPr>
          <p:nvPr/>
        </p:nvSpPr>
        <p:spPr bwMode="auto">
          <a:xfrm>
            <a:off x="963613" y="5051425"/>
            <a:ext cx="7178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dirty="0"/>
              <a:t>Watch this </a:t>
            </a:r>
            <a:r>
              <a:rPr lang="en-GB" dirty="0">
                <a:hlinkClick r:id="rId2"/>
              </a:rPr>
              <a:t>video</a:t>
            </a:r>
            <a:r>
              <a:rPr lang="en-GB" dirty="0"/>
              <a:t> to see the incredible Houdini Horse</a:t>
            </a:r>
            <a:r>
              <a:rPr lang="en-GB" dirty="0" smtClean="0"/>
              <a:t>!</a:t>
            </a:r>
            <a:endParaRPr lang="en-US" altLang="en-US" dirty="0" smtClean="0">
              <a:solidFill>
                <a:srgbClr val="000000"/>
              </a:solidFill>
            </a:endParaRPr>
          </a:p>
          <a:p>
            <a:pPr algn="ctr" eaLnBrk="1" hangingPunct="1"/>
            <a:r>
              <a:rPr lang="en-US" altLang="en-US" dirty="0" smtClean="0">
                <a:solidFill>
                  <a:srgbClr val="000000"/>
                </a:solidFill>
              </a:rPr>
              <a:t>Do </a:t>
            </a:r>
            <a:r>
              <a:rPr lang="en-US" altLang="en-US" dirty="0">
                <a:solidFill>
                  <a:srgbClr val="000000"/>
                </a:solidFill>
              </a:rPr>
              <a:t>you think the horse learnt to do this straight away? How many attempts do you think it took? What can we learn </a:t>
            </a:r>
            <a:r>
              <a:rPr lang="en-US" altLang="en-US" dirty="0" smtClean="0">
                <a:solidFill>
                  <a:srgbClr val="000000"/>
                </a:solidFill>
              </a:rPr>
              <a:t>from</a:t>
            </a:r>
            <a:br>
              <a:rPr lang="en-US" altLang="en-US" dirty="0" smtClean="0">
                <a:solidFill>
                  <a:srgbClr val="000000"/>
                </a:solidFill>
              </a:rPr>
            </a:br>
            <a:r>
              <a:rPr lang="en-US" altLang="en-US" dirty="0" smtClean="0">
                <a:solidFill>
                  <a:srgbClr val="000000"/>
                </a:solidFill>
              </a:rPr>
              <a:t>Houdini </a:t>
            </a:r>
            <a:r>
              <a:rPr lang="en-US" altLang="en-US" dirty="0">
                <a:solidFill>
                  <a:srgbClr val="000000"/>
                </a:solidFill>
              </a:rPr>
              <a:t>Horse</a:t>
            </a:r>
            <a:r>
              <a:rPr lang="en-US" altLang="en-US" dirty="0" smtClean="0">
                <a:solidFill>
                  <a:srgbClr val="000000"/>
                </a:solidFill>
              </a:rPr>
              <a:t>?</a:t>
            </a:r>
          </a:p>
        </p:txBody>
      </p:sp>
      <p:pic>
        <p:nvPicPr>
          <p:cNvPr id="21509" name="Picture 6">
            <a:extLst>
              <a:ext uri="{FF2B5EF4-FFF2-40B4-BE49-F238E27FC236}">
                <a16:creationId xmlns:a16="http://schemas.microsoft.com/office/drawing/2014/main" xmlns="" id="{3AAE8C66-9F06-49F4-8EA4-2D97EBFB81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1312863"/>
            <a:ext cx="2674938"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3C5819E7-367F-440C-BE11-63A120FC2480}"/>
              </a:ext>
            </a:extLst>
          </p:cNvPr>
          <p:cNvSpPr>
            <a:spLocks noGrp="1"/>
          </p:cNvSpPr>
          <p:nvPr>
            <p:ph type="title"/>
          </p:nvPr>
        </p:nvSpPr>
        <p:spPr>
          <a:xfrm>
            <a:off x="457200" y="479425"/>
            <a:ext cx="8220075" cy="993775"/>
          </a:xfrm>
        </p:spPr>
        <p:txBody>
          <a:bodyPr/>
          <a:lstStyle/>
          <a:p>
            <a:pPr algn="ctr">
              <a:lnSpc>
                <a:spcPct val="80000"/>
              </a:lnSpc>
            </a:pPr>
            <a:r>
              <a:rPr lang="en-US" altLang="en-US" b="0"/>
              <a:t>Believe in Yourself</a:t>
            </a:r>
          </a:p>
        </p:txBody>
      </p:sp>
      <p:sp>
        <p:nvSpPr>
          <p:cNvPr id="3" name="circle 4">
            <a:extLst>
              <a:ext uri="{FF2B5EF4-FFF2-40B4-BE49-F238E27FC236}">
                <a16:creationId xmlns:a16="http://schemas.microsoft.com/office/drawing/2014/main" xmlns="" id="{5CAF7DFA-DD50-48C0-AF06-60EE346CE83D}"/>
              </a:ext>
            </a:extLst>
          </p:cNvPr>
          <p:cNvSpPr/>
          <p:nvPr/>
        </p:nvSpPr>
        <p:spPr>
          <a:xfrm>
            <a:off x="6777038" y="451802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Do It!</a:t>
            </a:r>
          </a:p>
        </p:txBody>
      </p:sp>
      <p:sp>
        <p:nvSpPr>
          <p:cNvPr id="4" name="Rectangle 3">
            <a:extLst>
              <a:ext uri="{FF2B5EF4-FFF2-40B4-BE49-F238E27FC236}">
                <a16:creationId xmlns:a16="http://schemas.microsoft.com/office/drawing/2014/main" xmlns="" id="{A6CFAF1E-75A6-423D-B4B2-85F8CC3964AA}"/>
              </a:ext>
            </a:extLst>
          </p:cNvPr>
          <p:cNvSpPr>
            <a:spLocks noChangeArrowheads="1"/>
          </p:cNvSpPr>
          <p:nvPr/>
        </p:nvSpPr>
        <p:spPr bwMode="auto">
          <a:xfrm>
            <a:off x="990600" y="5808663"/>
            <a:ext cx="56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rgbClr val="000000"/>
                </a:solidFill>
              </a:rPr>
              <a:t>Click on a star and complete the sentence.</a:t>
            </a:r>
          </a:p>
        </p:txBody>
      </p:sp>
      <p:pic>
        <p:nvPicPr>
          <p:cNvPr id="8" name="pink star">
            <a:extLst>
              <a:ext uri="{FF2B5EF4-FFF2-40B4-BE49-F238E27FC236}">
                <a16:creationId xmlns:a16="http://schemas.microsoft.com/office/drawing/2014/main" xmlns="" id="{6B6433E0-A0C4-496F-A4E1-6FC57AF5D5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903413"/>
            <a:ext cx="294640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range star">
            <a:extLst>
              <a:ext uri="{FF2B5EF4-FFF2-40B4-BE49-F238E27FC236}">
                <a16:creationId xmlns:a16="http://schemas.microsoft.com/office/drawing/2014/main" xmlns="" id="{7AFA75E3-DC8C-4967-87C8-1E0D67F611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1208088"/>
            <a:ext cx="2693987"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een star">
            <a:extLst>
              <a:ext uri="{FF2B5EF4-FFF2-40B4-BE49-F238E27FC236}">
                <a16:creationId xmlns:a16="http://schemas.microsoft.com/office/drawing/2014/main" xmlns="" id="{3EBA210A-5DB7-4622-B006-9DA2E568F6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1625600"/>
            <a:ext cx="291782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lue star">
            <a:extLst>
              <a:ext uri="{FF2B5EF4-FFF2-40B4-BE49-F238E27FC236}">
                <a16:creationId xmlns:a16="http://schemas.microsoft.com/office/drawing/2014/main" xmlns="" id="{57040E19-E587-4382-A40B-BBBA09EB7B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9188" y="3700463"/>
            <a:ext cx="1935162"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ECF22901-1D78-4CF1-A0DA-7E28429E26FE}"/>
              </a:ext>
            </a:extLst>
          </p:cNvPr>
          <p:cNvSpPr>
            <a:spLocks noChangeArrowheads="1"/>
          </p:cNvSpPr>
          <p:nvPr/>
        </p:nvSpPr>
        <p:spPr bwMode="auto">
          <a:xfrm>
            <a:off x="1282700" y="3105150"/>
            <a:ext cx="1328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chemeClr val="bg1"/>
                </a:solidFill>
              </a:rPr>
              <a:t>I am really good at</a:t>
            </a:r>
            <a:r>
              <a:rPr lang="mr-IN" altLang="en-US">
                <a:solidFill>
                  <a:schemeClr val="bg1"/>
                </a:solidFill>
                <a:ea typeface="Mangal"/>
                <a:cs typeface="Mangal"/>
              </a:rPr>
              <a:t>…</a:t>
            </a:r>
            <a:endParaRPr lang="en-US" altLang="en-US">
              <a:solidFill>
                <a:schemeClr val="bg1"/>
              </a:solidFill>
            </a:endParaRPr>
          </a:p>
        </p:txBody>
      </p:sp>
      <p:sp>
        <p:nvSpPr>
          <p:cNvPr id="18" name="Rectangle 17">
            <a:extLst>
              <a:ext uri="{FF2B5EF4-FFF2-40B4-BE49-F238E27FC236}">
                <a16:creationId xmlns:a16="http://schemas.microsoft.com/office/drawing/2014/main" xmlns="" id="{D5D94E63-8EB9-426A-9A9D-6E36FDF00FCD}"/>
              </a:ext>
            </a:extLst>
          </p:cNvPr>
          <p:cNvSpPr>
            <a:spLocks noChangeArrowheads="1"/>
          </p:cNvSpPr>
          <p:nvPr/>
        </p:nvSpPr>
        <p:spPr bwMode="auto">
          <a:xfrm>
            <a:off x="6258717" y="2685820"/>
            <a:ext cx="1633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dirty="0">
                <a:solidFill>
                  <a:schemeClr val="bg1"/>
                </a:solidFill>
              </a:rPr>
              <a:t>I </a:t>
            </a:r>
            <a:r>
              <a:rPr lang="en-US" altLang="en-US" dirty="0" smtClean="0">
                <a:solidFill>
                  <a:schemeClr val="bg1"/>
                </a:solidFill>
              </a:rPr>
              <a:t>make</a:t>
            </a:r>
            <a:br>
              <a:rPr lang="en-US" altLang="en-US" dirty="0" smtClean="0">
                <a:solidFill>
                  <a:schemeClr val="bg1"/>
                </a:solidFill>
              </a:rPr>
            </a:br>
            <a:r>
              <a:rPr lang="en-US" altLang="en-US" dirty="0" smtClean="0">
                <a:solidFill>
                  <a:schemeClr val="bg1"/>
                </a:solidFill>
              </a:rPr>
              <a:t>people smile when </a:t>
            </a:r>
            <a:r>
              <a:rPr lang="en-US" altLang="en-US" dirty="0">
                <a:solidFill>
                  <a:schemeClr val="bg1"/>
                </a:solidFill>
              </a:rPr>
              <a:t>I</a:t>
            </a:r>
            <a:r>
              <a:rPr lang="mr-IN" altLang="en-US" dirty="0">
                <a:solidFill>
                  <a:schemeClr val="bg1"/>
                </a:solidFill>
                <a:ea typeface="Mangal"/>
                <a:cs typeface="Mangal"/>
              </a:rPr>
              <a:t>…</a:t>
            </a:r>
            <a:endParaRPr lang="en-US" altLang="en-US" dirty="0">
              <a:solidFill>
                <a:schemeClr val="bg1"/>
              </a:solidFill>
            </a:endParaRPr>
          </a:p>
        </p:txBody>
      </p:sp>
      <p:sp>
        <p:nvSpPr>
          <p:cNvPr id="19" name="Rectangle 18">
            <a:extLst>
              <a:ext uri="{FF2B5EF4-FFF2-40B4-BE49-F238E27FC236}">
                <a16:creationId xmlns:a16="http://schemas.microsoft.com/office/drawing/2014/main" xmlns="" id="{822A9B00-12C1-44D7-A1E6-8841DEF44FA5}"/>
              </a:ext>
            </a:extLst>
          </p:cNvPr>
          <p:cNvSpPr>
            <a:spLocks noChangeArrowheads="1"/>
          </p:cNvSpPr>
          <p:nvPr/>
        </p:nvSpPr>
        <p:spPr bwMode="auto">
          <a:xfrm>
            <a:off x="3848100" y="2301875"/>
            <a:ext cx="131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chemeClr val="bg1"/>
                </a:solidFill>
              </a:rPr>
              <a:t>I am great because</a:t>
            </a:r>
            <a:r>
              <a:rPr lang="mr-IN" altLang="en-US">
                <a:solidFill>
                  <a:schemeClr val="bg1"/>
                </a:solidFill>
                <a:ea typeface="Mangal"/>
                <a:cs typeface="Mangal"/>
              </a:rPr>
              <a:t>…</a:t>
            </a:r>
            <a:endParaRPr lang="en-US" altLang="en-US">
              <a:solidFill>
                <a:schemeClr val="bg1"/>
              </a:solidFill>
            </a:endParaRPr>
          </a:p>
        </p:txBody>
      </p:sp>
      <p:sp>
        <p:nvSpPr>
          <p:cNvPr id="20" name="Rectangle 19">
            <a:extLst>
              <a:ext uri="{FF2B5EF4-FFF2-40B4-BE49-F238E27FC236}">
                <a16:creationId xmlns:a16="http://schemas.microsoft.com/office/drawing/2014/main" xmlns="" id="{2727424E-CE34-4435-873F-0EC90E672A1E}"/>
              </a:ext>
            </a:extLst>
          </p:cNvPr>
          <p:cNvSpPr>
            <a:spLocks noChangeArrowheads="1"/>
          </p:cNvSpPr>
          <p:nvPr/>
        </p:nvSpPr>
        <p:spPr bwMode="auto">
          <a:xfrm>
            <a:off x="4183063" y="4495800"/>
            <a:ext cx="88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chemeClr val="bg1"/>
                </a:solidFill>
              </a:rPr>
              <a:t>I can</a:t>
            </a:r>
            <a:r>
              <a:rPr lang="mr-IN" altLang="en-US">
                <a:solidFill>
                  <a:schemeClr val="bg1"/>
                </a:solidFill>
                <a:ea typeface="Mangal"/>
                <a:cs typeface="Mangal"/>
              </a:rPr>
              <a:t>…</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4"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0A7418D3-5802-43A9-AFF1-5E9EA29D9105}"/>
              </a:ext>
            </a:extLst>
          </p:cNvPr>
          <p:cNvSpPr>
            <a:spLocks noGrp="1"/>
          </p:cNvSpPr>
          <p:nvPr>
            <p:ph type="title"/>
          </p:nvPr>
        </p:nvSpPr>
        <p:spPr>
          <a:xfrm>
            <a:off x="457200" y="479425"/>
            <a:ext cx="8220075" cy="993775"/>
          </a:xfrm>
        </p:spPr>
        <p:txBody>
          <a:bodyPr/>
          <a:lstStyle/>
          <a:p>
            <a:r>
              <a:rPr lang="en-GB" altLang="en-US"/>
              <a:t>Stay Calm</a:t>
            </a:r>
          </a:p>
        </p:txBody>
      </p:sp>
      <p:sp>
        <p:nvSpPr>
          <p:cNvPr id="3" name="circle 4">
            <a:hlinkClick r:id="rId2"/>
            <a:extLst>
              <a:ext uri="{FF2B5EF4-FFF2-40B4-BE49-F238E27FC236}">
                <a16:creationId xmlns:a16="http://schemas.microsoft.com/office/drawing/2014/main" xmlns="" id="{830C9C62-7CA9-4CF3-848D-9C92AF638084}"/>
              </a:ext>
            </a:extLst>
          </p:cNvPr>
          <p:cNvSpPr/>
          <p:nvPr/>
        </p:nvSpPr>
        <p:spPr>
          <a:xfrm>
            <a:off x="6577013" y="451802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Watch It!</a:t>
            </a:r>
          </a:p>
        </p:txBody>
      </p:sp>
      <p:pic>
        <p:nvPicPr>
          <p:cNvPr id="23556" name="Picture 4">
            <a:extLst>
              <a:ext uri="{FF2B5EF4-FFF2-40B4-BE49-F238E27FC236}">
                <a16:creationId xmlns:a16="http://schemas.microsoft.com/office/drawing/2014/main" xmlns="" id="{9C3488AD-9C64-44C7-AA8A-4772626C71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208088"/>
            <a:ext cx="5438775"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C01DFA4B-775B-4C93-A068-878B32856F10}"/>
              </a:ext>
            </a:extLst>
          </p:cNvPr>
          <p:cNvSpPr>
            <a:spLocks noChangeArrowheads="1"/>
          </p:cNvSpPr>
          <p:nvPr/>
        </p:nvSpPr>
        <p:spPr bwMode="auto">
          <a:xfrm>
            <a:off x="3598863" y="1423988"/>
            <a:ext cx="1946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rgbClr val="000000"/>
                </a:solidFill>
              </a:rPr>
              <a:t>How do you feel?</a:t>
            </a:r>
          </a:p>
        </p:txBody>
      </p:sp>
      <p:sp>
        <p:nvSpPr>
          <p:cNvPr id="7" name="Rectangle 6">
            <a:extLst>
              <a:ext uri="{FF2B5EF4-FFF2-40B4-BE49-F238E27FC236}">
                <a16:creationId xmlns:a16="http://schemas.microsoft.com/office/drawing/2014/main" xmlns="" id="{6B81C2C6-68E0-438F-A4EC-9C7B5FF25C73}"/>
              </a:ext>
            </a:extLst>
          </p:cNvPr>
          <p:cNvSpPr>
            <a:spLocks noChangeArrowheads="1"/>
          </p:cNvSpPr>
          <p:nvPr/>
        </p:nvSpPr>
        <p:spPr bwMode="auto">
          <a:xfrm>
            <a:off x="4291013" y="2232025"/>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rgbClr val="000000"/>
                </a:solidFill>
              </a:rPr>
              <a:t>Watch the video.</a:t>
            </a:r>
            <a:br>
              <a:rPr lang="en-US" altLang="en-US">
                <a:solidFill>
                  <a:srgbClr val="000000"/>
                </a:solidFill>
              </a:rPr>
            </a:br>
            <a:r>
              <a:rPr lang="en-US" altLang="en-US">
                <a:solidFill>
                  <a:srgbClr val="000000"/>
                </a:solidFill>
              </a:rPr>
              <a:t> </a:t>
            </a:r>
          </a:p>
          <a:p>
            <a:pPr algn="ctr" eaLnBrk="1" hangingPunct="1"/>
            <a:r>
              <a:rPr lang="en-US" altLang="en-US">
                <a:solidFill>
                  <a:srgbClr val="000000"/>
                </a:solidFill>
              </a:rPr>
              <a:t>Now how do you feel?</a:t>
            </a:r>
            <a:br>
              <a:rPr lang="en-US" altLang="en-US">
                <a:solidFill>
                  <a:srgbClr val="000000"/>
                </a:solidFill>
              </a:rPr>
            </a:br>
            <a:r>
              <a:rPr lang="en-US" altLang="en-US">
                <a:solidFill>
                  <a:srgbClr val="000000"/>
                </a:solidFill>
              </a:rPr>
              <a:t> </a:t>
            </a:r>
          </a:p>
          <a:p>
            <a:pPr algn="ctr" eaLnBrk="1" hangingPunct="1"/>
            <a:r>
              <a:rPr lang="en-US" altLang="en-US">
                <a:solidFill>
                  <a:srgbClr val="000000"/>
                </a:solidFill>
              </a:rPr>
              <a:t>Why is it good to feel calm?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7D34D7D6-ED89-489E-8DBE-E168260DDF86}"/>
              </a:ext>
            </a:extLst>
          </p:cNvPr>
          <p:cNvSpPr>
            <a:spLocks noGrp="1"/>
          </p:cNvSpPr>
          <p:nvPr>
            <p:ph type="title"/>
          </p:nvPr>
        </p:nvSpPr>
        <p:spPr>
          <a:xfrm>
            <a:off x="457200" y="479425"/>
            <a:ext cx="8220075" cy="993775"/>
          </a:xfrm>
        </p:spPr>
        <p:txBody>
          <a:bodyPr/>
          <a:lstStyle/>
          <a:p>
            <a:r>
              <a:rPr lang="en-GB" dirty="0">
                <a:latin typeface="Twinkl" pitchFamily="2" charset="0"/>
              </a:rPr>
              <a:t>Super Songs </a:t>
            </a:r>
            <a:endParaRPr lang="en-GB" altLang="en-US" b="0" dirty="0"/>
          </a:p>
        </p:txBody>
      </p:sp>
      <p:sp>
        <p:nvSpPr>
          <p:cNvPr id="8" name="circle 2">
            <a:extLst>
              <a:ext uri="{FF2B5EF4-FFF2-40B4-BE49-F238E27FC236}">
                <a16:creationId xmlns:a16="http://schemas.microsoft.com/office/drawing/2014/main" xmlns="" xmlns:lc="http://schemas.openxmlformats.org/drawingml/2006/lockedCanvas" id="{A2DFC9D4-72B1-4EC9-BFE2-137CE385A143}"/>
              </a:ext>
            </a:extLst>
          </p:cNvPr>
          <p:cNvSpPr/>
          <p:nvPr/>
        </p:nvSpPr>
        <p:spPr>
          <a:xfrm>
            <a:off x="6521101" y="4426744"/>
            <a:ext cx="1611313" cy="1611312"/>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600" dirty="0"/>
              <a:t>Listen </a:t>
            </a:r>
            <a:r>
              <a:rPr lang="en-GB" sz="1600" dirty="0" smtClean="0"/>
              <a:t>and discuss </a:t>
            </a:r>
            <a:r>
              <a:rPr lang="en-GB" sz="1600" dirty="0"/>
              <a:t>It!</a:t>
            </a:r>
          </a:p>
        </p:txBody>
      </p:sp>
      <p:sp>
        <p:nvSpPr>
          <p:cNvPr id="6" name="Rectangle 5"/>
          <p:cNvSpPr/>
          <p:nvPr/>
        </p:nvSpPr>
        <p:spPr>
          <a:xfrm>
            <a:off x="1474354" y="5032300"/>
            <a:ext cx="4761240" cy="523220"/>
          </a:xfrm>
          <a:prstGeom prst="rect">
            <a:avLst/>
          </a:prstGeom>
          <a:noFill/>
        </p:spPr>
        <p:txBody>
          <a:bodyPr wrap="none">
            <a:spAutoFit/>
          </a:bodyPr>
          <a:lstStyle/>
          <a:p>
            <a:pPr marL="0" indent="0">
              <a:buNone/>
            </a:pPr>
            <a:r>
              <a:rPr lang="en-GB" sz="2800" dirty="0"/>
              <a:t>What are these songs about</a:t>
            </a:r>
            <a:r>
              <a:rPr lang="en-GB" sz="2800" dirty="0" smtClean="0"/>
              <a:t>?</a:t>
            </a:r>
            <a:endParaRPr lang="en-GB" sz="2800" dirty="0"/>
          </a:p>
        </p:txBody>
      </p:sp>
      <p:sp>
        <p:nvSpPr>
          <p:cNvPr id="7" name="Rectangle 6"/>
          <p:cNvSpPr/>
          <p:nvPr/>
        </p:nvSpPr>
        <p:spPr>
          <a:xfrm>
            <a:off x="1188848" y="4816857"/>
            <a:ext cx="5332253" cy="954107"/>
          </a:xfrm>
          <a:prstGeom prst="rect">
            <a:avLst/>
          </a:prstGeom>
          <a:noFill/>
        </p:spPr>
        <p:txBody>
          <a:bodyPr wrap="square">
            <a:spAutoFit/>
          </a:bodyPr>
          <a:lstStyle/>
          <a:p>
            <a:pPr marL="0" indent="0">
              <a:buNone/>
            </a:pPr>
            <a:r>
              <a:rPr lang="en-GB" sz="2800" dirty="0"/>
              <a:t>What could have happened </a:t>
            </a:r>
            <a:r>
              <a:rPr lang="en-GB" sz="2800" dirty="0" smtClean="0"/>
              <a:t>to</a:t>
            </a:r>
            <a:br>
              <a:rPr lang="en-GB" sz="2800" dirty="0" smtClean="0"/>
            </a:br>
            <a:r>
              <a:rPr lang="en-GB" sz="2800" dirty="0" smtClean="0"/>
              <a:t>the </a:t>
            </a:r>
            <a:r>
              <a:rPr lang="en-GB" sz="2800" dirty="0"/>
              <a:t>person in the song?</a:t>
            </a:r>
          </a:p>
        </p:txBody>
      </p:sp>
      <p:sp>
        <p:nvSpPr>
          <p:cNvPr id="9" name="Rectangle 8"/>
          <p:cNvSpPr/>
          <p:nvPr/>
        </p:nvSpPr>
        <p:spPr>
          <a:xfrm>
            <a:off x="1641868" y="5032300"/>
            <a:ext cx="4426212" cy="523220"/>
          </a:xfrm>
          <a:prstGeom prst="rect">
            <a:avLst/>
          </a:prstGeom>
          <a:noFill/>
        </p:spPr>
        <p:txBody>
          <a:bodyPr wrap="none">
            <a:spAutoFit/>
          </a:bodyPr>
          <a:lstStyle/>
          <a:p>
            <a:pPr marL="0" indent="0">
              <a:buNone/>
            </a:pPr>
            <a:r>
              <a:rPr lang="en-GB" sz="2800" dirty="0"/>
              <a:t>How did they overcome it?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186" y="2648426"/>
            <a:ext cx="1506283" cy="1051819"/>
          </a:xfrm>
          <a:prstGeom prst="rect">
            <a:avLst/>
          </a:prstGeom>
        </p:spPr>
      </p:pic>
      <p:sp>
        <p:nvSpPr>
          <p:cNvPr id="22" name="Rectangle 21"/>
          <p:cNvSpPr/>
          <p:nvPr/>
        </p:nvSpPr>
        <p:spPr>
          <a:xfrm>
            <a:off x="1029636" y="1779230"/>
            <a:ext cx="4748593" cy="4797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indent="0">
              <a:buNone/>
            </a:pPr>
            <a:r>
              <a:rPr lang="en-GB">
                <a:solidFill>
                  <a:sysClr val="windowText" lastClr="000000"/>
                </a:solidFill>
                <a:latin typeface="Twinkl" pitchFamily="2" charset="0"/>
              </a:rPr>
              <a:t>‘Skyfall’ by Adele</a:t>
            </a:r>
            <a:endParaRPr lang="en-GB" dirty="0">
              <a:solidFill>
                <a:sysClr val="windowText" lastClr="000000"/>
              </a:solidFill>
              <a:latin typeface="Twinkl" pitchFamily="2" charset="0"/>
            </a:endParaRPr>
          </a:p>
        </p:txBody>
      </p:sp>
      <p:sp>
        <p:nvSpPr>
          <p:cNvPr id="31" name="Rectangle 30"/>
          <p:cNvSpPr/>
          <p:nvPr/>
        </p:nvSpPr>
        <p:spPr>
          <a:xfrm>
            <a:off x="1021985" y="2574356"/>
            <a:ext cx="4756244" cy="4797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rPr>
              <a:t>‘Survivor’ by Destiny’s </a:t>
            </a:r>
            <a:r>
              <a:rPr lang="en-GB" dirty="0" smtClean="0">
                <a:solidFill>
                  <a:schemeClr val="tx1"/>
                </a:solidFill>
              </a:rPr>
              <a:t>Child</a:t>
            </a:r>
            <a:endParaRPr lang="en-GB" dirty="0">
              <a:solidFill>
                <a:sysClr val="windowText" lastClr="000000"/>
              </a:solidFill>
              <a:latin typeface="Twinkl" pitchFamily="2" charset="0"/>
            </a:endParaRPr>
          </a:p>
        </p:txBody>
      </p:sp>
      <p:sp>
        <p:nvSpPr>
          <p:cNvPr id="34" name="Rectangle 33"/>
          <p:cNvSpPr/>
          <p:nvPr/>
        </p:nvSpPr>
        <p:spPr>
          <a:xfrm>
            <a:off x="1021984" y="3444219"/>
            <a:ext cx="4310269" cy="4797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indent="0">
              <a:buNone/>
            </a:pPr>
            <a:r>
              <a:rPr lang="en-GB" dirty="0">
                <a:solidFill>
                  <a:schemeClr val="tx1"/>
                </a:solidFill>
              </a:rPr>
              <a:t>‘Pick Yourself Up’ by Frank Sinatra</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43" y="1293535"/>
            <a:ext cx="1885143" cy="31332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6" grpId="0"/>
      <p:bldP spid="6" grpId="1"/>
      <p:bldP spid="7" grpId="0"/>
      <p:bldP spid="7"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53AF766-76A0-4788-A6C4-521909054FF6}"/>
              </a:ext>
            </a:extLst>
          </p:cNvPr>
          <p:cNvSpPr>
            <a:spLocks noChangeArrowheads="1"/>
          </p:cNvSpPr>
          <p:nvPr/>
        </p:nvSpPr>
        <p:spPr bwMode="auto">
          <a:xfrm>
            <a:off x="3049588" y="2198688"/>
            <a:ext cx="327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US" altLang="en-US" sz="7200">
                <a:solidFill>
                  <a:srgbClr val="2CB7BC"/>
                </a:solidFill>
              </a:rPr>
              <a:t>A stick!</a:t>
            </a:r>
            <a:endParaRPr lang="en-GB" altLang="en-US" sz="7200">
              <a:solidFill>
                <a:srgbClr val="2CB7BC"/>
              </a:solidFill>
            </a:endParaRPr>
          </a:p>
        </p:txBody>
      </p:sp>
      <p:sp>
        <p:nvSpPr>
          <p:cNvPr id="24579" name="Title 1">
            <a:extLst>
              <a:ext uri="{FF2B5EF4-FFF2-40B4-BE49-F238E27FC236}">
                <a16:creationId xmlns:a16="http://schemas.microsoft.com/office/drawing/2014/main" xmlns="" id="{3D992664-3AC7-4452-B585-F4C34C1EF3EC}"/>
              </a:ext>
            </a:extLst>
          </p:cNvPr>
          <p:cNvSpPr>
            <a:spLocks noGrp="1"/>
          </p:cNvSpPr>
          <p:nvPr>
            <p:ph type="title"/>
          </p:nvPr>
        </p:nvSpPr>
        <p:spPr>
          <a:xfrm>
            <a:off x="457200" y="479425"/>
            <a:ext cx="8220075" cy="993775"/>
          </a:xfrm>
        </p:spPr>
        <p:txBody>
          <a:bodyPr/>
          <a:lstStyle/>
          <a:p>
            <a:r>
              <a:rPr lang="en-GB" altLang="en-US"/>
              <a:t>Laugh!</a:t>
            </a:r>
          </a:p>
        </p:txBody>
      </p:sp>
      <p:sp>
        <p:nvSpPr>
          <p:cNvPr id="3" name="circle 5">
            <a:extLst>
              <a:ext uri="{FF2B5EF4-FFF2-40B4-BE49-F238E27FC236}">
                <a16:creationId xmlns:a16="http://schemas.microsoft.com/office/drawing/2014/main" xmlns="" id="{830C9C62-7CA9-4CF3-848D-9C92AF638084}"/>
              </a:ext>
            </a:extLst>
          </p:cNvPr>
          <p:cNvSpPr/>
          <p:nvPr/>
        </p:nvSpPr>
        <p:spPr>
          <a:xfrm>
            <a:off x="6777038" y="4518025"/>
            <a:ext cx="1611312" cy="1611313"/>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Do It!</a:t>
            </a:r>
          </a:p>
        </p:txBody>
      </p:sp>
      <p:sp>
        <p:nvSpPr>
          <p:cNvPr id="4" name="Rectangle 3">
            <a:extLst>
              <a:ext uri="{FF2B5EF4-FFF2-40B4-BE49-F238E27FC236}">
                <a16:creationId xmlns:a16="http://schemas.microsoft.com/office/drawing/2014/main" xmlns="" id="{8D80C010-3CAB-4916-8583-ED01AD67666A}"/>
              </a:ext>
            </a:extLst>
          </p:cNvPr>
          <p:cNvSpPr>
            <a:spLocks noChangeArrowheads="1"/>
          </p:cNvSpPr>
          <p:nvPr/>
        </p:nvSpPr>
        <p:spPr bwMode="auto">
          <a:xfrm>
            <a:off x="762000" y="5668963"/>
            <a:ext cx="601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solidFill>
                  <a:srgbClr val="000000"/>
                </a:solidFill>
              </a:rPr>
              <a:t>Have a joke telling competition! Who has a joke to share?</a:t>
            </a:r>
          </a:p>
        </p:txBody>
      </p:sp>
      <p:sp>
        <p:nvSpPr>
          <p:cNvPr id="8" name="Rectangle 7">
            <a:extLst>
              <a:ext uri="{FF2B5EF4-FFF2-40B4-BE49-F238E27FC236}">
                <a16:creationId xmlns:a16="http://schemas.microsoft.com/office/drawing/2014/main" xmlns="" id="{A850E11F-A13E-4059-B620-9E392B3F00AB}"/>
              </a:ext>
            </a:extLst>
          </p:cNvPr>
          <p:cNvSpPr>
            <a:spLocks noChangeArrowheads="1"/>
          </p:cNvSpPr>
          <p:nvPr/>
        </p:nvSpPr>
        <p:spPr bwMode="auto">
          <a:xfrm>
            <a:off x="3049588" y="1416050"/>
            <a:ext cx="305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What is brown and sticky? Click to find out!</a:t>
            </a:r>
          </a:p>
        </p:txBody>
      </p:sp>
      <p:sp>
        <p:nvSpPr>
          <p:cNvPr id="11" name="Rectangle 10">
            <a:extLst>
              <a:ext uri="{FF2B5EF4-FFF2-40B4-BE49-F238E27FC236}">
                <a16:creationId xmlns:a16="http://schemas.microsoft.com/office/drawing/2014/main" xmlns="" id="{700C1942-609A-473C-BB03-C85F0B69B485}"/>
              </a:ext>
            </a:extLst>
          </p:cNvPr>
          <p:cNvSpPr>
            <a:spLocks noChangeArrowheads="1"/>
          </p:cNvSpPr>
          <p:nvPr/>
        </p:nvSpPr>
        <p:spPr bwMode="auto">
          <a:xfrm>
            <a:off x="2800350" y="3865563"/>
            <a:ext cx="360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Did this joke make you laugh? Can you do better?</a:t>
            </a:r>
          </a:p>
        </p:txBody>
      </p:sp>
      <p:pic>
        <p:nvPicPr>
          <p:cNvPr id="24584" name="Picture 12">
            <a:extLst>
              <a:ext uri="{FF2B5EF4-FFF2-40B4-BE49-F238E27FC236}">
                <a16:creationId xmlns:a16="http://schemas.microsoft.com/office/drawing/2014/main" xmlns="" id="{0FB1119F-504D-4693-B904-15E4343F63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950913"/>
            <a:ext cx="2830513"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0" grpId="0"/>
      <p:bldP spid="4"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a:extLst>
              <a:ext uri="{FF2B5EF4-FFF2-40B4-BE49-F238E27FC236}">
                <a16:creationId xmlns:a16="http://schemas.microsoft.com/office/drawing/2014/main" xmlns="" id="{3D992664-3AC7-4452-B585-F4C34C1EF3EC}"/>
              </a:ext>
            </a:extLst>
          </p:cNvPr>
          <p:cNvSpPr>
            <a:spLocks noGrp="1"/>
          </p:cNvSpPr>
          <p:nvPr>
            <p:ph type="title"/>
          </p:nvPr>
        </p:nvSpPr>
        <p:spPr>
          <a:xfrm>
            <a:off x="457200" y="479425"/>
            <a:ext cx="8220075" cy="993775"/>
          </a:xfrm>
        </p:spPr>
        <p:txBody>
          <a:bodyPr/>
          <a:lstStyle/>
          <a:p>
            <a:r>
              <a:rPr lang="en-GB" dirty="0">
                <a:latin typeface="Twinkl" pitchFamily="2" charset="0"/>
              </a:rPr>
              <a:t>Thinking </a:t>
            </a:r>
            <a:r>
              <a:rPr lang="en-GB" dirty="0" smtClean="0">
                <a:latin typeface="Twinkl" pitchFamily="2" charset="0"/>
              </a:rPr>
              <a:t>Time</a:t>
            </a:r>
            <a:endParaRPr lang="en-GB" altLang="en-US" dirty="0"/>
          </a:p>
        </p:txBody>
      </p:sp>
      <p:sp>
        <p:nvSpPr>
          <p:cNvPr id="4" name="Rectangle 3">
            <a:extLst>
              <a:ext uri="{FF2B5EF4-FFF2-40B4-BE49-F238E27FC236}">
                <a16:creationId xmlns:a16="http://schemas.microsoft.com/office/drawing/2014/main" xmlns="" id="{8D80C010-3CAB-4916-8583-ED01AD67666A}"/>
              </a:ext>
            </a:extLst>
          </p:cNvPr>
          <p:cNvSpPr>
            <a:spLocks noChangeArrowheads="1"/>
          </p:cNvSpPr>
          <p:nvPr/>
        </p:nvSpPr>
        <p:spPr bwMode="auto">
          <a:xfrm>
            <a:off x="1024646" y="1785396"/>
            <a:ext cx="44812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0" indent="0">
              <a:buNone/>
            </a:pPr>
            <a:r>
              <a:rPr lang="en-GB" dirty="0"/>
              <a:t>What can we learn from the swallow’s story</a:t>
            </a:r>
            <a:r>
              <a:rPr lang="en-GB" dirty="0" smtClean="0"/>
              <a:t>?</a:t>
            </a:r>
          </a:p>
          <a:p>
            <a:pPr marL="0" indent="0">
              <a:buNone/>
            </a:pPr>
            <a:endParaRPr lang="en-GB" dirty="0"/>
          </a:p>
          <a:p>
            <a:pPr marL="0" indent="0">
              <a:buNone/>
            </a:pPr>
            <a:r>
              <a:rPr lang="en-GB" dirty="0"/>
              <a:t>Take a quiet minute to think of a time when you showed true resilience</a:t>
            </a:r>
            <a:r>
              <a:rPr lang="en-GB" dirty="0" smtClean="0"/>
              <a:t>.</a:t>
            </a:r>
          </a:p>
          <a:p>
            <a:pPr marL="0" indent="0">
              <a:buNone/>
            </a:pPr>
            <a:endParaRPr lang="en-GB" dirty="0"/>
          </a:p>
          <a:p>
            <a:pPr marL="0" indent="0">
              <a:buNone/>
            </a:pPr>
            <a:r>
              <a:rPr lang="en-GB" dirty="0"/>
              <a:t>What can you do to become more resilient?</a:t>
            </a:r>
          </a:p>
          <a:p>
            <a:pPr marL="0" indent="0">
              <a:buNone/>
            </a:pPr>
            <a:endParaRPr lang="en-GB" dirty="0" smtClean="0"/>
          </a:p>
          <a:p>
            <a:pPr marL="0" indent="0">
              <a:buNone/>
            </a:pPr>
            <a:r>
              <a:rPr lang="en-GB" dirty="0" smtClean="0"/>
              <a:t>Keep </a:t>
            </a:r>
            <a:r>
              <a:rPr lang="en-GB" dirty="0"/>
              <a:t>working hard to achieve your ambitions!</a:t>
            </a:r>
          </a:p>
          <a:p>
            <a:pPr marL="0" indent="0">
              <a:buNone/>
            </a:pPr>
            <a:endParaRPr lang="en-GB" dirty="0" smtClean="0"/>
          </a:p>
          <a:p>
            <a:pPr marL="0" indent="0">
              <a:buNone/>
            </a:pPr>
            <a:r>
              <a:rPr lang="en-GB" dirty="0" smtClean="0"/>
              <a:t>Take </a:t>
            </a:r>
            <a:r>
              <a:rPr lang="en-GB" dirty="0"/>
              <a:t>a quiet moment to think about what your ambitions are.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022" y="2264326"/>
            <a:ext cx="3154328" cy="4146202"/>
          </a:xfrm>
          <a:prstGeom prst="rect">
            <a:avLst/>
          </a:prstGeom>
        </p:spPr>
      </p:pic>
    </p:spTree>
    <p:extLst>
      <p:ext uri="{BB962C8B-B14F-4D97-AF65-F5344CB8AC3E}">
        <p14:creationId xmlns:p14="http://schemas.microsoft.com/office/powerpoint/2010/main" val="19099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xmlns="" id="{3CDBFCB6-831A-4561-AFE4-D64117259836}"/>
              </a:ext>
            </a:extLst>
          </p:cNvPr>
          <p:cNvSpPr>
            <a:spLocks noGrp="1"/>
          </p:cNvSpPr>
          <p:nvPr>
            <p:ph type="title"/>
          </p:nvPr>
        </p:nvSpPr>
        <p:spPr>
          <a:xfrm>
            <a:off x="457200" y="479425"/>
            <a:ext cx="8220075" cy="993775"/>
          </a:xfrm>
        </p:spPr>
        <p:txBody>
          <a:bodyPr/>
          <a:lstStyle/>
          <a:p>
            <a:r>
              <a:rPr lang="en-GB" altLang="en-US" sz="3600"/>
              <a:t>Rubber Band</a:t>
            </a:r>
          </a:p>
        </p:txBody>
      </p:sp>
      <p:sp>
        <p:nvSpPr>
          <p:cNvPr id="5" name="Rectangle 4">
            <a:extLst>
              <a:ext uri="{FF2B5EF4-FFF2-40B4-BE49-F238E27FC236}">
                <a16:creationId xmlns:a16="http://schemas.microsoft.com/office/drawing/2014/main" xmlns="" id="{9319368C-6A3C-4543-B4B5-93C85225938E}"/>
              </a:ext>
            </a:extLst>
          </p:cNvPr>
          <p:cNvSpPr>
            <a:spLocks noChangeArrowheads="1"/>
          </p:cNvSpPr>
          <p:nvPr/>
        </p:nvSpPr>
        <p:spPr bwMode="auto">
          <a:xfrm>
            <a:off x="773113" y="1300163"/>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US" altLang="en-US" dirty="0"/>
              <a:t>Can you permanently change the shape of the rubber band? What do you notice? What happens</a:t>
            </a:r>
            <a:r>
              <a:rPr lang="en-US" altLang="en-US" dirty="0" smtClean="0"/>
              <a:t>? </a:t>
            </a:r>
            <a:endParaRPr lang="en-GB" dirty="0"/>
          </a:p>
        </p:txBody>
      </p:sp>
      <p:pic>
        <p:nvPicPr>
          <p:cNvPr id="9220" name="Picture 3">
            <a:extLst>
              <a:ext uri="{FF2B5EF4-FFF2-40B4-BE49-F238E27FC236}">
                <a16:creationId xmlns:a16="http://schemas.microsoft.com/office/drawing/2014/main" xmlns="" id="{A27ADF9A-39B1-4E93-BE79-959BD7B62A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860550"/>
            <a:ext cx="57880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ircle 1">
            <a:extLst>
              <a:ext uri="{FF2B5EF4-FFF2-40B4-BE49-F238E27FC236}">
                <a16:creationId xmlns:a16="http://schemas.microsoft.com/office/drawing/2014/main" xmlns="" id="{9E2A0583-B1D9-45FD-8F36-EA769989CAC7}"/>
              </a:ext>
            </a:extLst>
          </p:cNvPr>
          <p:cNvSpPr/>
          <p:nvPr/>
        </p:nvSpPr>
        <p:spPr>
          <a:xfrm>
            <a:off x="6500813" y="4364038"/>
            <a:ext cx="1611312" cy="1611312"/>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Do It!</a:t>
            </a:r>
          </a:p>
        </p:txBody>
      </p:sp>
      <p:sp>
        <p:nvSpPr>
          <p:cNvPr id="3" name="Rectangle 2"/>
          <p:cNvSpPr/>
          <p:nvPr/>
        </p:nvSpPr>
        <p:spPr>
          <a:xfrm>
            <a:off x="2572725" y="1331913"/>
            <a:ext cx="4033476" cy="523220"/>
          </a:xfrm>
          <a:prstGeom prst="rect">
            <a:avLst/>
          </a:prstGeom>
        </p:spPr>
        <p:txBody>
          <a:bodyPr wrap="none">
            <a:spAutoFit/>
          </a:bodyPr>
          <a:lstStyle/>
          <a:p>
            <a:pPr eaLnBrk="1" hangingPunct="1"/>
            <a:r>
              <a:rPr lang="en-GB" sz="2800" dirty="0"/>
              <a:t>We need five volunteers!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7D34D7D6-ED89-489E-8DBE-E168260DDF86}"/>
              </a:ext>
            </a:extLst>
          </p:cNvPr>
          <p:cNvSpPr>
            <a:spLocks noGrp="1"/>
          </p:cNvSpPr>
          <p:nvPr>
            <p:ph type="title"/>
          </p:nvPr>
        </p:nvSpPr>
        <p:spPr>
          <a:xfrm>
            <a:off x="457200" y="479425"/>
            <a:ext cx="8220075" cy="993775"/>
          </a:xfrm>
        </p:spPr>
        <p:txBody>
          <a:bodyPr/>
          <a:lstStyle/>
          <a:p>
            <a:r>
              <a:rPr lang="en-US" altLang="en-US" b="0"/>
              <a:t>Resilience</a:t>
            </a:r>
            <a:endParaRPr lang="en-GB" altLang="en-US" b="0"/>
          </a:p>
        </p:txBody>
      </p:sp>
      <p:sp>
        <p:nvSpPr>
          <p:cNvPr id="10243" name="Rectangle 2">
            <a:extLst>
              <a:ext uri="{FF2B5EF4-FFF2-40B4-BE49-F238E27FC236}">
                <a16:creationId xmlns:a16="http://schemas.microsoft.com/office/drawing/2014/main" xmlns="" id="{3918BCF7-74EB-4ABC-B36A-2737AC412C8B}"/>
              </a:ext>
            </a:extLst>
          </p:cNvPr>
          <p:cNvSpPr>
            <a:spLocks noChangeArrowheads="1"/>
          </p:cNvSpPr>
          <p:nvPr/>
        </p:nvSpPr>
        <p:spPr bwMode="auto">
          <a:xfrm>
            <a:off x="755650" y="1717675"/>
            <a:ext cx="7632700" cy="157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lnSpc>
                <a:spcPct val="80000"/>
              </a:lnSpc>
            </a:pPr>
            <a:r>
              <a:rPr lang="en-US" altLang="en-US" sz="2400" dirty="0"/>
              <a:t>Some materials are able to bounce back after they have been bent or stretched.</a:t>
            </a:r>
          </a:p>
          <a:p>
            <a:pPr algn="ctr" eaLnBrk="1" hangingPunct="1">
              <a:lnSpc>
                <a:spcPct val="80000"/>
              </a:lnSpc>
            </a:pPr>
            <a:endParaRPr lang="en-US" altLang="en-US" sz="2400" dirty="0"/>
          </a:p>
          <a:p>
            <a:pPr algn="ctr" eaLnBrk="1" hangingPunct="1">
              <a:lnSpc>
                <a:spcPct val="80000"/>
              </a:lnSpc>
            </a:pPr>
            <a:r>
              <a:rPr lang="en-US" altLang="en-US" sz="2400" dirty="0"/>
              <a:t>People who can bounce back when things have happened to them are known as </a:t>
            </a:r>
            <a:endParaRPr lang="en-US" altLang="en-US" sz="7200" b="1" dirty="0"/>
          </a:p>
        </p:txBody>
      </p:sp>
      <p:sp>
        <p:nvSpPr>
          <p:cNvPr id="4" name="Rectangle 3">
            <a:extLst>
              <a:ext uri="{FF2B5EF4-FFF2-40B4-BE49-F238E27FC236}">
                <a16:creationId xmlns:a16="http://schemas.microsoft.com/office/drawing/2014/main" xmlns="" id="{11487F02-382C-4318-A4FF-C94977D82873}"/>
              </a:ext>
            </a:extLst>
          </p:cNvPr>
          <p:cNvSpPr>
            <a:spLocks noChangeArrowheads="1"/>
          </p:cNvSpPr>
          <p:nvPr/>
        </p:nvSpPr>
        <p:spPr bwMode="auto">
          <a:xfrm>
            <a:off x="2413000" y="3290413"/>
            <a:ext cx="4308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US" altLang="en-US" sz="8000" b="1" dirty="0">
                <a:solidFill>
                  <a:srgbClr val="C9085B"/>
                </a:solidFill>
              </a:rPr>
              <a:t>resilient.</a:t>
            </a:r>
            <a:endParaRPr lang="en-GB" altLang="en-US" sz="8000" dirty="0">
              <a:solidFill>
                <a:srgbClr val="C9085B"/>
              </a:solidFill>
            </a:endParaRPr>
          </a:p>
        </p:txBody>
      </p:sp>
      <p:sp>
        <p:nvSpPr>
          <p:cNvPr id="2" name="Rectangle 1"/>
          <p:cNvSpPr/>
          <p:nvPr/>
        </p:nvSpPr>
        <p:spPr>
          <a:xfrm>
            <a:off x="1748698" y="4701937"/>
            <a:ext cx="5637078" cy="1200329"/>
          </a:xfrm>
          <a:prstGeom prst="rect">
            <a:avLst/>
          </a:prstGeom>
        </p:spPr>
        <p:txBody>
          <a:bodyPr wrap="square">
            <a:spAutoFit/>
          </a:bodyPr>
          <a:lstStyle/>
          <a:p>
            <a:pPr marL="0" indent="0" algn="ctr">
              <a:buNone/>
            </a:pPr>
            <a:r>
              <a:rPr lang="en-GB" sz="2400" dirty="0"/>
              <a:t>Can we clap out the word ‘resilient’?</a:t>
            </a:r>
          </a:p>
          <a:p>
            <a:pPr marL="0" indent="0" algn="ctr">
              <a:buNone/>
            </a:pPr>
            <a:r>
              <a:rPr lang="en-GB" sz="2400" dirty="0"/>
              <a:t>Can we whisper the word ‘resilient’?</a:t>
            </a:r>
          </a:p>
          <a:p>
            <a:pPr marL="0" indent="0" algn="ctr">
              <a:buNone/>
            </a:pPr>
            <a:r>
              <a:rPr lang="en-GB" sz="2400" dirty="0"/>
              <a:t>Can we shout the word ‘resilient’?</a:t>
            </a:r>
          </a:p>
        </p:txBody>
      </p:sp>
    </p:spTree>
    <p:extLst>
      <p:ext uri="{BB962C8B-B14F-4D97-AF65-F5344CB8AC3E}">
        <p14:creationId xmlns:p14="http://schemas.microsoft.com/office/powerpoint/2010/main" val="23571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9771E1FB-FCFF-47C9-8F37-6C6399177A52}"/>
              </a:ext>
            </a:extLst>
          </p:cNvPr>
          <p:cNvSpPr>
            <a:spLocks noGrp="1"/>
          </p:cNvSpPr>
          <p:nvPr>
            <p:ph type="title"/>
          </p:nvPr>
        </p:nvSpPr>
        <p:spPr>
          <a:xfrm>
            <a:off x="457200" y="479425"/>
            <a:ext cx="8220075" cy="993775"/>
          </a:xfrm>
        </p:spPr>
        <p:txBody>
          <a:bodyPr/>
          <a:lstStyle/>
          <a:p>
            <a:r>
              <a:rPr lang="en-US" altLang="en-US" b="0"/>
              <a:t>Some </a:t>
            </a:r>
            <a:r>
              <a:rPr lang="en-US" altLang="en-US" b="0" smtClean="0"/>
              <a:t>Animals </a:t>
            </a:r>
            <a:r>
              <a:rPr lang="en-US" altLang="en-US" b="0"/>
              <a:t>A</a:t>
            </a:r>
            <a:r>
              <a:rPr lang="en-US" altLang="en-US" b="0" smtClean="0"/>
              <a:t>re </a:t>
            </a:r>
            <a:r>
              <a:rPr lang="en-US" altLang="en-US" b="0"/>
              <a:t>R</a:t>
            </a:r>
            <a:r>
              <a:rPr lang="en-US" altLang="en-US" b="0" smtClean="0"/>
              <a:t>esilient </a:t>
            </a:r>
            <a:r>
              <a:rPr lang="en-US" altLang="en-US" b="0" dirty="0"/>
              <a:t>T</a:t>
            </a:r>
            <a:r>
              <a:rPr lang="en-US" altLang="en-US" b="0" smtClean="0"/>
              <a:t>oo</a:t>
            </a:r>
            <a:r>
              <a:rPr lang="en-US" altLang="en-US" b="0" dirty="0"/>
              <a:t>!</a:t>
            </a:r>
            <a:endParaRPr lang="en-GB" altLang="en-US" b="0" dirty="0"/>
          </a:p>
        </p:txBody>
      </p:sp>
      <p:sp>
        <p:nvSpPr>
          <p:cNvPr id="4" name="Rectangle 3">
            <a:extLst>
              <a:ext uri="{FF2B5EF4-FFF2-40B4-BE49-F238E27FC236}">
                <a16:creationId xmlns:a16="http://schemas.microsoft.com/office/drawing/2014/main" xmlns="" id="{76B14747-30CF-4738-9F62-A8D7D9790A58}"/>
              </a:ext>
            </a:extLst>
          </p:cNvPr>
          <p:cNvSpPr>
            <a:spLocks noChangeArrowheads="1"/>
          </p:cNvSpPr>
          <p:nvPr/>
        </p:nvSpPr>
        <p:spPr bwMode="auto">
          <a:xfrm>
            <a:off x="1254324" y="1619835"/>
            <a:ext cx="6635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2800" dirty="0"/>
              <a:t>What kind of </a:t>
            </a:r>
            <a:r>
              <a:rPr lang="en-US" altLang="en-US" sz="2800" dirty="0" smtClean="0"/>
              <a:t>animal is </a:t>
            </a:r>
            <a:r>
              <a:rPr lang="en-US" altLang="en-US" sz="2800" dirty="0"/>
              <a:t>this? </a:t>
            </a:r>
          </a:p>
        </p:txBody>
      </p:sp>
      <p:pic>
        <p:nvPicPr>
          <p:cNvPr id="11268" name="Picture 5">
            <a:extLst>
              <a:ext uri="{FF2B5EF4-FFF2-40B4-BE49-F238E27FC236}">
                <a16:creationId xmlns:a16="http://schemas.microsoft.com/office/drawing/2014/main" xmlns="" id="{DD500E62-9CDD-4D25-B270-A95D2AD422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 r="-187" b="13998"/>
          <a:stretch/>
        </p:blipFill>
        <p:spPr bwMode="auto">
          <a:xfrm>
            <a:off x="1358248" y="2472612"/>
            <a:ext cx="6531428" cy="365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ircle 2">
            <a:extLst>
              <a:ext uri="{FF2B5EF4-FFF2-40B4-BE49-F238E27FC236}">
                <a16:creationId xmlns:a16="http://schemas.microsoft.com/office/drawing/2014/main" xmlns="" id="{B93520F6-4804-4093-BC1E-93860217D9DF}"/>
              </a:ext>
            </a:extLst>
          </p:cNvPr>
          <p:cNvSpPr/>
          <p:nvPr/>
        </p:nvSpPr>
        <p:spPr>
          <a:xfrm>
            <a:off x="6683375" y="4297363"/>
            <a:ext cx="1611313" cy="1611312"/>
          </a:xfrm>
          <a:prstGeom prst="ellipse">
            <a:avLst/>
          </a:prstGeom>
          <a:solidFill>
            <a:srgbClr val="C90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Discuss It!</a:t>
            </a:r>
          </a:p>
        </p:txBody>
      </p:sp>
      <p:sp>
        <p:nvSpPr>
          <p:cNvPr id="11270" name="TextBox 21">
            <a:extLst>
              <a:ext uri="{FF2B5EF4-FFF2-40B4-BE49-F238E27FC236}">
                <a16:creationId xmlns:a16="http://schemas.microsoft.com/office/drawing/2014/main" xmlns="" id="{3D6026D4-914B-4873-BED0-8CB49CBAFB32}"/>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MICOLO J</a:t>
            </a:r>
            <a:r>
              <a:rPr lang="en-GB" sz="500" dirty="0" smtClean="0">
                <a:latin typeface="Arial" panose="020B0604020202020204" pitchFamily="34" charset="0"/>
                <a:cs typeface="Arial" panose="020B0604020202020204" pitchFamily="34" charset="0"/>
              </a:rPr>
              <a:t>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6D946D46-A06B-4010-9432-A3ACB133CDDC}"/>
              </a:ext>
            </a:extLst>
          </p:cNvPr>
          <p:cNvSpPr>
            <a:spLocks noChangeArrowheads="1"/>
          </p:cNvSpPr>
          <p:nvPr/>
        </p:nvSpPr>
        <p:spPr bwMode="auto">
          <a:xfrm>
            <a:off x="2555400" y="1619835"/>
            <a:ext cx="403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2800" dirty="0"/>
              <a:t>What </a:t>
            </a:r>
            <a:r>
              <a:rPr lang="en-US" altLang="en-US" sz="2800" dirty="0" smtClean="0"/>
              <a:t>kind of bird?</a:t>
            </a:r>
            <a:endParaRPr lang="en-GB" altLang="en-US" sz="2800" dirty="0"/>
          </a:p>
        </p:txBody>
      </p:sp>
      <p:sp>
        <p:nvSpPr>
          <p:cNvPr id="9" name="Rectangle 8">
            <a:extLst>
              <a:ext uri="{FF2B5EF4-FFF2-40B4-BE49-F238E27FC236}">
                <a16:creationId xmlns:a16="http://schemas.microsoft.com/office/drawing/2014/main" xmlns="" id="{6D946D46-A06B-4010-9432-A3ACB133CDDC}"/>
              </a:ext>
            </a:extLst>
          </p:cNvPr>
          <p:cNvSpPr>
            <a:spLocks noChangeArrowheads="1"/>
          </p:cNvSpPr>
          <p:nvPr/>
        </p:nvSpPr>
        <p:spPr bwMode="auto">
          <a:xfrm>
            <a:off x="1580606" y="1619835"/>
            <a:ext cx="5982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0" indent="0" algn="ctr">
              <a:buNone/>
            </a:pPr>
            <a:r>
              <a:rPr lang="en-GB" sz="2800" dirty="0"/>
              <a:t>How do we know what it is?</a:t>
            </a:r>
          </a:p>
        </p:txBody>
      </p:sp>
      <p:sp>
        <p:nvSpPr>
          <p:cNvPr id="10" name="Rectangle 9">
            <a:extLst>
              <a:ext uri="{FF2B5EF4-FFF2-40B4-BE49-F238E27FC236}">
                <a16:creationId xmlns:a16="http://schemas.microsoft.com/office/drawing/2014/main" xmlns="" id="{6D946D46-A06B-4010-9432-A3ACB133CDDC}"/>
              </a:ext>
            </a:extLst>
          </p:cNvPr>
          <p:cNvSpPr>
            <a:spLocks noChangeArrowheads="1"/>
          </p:cNvSpPr>
          <p:nvPr/>
        </p:nvSpPr>
        <p:spPr bwMode="auto">
          <a:xfrm>
            <a:off x="974785" y="1342836"/>
            <a:ext cx="7194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0" indent="0" algn="ctr">
              <a:buNone/>
            </a:pPr>
            <a:r>
              <a:rPr lang="en-GB" sz="2800" dirty="0"/>
              <a:t>Does anyone know anything special about a swallow?</a:t>
            </a:r>
          </a:p>
        </p:txBody>
      </p:sp>
      <p:sp>
        <p:nvSpPr>
          <p:cNvPr id="11" name="Rectangle 10">
            <a:extLst>
              <a:ext uri="{FF2B5EF4-FFF2-40B4-BE49-F238E27FC236}">
                <a16:creationId xmlns:a16="http://schemas.microsoft.com/office/drawing/2014/main" xmlns="" id="{6D946D46-A06B-4010-9432-A3ACB133CDDC}"/>
              </a:ext>
            </a:extLst>
          </p:cNvPr>
          <p:cNvSpPr>
            <a:spLocks noChangeArrowheads="1"/>
          </p:cNvSpPr>
          <p:nvPr/>
        </p:nvSpPr>
        <p:spPr bwMode="auto">
          <a:xfrm>
            <a:off x="1881836" y="1619835"/>
            <a:ext cx="53803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0" indent="0" algn="ctr">
              <a:buNone/>
            </a:pPr>
            <a:r>
              <a:rPr lang="en-GB" sz="2800" dirty="0"/>
              <a:t>Who has seen a swallow?</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P spid="4" grpId="1"/>
      <p:bldP spid="3" grpId="0" animBg="1"/>
      <p:bldP spid="8" grpId="0"/>
      <p:bldP spid="8" grpId="1"/>
      <p:bldP spid="9" grpId="0"/>
      <p:bldP spid="9" grpId="1"/>
      <p:bldP spid="10" grpId="0"/>
      <p:bldP spid="10"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D695674-8046-48AF-8CA3-BD88B13C4DBC}"/>
              </a:ext>
            </a:extLst>
          </p:cNvPr>
          <p:cNvSpPr/>
          <p:nvPr/>
        </p:nvSpPr>
        <p:spPr>
          <a:xfrm>
            <a:off x="4516438" y="1971675"/>
            <a:ext cx="4178300" cy="32956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Title 1">
            <a:extLst>
              <a:ext uri="{FF2B5EF4-FFF2-40B4-BE49-F238E27FC236}">
                <a16:creationId xmlns:a16="http://schemas.microsoft.com/office/drawing/2014/main" xmlns="" id="{031BEED7-60B8-42F9-BA96-712DE75B2FCE}"/>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pic>
        <p:nvPicPr>
          <p:cNvPr id="12292" name="Picture 3">
            <a:extLst>
              <a:ext uri="{FF2B5EF4-FFF2-40B4-BE49-F238E27FC236}">
                <a16:creationId xmlns:a16="http://schemas.microsoft.com/office/drawing/2014/main" xmlns="" id="{4EC04665-AE40-4767-9728-BEDAD205B5ED}"/>
              </a:ext>
            </a:extLst>
          </p:cNvPr>
          <p:cNvPicPr>
            <a:picLocks noChangeAspect="1"/>
          </p:cNvPicPr>
          <p:nvPr/>
        </p:nvPicPr>
        <p:blipFill>
          <a:blip r:embed="rId2">
            <a:extLst>
              <a:ext uri="{28A0092B-C50C-407E-A947-70E740481C1C}">
                <a14:useLocalDpi xmlns:a14="http://schemas.microsoft.com/office/drawing/2010/main" val="0"/>
              </a:ext>
            </a:extLst>
          </a:blip>
          <a:srcRect l="7433" r="26360"/>
          <a:stretch>
            <a:fillRect/>
          </a:stretch>
        </p:blipFill>
        <p:spPr bwMode="auto">
          <a:xfrm>
            <a:off x="750888" y="1665288"/>
            <a:ext cx="38163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xmlns="" id="{D8326124-089E-49F2-8CDF-E9A7E241EDEE}"/>
              </a:ext>
            </a:extLst>
          </p:cNvPr>
          <p:cNvSpPr>
            <a:spLocks noChangeArrowheads="1"/>
          </p:cNvSpPr>
          <p:nvPr/>
        </p:nvSpPr>
        <p:spPr bwMode="auto">
          <a:xfrm>
            <a:off x="4702175" y="2087563"/>
            <a:ext cx="36671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Savannah the swallow had spent the winter months in Africa, roosting in a forest of elephant grass. One morning she woke up and knew that it was time to make the 3,000 mile journey back to Scotland to hatch her young. Her feathers felt restless, and Savannah began to soar and swoop through the skies with</a:t>
            </a:r>
            <a:br>
              <a:rPr lang="en-US" altLang="en-US"/>
            </a:br>
            <a:r>
              <a:rPr lang="en-US" altLang="en-US"/>
              <a:t>her friends.</a:t>
            </a:r>
          </a:p>
        </p:txBody>
      </p:sp>
      <p:sp>
        <p:nvSpPr>
          <p:cNvPr id="7" name="TextBox 21">
            <a:extLst>
              <a:ext uri="{FF2B5EF4-FFF2-40B4-BE49-F238E27FC236}">
                <a16:creationId xmlns:a16="http://schemas.microsoft.com/office/drawing/2014/main" xmlns="" id="{3D6026D4-914B-4873-BED0-8CB49CBAFB32}"/>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MICOLO J</a:t>
            </a:r>
            <a:r>
              <a:rPr lang="en-GB" sz="500" dirty="0" smtClean="0">
                <a:latin typeface="Arial" panose="020B0604020202020204" pitchFamily="34" charset="0"/>
                <a:cs typeface="Arial" panose="020B0604020202020204" pitchFamily="34" charset="0"/>
              </a:rPr>
              <a:t>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xmlns="" id="{576BCD11-B981-4039-B30D-098C8A1BE3F5}"/>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sp>
        <p:nvSpPr>
          <p:cNvPr id="13316" name="Rectangle 4">
            <a:extLst>
              <a:ext uri="{FF2B5EF4-FFF2-40B4-BE49-F238E27FC236}">
                <a16:creationId xmlns:a16="http://schemas.microsoft.com/office/drawing/2014/main" xmlns="" id="{2FC195DC-707B-43C1-86C0-851742564107}"/>
              </a:ext>
            </a:extLst>
          </p:cNvPr>
          <p:cNvSpPr>
            <a:spLocks noChangeArrowheads="1"/>
          </p:cNvSpPr>
          <p:nvPr/>
        </p:nvSpPr>
        <p:spPr bwMode="auto">
          <a:xfrm>
            <a:off x="4721225" y="1470025"/>
            <a:ext cx="3667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endParaRPr lang="en-US" altLang="en-US" dirty="0"/>
          </a:p>
        </p:txBody>
      </p:sp>
      <p:sp>
        <p:nvSpPr>
          <p:cNvPr id="12" name="Rectangle 11">
            <a:extLst>
              <a:ext uri="{FF2B5EF4-FFF2-40B4-BE49-F238E27FC236}">
                <a16:creationId xmlns:a16="http://schemas.microsoft.com/office/drawing/2014/main" xmlns="" id="{4D695674-8046-48AF-8CA3-BD88B13C4DBC}"/>
              </a:ext>
            </a:extLst>
          </p:cNvPr>
          <p:cNvSpPr/>
          <p:nvPr/>
        </p:nvSpPr>
        <p:spPr>
          <a:xfrm>
            <a:off x="4517836" y="1973476"/>
            <a:ext cx="4169675" cy="3295650"/>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en-US" dirty="0">
                <a:solidFill>
                  <a:schemeClr val="tx1"/>
                </a:solidFill>
              </a:rPr>
              <a:t>Along with a great flock of swallows, Savannah soared into the sky, ready for the journey over the enormous Sahara desert. Savannah made sure she had eaten as many insects as she could before leaving as there would be no food in the desert. She wondered whether she would make the journey safely, but knew that she would have to try.</a:t>
            </a:r>
          </a:p>
        </p:txBody>
      </p:sp>
      <p:pic>
        <p:nvPicPr>
          <p:cNvPr id="13318" name="Picture 6">
            <a:extLst>
              <a:ext uri="{FF2B5EF4-FFF2-40B4-BE49-F238E27FC236}">
                <a16:creationId xmlns:a16="http://schemas.microsoft.com/office/drawing/2014/main" xmlns="" id="{5D1C6AEE-13E1-4239-BA42-3D51A2E13A73}"/>
              </a:ext>
            </a:extLst>
          </p:cNvPr>
          <p:cNvPicPr>
            <a:picLocks noChangeAspect="1"/>
          </p:cNvPicPr>
          <p:nvPr/>
        </p:nvPicPr>
        <p:blipFill rotWithShape="1">
          <a:blip r:embed="rId2">
            <a:extLst>
              <a:ext uri="{28A0092B-C50C-407E-A947-70E740481C1C}">
                <a14:useLocalDpi xmlns:a14="http://schemas.microsoft.com/office/drawing/2010/main" val="0"/>
              </a:ext>
            </a:extLst>
          </a:blip>
          <a:srcRect l="196" t="-255" r="26915" b="95"/>
          <a:stretch/>
        </p:blipFill>
        <p:spPr bwMode="auto">
          <a:xfrm>
            <a:off x="755650" y="1654691"/>
            <a:ext cx="3816350" cy="393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1">
            <a:extLst>
              <a:ext uri="{FF2B5EF4-FFF2-40B4-BE49-F238E27FC236}">
                <a16:creationId xmlns:a16="http://schemas.microsoft.com/office/drawing/2014/main" xmlns="" id="{3D6026D4-914B-4873-BED0-8CB49CBAFB32}"/>
              </a:ext>
            </a:extLst>
          </p:cNvPr>
          <p:cNvSpPr txBox="1">
            <a:spLocks noChangeArrowheads="1"/>
          </p:cNvSpPr>
          <p:nvPr/>
        </p:nvSpPr>
        <p:spPr bwMode="auto">
          <a:xfrm>
            <a:off x="2941638" y="6241224"/>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MongFish@flickr.com</a:t>
            </a:r>
            <a:r>
              <a:rPr lang="en-GB" sz="500" dirty="0" smtClean="0">
                <a:latin typeface="Arial" panose="020B0604020202020204" pitchFamily="34" charset="0"/>
                <a:cs typeface="Arial" panose="020B0604020202020204" pitchFamily="34" charset="0"/>
              </a:rPr>
              <a:t>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D33E0A6-D520-4A61-8244-DF6E996BFCCC}"/>
              </a:ext>
            </a:extLst>
          </p:cNvPr>
          <p:cNvSpPr/>
          <p:nvPr/>
        </p:nvSpPr>
        <p:spPr>
          <a:xfrm>
            <a:off x="430213" y="4989513"/>
            <a:ext cx="8266112" cy="1139825"/>
          </a:xfrm>
          <a:prstGeom prst="rect">
            <a:avLst/>
          </a:prstGeom>
          <a:solidFill>
            <a:srgbClr val="FA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1">
            <a:extLst>
              <a:ext uri="{FF2B5EF4-FFF2-40B4-BE49-F238E27FC236}">
                <a16:creationId xmlns:a16="http://schemas.microsoft.com/office/drawing/2014/main" xmlns="" id="{EACB2DAA-1048-487E-A619-CB6AD5B9060E}"/>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sp>
        <p:nvSpPr>
          <p:cNvPr id="14340" name="Rectangle 4">
            <a:extLst>
              <a:ext uri="{FF2B5EF4-FFF2-40B4-BE49-F238E27FC236}">
                <a16:creationId xmlns:a16="http://schemas.microsoft.com/office/drawing/2014/main" xmlns="" id="{7C9FA197-A8A3-43F7-83B2-FC1A412A1353}"/>
              </a:ext>
            </a:extLst>
          </p:cNvPr>
          <p:cNvSpPr>
            <a:spLocks noChangeArrowheads="1"/>
          </p:cNvSpPr>
          <p:nvPr/>
        </p:nvSpPr>
        <p:spPr bwMode="auto">
          <a:xfrm>
            <a:off x="4721225" y="1720850"/>
            <a:ext cx="36671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a:t>Savannah flew as fast as she could, travelling 200 miles a day with her friends over fields and water. Still the journey would take her weeks. She had to believe in herself and keep going, learning new skills such as drinking water whilst flying, without stopping!</a:t>
            </a:r>
          </a:p>
        </p:txBody>
      </p:sp>
      <p:sp>
        <p:nvSpPr>
          <p:cNvPr id="14341" name="TextBox 21">
            <a:extLst>
              <a:ext uri="{FF2B5EF4-FFF2-40B4-BE49-F238E27FC236}">
                <a16:creationId xmlns:a16="http://schemas.microsoft.com/office/drawing/2014/main" xmlns="" id="{71E3BEB2-A0C2-4518-A2B9-7B4FAB46B113}"/>
              </a:ext>
            </a:extLst>
          </p:cNvPr>
          <p:cNvSpPr txBox="1">
            <a:spLocks noChangeArrowheads="1"/>
          </p:cNvSpPr>
          <p:nvPr/>
        </p:nvSpPr>
        <p:spPr bwMode="auto">
          <a:xfrm>
            <a:off x="2789238" y="6245225"/>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None/>
            </a:pPr>
            <a:r>
              <a:rPr lang="en-GB" sz="500" dirty="0" smtClean="0">
                <a:latin typeface="Arial" panose="020B0604020202020204" pitchFamily="34" charset="0"/>
                <a:cs typeface="Arial" panose="020B0604020202020204" pitchFamily="34" charset="0"/>
              </a:rPr>
              <a:t>Photo </a:t>
            </a:r>
            <a:r>
              <a:rPr lang="en-GB" sz="500" dirty="0">
                <a:latin typeface="Arial" panose="020B0604020202020204" pitchFamily="34" charset="0"/>
                <a:cs typeface="Arial" panose="020B0604020202020204" pitchFamily="34" charset="0"/>
              </a:rPr>
              <a:t>by </a:t>
            </a:r>
            <a:r>
              <a:rPr lang="en-GB" altLang="en-US" sz="500" dirty="0" smtClean="0">
                <a:solidFill>
                  <a:schemeClr val="tx1"/>
                </a:solidFill>
                <a:latin typeface="Arial" panose="020B0604020202020204" pitchFamily="34" charset="0"/>
                <a:ea typeface="Tuffy" panose="020B0603060100000000" pitchFamily="34" charset="0"/>
                <a:cs typeface="Arial" panose="020B0604020202020204" pitchFamily="34" charset="0"/>
              </a:rPr>
              <a:t>The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Torch@flickr.com</a:t>
            </a:r>
            <a:r>
              <a:rPr lang="en-GB" sz="500" dirty="0" smtClean="0">
                <a:latin typeface="Arial" panose="020B0604020202020204" pitchFamily="34" charset="0"/>
                <a:cs typeface="Arial" panose="020B0604020202020204" pitchFamily="34" charset="0"/>
              </a:rPr>
              <a:t> </a:t>
            </a:r>
            <a:r>
              <a:rPr lang="en-GB" sz="500" dirty="0">
                <a:latin typeface="Arial" panose="020B0604020202020204" pitchFamily="34" charset="0"/>
                <a:cs typeface="Arial" panose="020B0604020202020204" pitchFamily="34" charset="0"/>
              </a:rPr>
              <a:t>(CC BY 2.0)</a:t>
            </a:r>
            <a:endPar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endParaRPr>
          </a:p>
        </p:txBody>
      </p:sp>
      <p:pic>
        <p:nvPicPr>
          <p:cNvPr id="14342" name="Picture 7">
            <a:hlinkClick r:id="rId2"/>
            <a:extLst>
              <a:ext uri="{FF2B5EF4-FFF2-40B4-BE49-F238E27FC236}">
                <a16:creationId xmlns:a16="http://schemas.microsoft.com/office/drawing/2014/main" xmlns="" id="{14081828-EC8E-46B3-9039-8B575A273D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781550"/>
            <a:ext cx="2259013"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8">
            <a:extLst>
              <a:ext uri="{FF2B5EF4-FFF2-40B4-BE49-F238E27FC236}">
                <a16:creationId xmlns:a16="http://schemas.microsoft.com/office/drawing/2014/main" xmlns="" id="{2A437B30-DB7E-4D15-BDE4-51EA39B93E4E}"/>
              </a:ext>
            </a:extLst>
          </p:cNvPr>
          <p:cNvSpPr>
            <a:spLocks noChangeArrowheads="1"/>
          </p:cNvSpPr>
          <p:nvPr/>
        </p:nvSpPr>
        <p:spPr bwMode="auto">
          <a:xfrm>
            <a:off x="798513" y="5235575"/>
            <a:ext cx="529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dirty="0">
                <a:solidFill>
                  <a:schemeClr val="bg1"/>
                </a:solidFill>
              </a:rPr>
              <a:t>Click on the swallow to watch a clip of a swallow drinking water on the wing.</a:t>
            </a:r>
            <a:endParaRPr lang="en-GB" altLang="en-US" dirty="0">
              <a:solidFill>
                <a:schemeClr val="bg1"/>
              </a:solidFill>
            </a:endParaRPr>
          </a:p>
        </p:txBody>
      </p:sp>
      <p:pic>
        <p:nvPicPr>
          <p:cNvPr id="14344" name="Picture 3">
            <a:extLst>
              <a:ext uri="{FF2B5EF4-FFF2-40B4-BE49-F238E27FC236}">
                <a16:creationId xmlns:a16="http://schemas.microsoft.com/office/drawing/2014/main" xmlns="" id="{1B1CCC1A-60D3-4968-B381-0619843B0315}"/>
              </a:ext>
            </a:extLst>
          </p:cNvPr>
          <p:cNvPicPr>
            <a:picLocks noChangeAspect="1"/>
          </p:cNvPicPr>
          <p:nvPr/>
        </p:nvPicPr>
        <p:blipFill>
          <a:blip r:embed="rId4">
            <a:extLst>
              <a:ext uri="{28A0092B-C50C-407E-A947-70E740481C1C}">
                <a14:useLocalDpi xmlns:a14="http://schemas.microsoft.com/office/drawing/2010/main" val="0"/>
              </a:ext>
            </a:extLst>
          </a:blip>
          <a:srcRect l="8356" t="31409" r="49908" b="-19012"/>
          <a:stretch>
            <a:fillRect/>
          </a:stretch>
        </p:blipFill>
        <p:spPr bwMode="auto">
          <a:xfrm>
            <a:off x="755650" y="1487488"/>
            <a:ext cx="38163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82494" y="1719535"/>
            <a:ext cx="5748567" cy="1625659"/>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789238" y="4191481"/>
            <a:ext cx="5381995" cy="1625659"/>
          </a:xfrm>
          <a:prstGeom prst="rect">
            <a:avLst/>
          </a:prstGeom>
          <a:solidFill>
            <a:srgbClr val="E8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463048" y="4156591"/>
            <a:ext cx="4455268" cy="1695437"/>
          </a:xfrm>
          <a:prstGeom prst="rect">
            <a:avLst/>
          </a:prstGeom>
          <a:noFill/>
        </p:spPr>
        <p:txBody>
          <a:bodyPr wrap="square" lIns="1836000" tIns="108000" rIns="108000" bIns="108000">
            <a:spAutoFit/>
          </a:bodyPr>
          <a:lstStyle/>
          <a:p>
            <a:pPr marL="0" indent="0" algn="r">
              <a:buNone/>
            </a:pPr>
            <a:r>
              <a:rPr lang="en-GB" sz="2400" dirty="0"/>
              <a:t>Can you think of words to describe the swallows on their journey?</a:t>
            </a:r>
          </a:p>
        </p:txBody>
      </p:sp>
      <p:sp>
        <p:nvSpPr>
          <p:cNvPr id="3" name="Rectangle 2"/>
          <p:cNvSpPr/>
          <p:nvPr/>
        </p:nvSpPr>
        <p:spPr>
          <a:xfrm>
            <a:off x="1342555" y="2053978"/>
            <a:ext cx="3857898" cy="956773"/>
          </a:xfrm>
          <a:prstGeom prst="rect">
            <a:avLst/>
          </a:prstGeom>
          <a:noFill/>
        </p:spPr>
        <p:txBody>
          <a:bodyPr wrap="square" lIns="108000" tIns="108000" rIns="108000" bIns="108000">
            <a:spAutoFit/>
          </a:bodyPr>
          <a:lstStyle/>
          <a:p>
            <a:pPr marL="0" indent="0">
              <a:buNone/>
            </a:pPr>
            <a:r>
              <a:rPr lang="en-GB" sz="2400" dirty="0"/>
              <a:t>Does the swallow drinking look easy or hard?</a:t>
            </a:r>
          </a:p>
        </p:txBody>
      </p:sp>
      <p:sp>
        <p:nvSpPr>
          <p:cNvPr id="14339" name="Title 1">
            <a:extLst>
              <a:ext uri="{FF2B5EF4-FFF2-40B4-BE49-F238E27FC236}">
                <a16:creationId xmlns:a16="http://schemas.microsoft.com/office/drawing/2014/main" xmlns="" id="{EACB2DAA-1048-487E-A619-CB6AD5B9060E}"/>
              </a:ext>
            </a:extLst>
          </p:cNvPr>
          <p:cNvSpPr>
            <a:spLocks noGrp="1"/>
          </p:cNvSpPr>
          <p:nvPr>
            <p:ph type="title"/>
          </p:nvPr>
        </p:nvSpPr>
        <p:spPr>
          <a:xfrm>
            <a:off x="457200" y="479425"/>
            <a:ext cx="8220075" cy="993775"/>
          </a:xfrm>
        </p:spPr>
        <p:txBody>
          <a:bodyPr/>
          <a:lstStyle/>
          <a:p>
            <a:r>
              <a:rPr lang="en-GB" dirty="0"/>
              <a:t>The Swallow's </a:t>
            </a:r>
            <a:r>
              <a:rPr lang="en-GB" dirty="0" smtClean="0"/>
              <a:t>Story</a:t>
            </a:r>
            <a:endParaRPr lang="en-GB" altLang="en-US" b="0" dirty="0"/>
          </a:p>
        </p:txBody>
      </p:sp>
      <p:pic>
        <p:nvPicPr>
          <p:cNvPr id="14342" name="Picture 7">
            <a:extLst>
              <a:ext uri="{FF2B5EF4-FFF2-40B4-BE49-F238E27FC236}">
                <a16:creationId xmlns:a16="http://schemas.microsoft.com/office/drawing/2014/main" xmlns="" id="{14081828-EC8E-46B3-9039-8B575A273DCE}"/>
              </a:ext>
            </a:extLst>
          </p:cNvPr>
          <p:cNvPicPr>
            <a:picLocks noChangeAspect="1"/>
          </p:cNvPicPr>
          <p:nvPr/>
        </p:nvPicPr>
        <p:blipFill rotWithShape="1">
          <a:blip r:embed="rId2">
            <a:extLst>
              <a:ext uri="{28A0092B-C50C-407E-A947-70E740481C1C}">
                <a14:useLocalDpi xmlns:a14="http://schemas.microsoft.com/office/drawing/2010/main" val="0"/>
              </a:ext>
            </a:extLst>
          </a:blip>
          <a:srcRect l="17546"/>
          <a:stretch/>
        </p:blipFill>
        <p:spPr bwMode="auto">
          <a:xfrm>
            <a:off x="447472" y="3232963"/>
            <a:ext cx="3521413" cy="284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a:extLst>
              <a:ext uri="{FF2B5EF4-FFF2-40B4-BE49-F238E27FC236}">
                <a16:creationId xmlns:a16="http://schemas.microsoft.com/office/drawing/2014/main" xmlns="" id="{14081828-EC8E-46B3-9039-8B575A273DCE}"/>
              </a:ext>
            </a:extLst>
          </p:cNvPr>
          <p:cNvPicPr>
            <a:picLocks noChangeAspect="1"/>
          </p:cNvPicPr>
          <p:nvPr/>
        </p:nvPicPr>
        <p:blipFill rotWithShape="1">
          <a:blip r:embed="rId2">
            <a:extLst>
              <a:ext uri="{28A0092B-C50C-407E-A947-70E740481C1C}">
                <a14:useLocalDpi xmlns:a14="http://schemas.microsoft.com/office/drawing/2010/main" val="0"/>
              </a:ext>
            </a:extLst>
          </a:blip>
          <a:srcRect l="17546"/>
          <a:stretch/>
        </p:blipFill>
        <p:spPr bwMode="auto">
          <a:xfrm flipH="1">
            <a:off x="5719236" y="1204047"/>
            <a:ext cx="2958039" cy="238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2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314</TotalTime>
  <Words>919</Words>
  <Application>Microsoft Office PowerPoint</Application>
  <PresentationFormat>On-screen Show (4:3)</PresentationFormat>
  <Paragraphs>98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Tuffy</vt:lpstr>
      <vt:lpstr>Sassoon Infant Rg</vt:lpstr>
      <vt:lpstr>Mangal</vt:lpstr>
      <vt:lpstr>Twinkl</vt:lpstr>
      <vt:lpstr>Calibri</vt:lpstr>
      <vt:lpstr>Twinkl SemiBold</vt:lpstr>
      <vt:lpstr>Arial</vt:lpstr>
      <vt:lpstr>Office Theme</vt:lpstr>
      <vt:lpstr>PowerPoint Presentation</vt:lpstr>
      <vt:lpstr>Super Songs </vt:lpstr>
      <vt:lpstr>Rubber Band</vt:lpstr>
      <vt:lpstr>Resilience</vt:lpstr>
      <vt:lpstr>Some Animals Are Resilient Too!</vt:lpstr>
      <vt:lpstr>The Swallow's Story</vt:lpstr>
      <vt:lpstr>The Swallow's Story</vt:lpstr>
      <vt:lpstr>The Swallow's Story</vt:lpstr>
      <vt:lpstr>The Swallow's Story</vt:lpstr>
      <vt:lpstr>The Swallow's Story</vt:lpstr>
      <vt:lpstr>The Swallow's Story</vt:lpstr>
      <vt:lpstr>The Swallow's Story</vt:lpstr>
      <vt:lpstr>Top Tips for Resilience</vt:lpstr>
      <vt:lpstr>Be Thankful</vt:lpstr>
      <vt:lpstr>Work Hard</vt:lpstr>
      <vt:lpstr>Ask For Help</vt:lpstr>
      <vt:lpstr>Keep Trying</vt:lpstr>
      <vt:lpstr>Believe in Yourself</vt:lpstr>
      <vt:lpstr>Stay Calm</vt:lpstr>
      <vt:lpstr>Laugh!</vt:lpstr>
      <vt:lpstr>Thinking Time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Nicki</cp:lastModifiedBy>
  <cp:revision>33</cp:revision>
  <dcterms:created xsi:type="dcterms:W3CDTF">2017-06-26T12:34:19Z</dcterms:created>
  <dcterms:modified xsi:type="dcterms:W3CDTF">2018-12-10T10:24:20Z</dcterms:modified>
</cp:coreProperties>
</file>