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5"/>
  </p:notesMasterIdLst>
  <p:sldIdLst>
    <p:sldId id="290" r:id="rId2"/>
    <p:sldId id="291" r:id="rId3"/>
    <p:sldId id="271" r:id="rId4"/>
    <p:sldId id="265" r:id="rId5"/>
    <p:sldId id="272" r:id="rId6"/>
    <p:sldId id="295" r:id="rId7"/>
    <p:sldId id="266" r:id="rId8"/>
    <p:sldId id="292" r:id="rId9"/>
    <p:sldId id="282" r:id="rId10"/>
    <p:sldId id="283" r:id="rId11"/>
    <p:sldId id="284" r:id="rId12"/>
    <p:sldId id="293" r:id="rId13"/>
    <p:sldId id="294"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ill Sans MT" panose="020B0502020104020203" pitchFamily="34" charset="0"/>
      <p:regular r:id="rId22"/>
      <p:bold r:id="rId23"/>
      <p:italic r:id="rId24"/>
      <p:boldItalic r:id="rId25"/>
    </p:embeddedFont>
    <p:embeddedFont>
      <p:font typeface="Lato" panose="020B0604020202020204" charset="0"/>
      <p:regular r:id="rId26"/>
      <p:bold r:id="rId27"/>
      <p:italic r:id="rId28"/>
      <p:boldItalic r:id="rId29"/>
    </p:embeddedFont>
    <p:embeddedFont>
      <p:font typeface="League Spartan" panose="020B0604020202020204" charset="0"/>
      <p:bold r:id="rId30"/>
    </p:embeddedFont>
    <p:embeddedFont>
      <p:font typeface="Open Sans Light" panose="020B060402020202020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ection>
        <p14:section name="Pupil facing slides" id="{6426DDC9-3476-4499-A402-C5047D3C9974}">
          <p14:sldIdLst>
            <p14:sldId id="290"/>
            <p14:sldId id="291"/>
            <p14:sldId id="271"/>
            <p14:sldId id="265"/>
            <p14:sldId id="272"/>
            <p14:sldId id="295"/>
            <p14:sldId id="266"/>
            <p14:sldId id="292"/>
            <p14:sldId id="282"/>
            <p14:sldId id="283"/>
            <p14:sldId id="284"/>
            <p14:sldId id="293"/>
            <p14:sldId id="2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extLst/>
  </p:cmAuthor>
  <p:cmAuthor id="2" name="Karen" initials="KS" lastIdx="7" clrIdx="1"/>
  <p:cmAuthor id="3" name="Jenny Barksfield" initials="JB" lastIdx="8" clrIdx="2">
    <p:extLst>
      <p:ext uri="{19B8F6BF-5375-455C-9EA6-DF929625EA0E}">
        <p15:presenceInfo xmlns:p15="http://schemas.microsoft.com/office/powerpoint/2012/main" userId="S-1-5-21-1285066173-1815393381-3561576999-2204" providerId="AD"/>
      </p:ext>
    </p:extLst>
  </p:cmAuthor>
  <p:cmAuthor id="4" name="Jenny Fox" initials="JF" lastIdx="6" clrIdx="3">
    <p:extLst>
      <p:ext uri="{19B8F6BF-5375-455C-9EA6-DF929625EA0E}">
        <p15:presenceInfo xmlns:p15="http://schemas.microsoft.com/office/powerpoint/2012/main" userId="S-1-5-21-1285066173-1815393381-3561576999-2620" providerId="AD"/>
      </p:ext>
    </p:extLst>
  </p:cmAuthor>
  <p:cmAuthor id="5" name="claire keech" initials="ck" lastIdx="8" clrIdx="4">
    <p:extLst>
      <p:ext uri="{19B8F6BF-5375-455C-9EA6-DF929625EA0E}">
        <p15:presenceInfo xmlns:p15="http://schemas.microsoft.com/office/powerpoint/2012/main" userId="43401e3d6294bf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99FF"/>
    <a:srgbClr val="6666FF"/>
    <a:srgbClr val="9966FF"/>
    <a:srgbClr val="CC99FF"/>
    <a:srgbClr val="95519E"/>
    <a:srgbClr val="74767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058" autoAdjust="0"/>
  </p:normalViewPr>
  <p:slideViewPr>
    <p:cSldViewPr snapToGrid="0">
      <p:cViewPr varScale="1">
        <p:scale>
          <a:sx n="90" d="100"/>
          <a:sy n="90" d="100"/>
        </p:scale>
        <p:origin x="1392"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09/10/2020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(10 mins)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important that pupils complete this activity individually</a:t>
            </a:r>
            <a:r>
              <a:rPr lang="en-US" baseline="0" dirty="0"/>
              <a:t>. Do</a:t>
            </a:r>
            <a:r>
              <a:rPr lang="en-US" dirty="0"/>
              <a:t> not guide or prompt their answers. When finished, collect in their papers.</a:t>
            </a:r>
            <a:r>
              <a:rPr lang="en-US" baseline="0" dirty="0"/>
              <a:t>  E</a:t>
            </a:r>
            <a:r>
              <a:rPr lang="en-US" dirty="0"/>
              <a:t>xplain you</a:t>
            </a:r>
            <a:r>
              <a:rPr lang="en-US" baseline="0" dirty="0"/>
              <a:t> will </a:t>
            </a:r>
            <a:r>
              <a:rPr lang="en-US" dirty="0"/>
              <a:t>revisit this work at the end of the lesson. </a:t>
            </a:r>
            <a:r>
              <a:rPr lang="en-US" baseline="0" dirty="0"/>
              <a:t> </a:t>
            </a:r>
            <a:r>
              <a:rPr lang="en-US" dirty="0"/>
              <a:t>Look through pupils’ ideas to elicit an understanding of what pupils already know about the importance of sleep and routines that promote good sleep.</a:t>
            </a:r>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 explaining that this lesson will </a:t>
            </a:r>
            <a:r>
              <a:rPr lang="en-GB" sz="1200" dirty="0">
                <a:solidFill>
                  <a:schemeClr val="bg1"/>
                </a:solidFill>
                <a:latin typeface="Lato" panose="020B0604020202020204" charset="0"/>
                <a:ea typeface="Lato" panose="020B0604020202020204" charset="0"/>
                <a:cs typeface="Lato" panose="020B0604020202020204" charset="0"/>
              </a:rPr>
              <a:t>explore why sleep is so important in children’s lives, how it can sometimes be difficult to fall asleep or stay asleep, and some of the reasons for this.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Mia’s story (5mins)</a:t>
            </a:r>
            <a:endParaRPr lang="en-US" dirty="0"/>
          </a:p>
          <a:p>
            <a:r>
              <a:rPr lang="en-GB" sz="1200" kern="1200" dirty="0">
                <a:solidFill>
                  <a:schemeClr val="tx1"/>
                </a:solidFill>
                <a:effectLst/>
                <a:latin typeface="+mn-lt"/>
                <a:ea typeface="+mn-ea"/>
                <a:cs typeface="+mn-cs"/>
              </a:rPr>
              <a:t>To the whole class, read the scenario on </a:t>
            </a:r>
            <a:r>
              <a:rPr lang="en-GB" sz="1200" i="1" kern="1200" dirty="0">
                <a:solidFill>
                  <a:schemeClr val="tx1"/>
                </a:solidFill>
                <a:effectLst/>
                <a:latin typeface="+mn-lt"/>
                <a:ea typeface="+mn-ea"/>
                <a:cs typeface="+mn-cs"/>
              </a:rPr>
              <a:t>Resource 1: Mia’s story.</a:t>
            </a:r>
          </a:p>
          <a:p>
            <a:endParaRPr lang="en-GB" sz="1200" b="0" i="1"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Ask pupils the following questions:</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What does Mia’s mum say every night to show Mia that it is time for her to go to sleep?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n-lt"/>
                <a:ea typeface="+mn-ea"/>
                <a:cs typeface="+mn-cs"/>
              </a:rPr>
              <a:t>What might other families say or do? </a:t>
            </a:r>
            <a:r>
              <a:rPr lang="en-GB" sz="1200" kern="1200" dirty="0">
                <a:solidFill>
                  <a:schemeClr val="tx1"/>
                </a:solidFill>
                <a:effectLst/>
                <a:latin typeface="+mn-lt"/>
                <a:ea typeface="+mn-ea"/>
                <a:cs typeface="+mn-cs"/>
              </a:rPr>
              <a:t>Encourage pupils to respond with the phrase: </a:t>
            </a:r>
            <a:r>
              <a:rPr lang="en-GB" sz="1200" i="1" kern="1200" dirty="0">
                <a:solidFill>
                  <a:schemeClr val="tx1"/>
                </a:solidFill>
                <a:effectLst/>
                <a:latin typeface="+mn-lt"/>
                <a:ea typeface="+mn-ea"/>
                <a:cs typeface="+mn-cs"/>
              </a:rPr>
              <a:t>‘Other families might…’</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Mia has lost the snuggly that usually helps her to fall asleep, what might this snuggly be? </a:t>
            </a:r>
            <a:r>
              <a:rPr lang="en-GB" sz="1200" kern="1200" dirty="0">
                <a:solidFill>
                  <a:schemeClr val="tx1"/>
                </a:solidFill>
                <a:effectLst/>
                <a:latin typeface="+mn-lt"/>
                <a:ea typeface="+mn-ea"/>
                <a:cs typeface="+mn-cs"/>
              </a:rPr>
              <a:t>Possible answers: </a:t>
            </a:r>
            <a:r>
              <a:rPr lang="en-GB" sz="1200" i="1" kern="1200" dirty="0">
                <a:solidFill>
                  <a:schemeClr val="tx1"/>
                </a:solidFill>
                <a:effectLst/>
                <a:latin typeface="+mn-lt"/>
                <a:ea typeface="+mn-ea"/>
                <a:cs typeface="+mn-cs"/>
              </a:rPr>
              <a:t>a favourite pillow, a special blanket, toy or teddy, a thumb or dummy to suck.</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Does everyone have a special snuggly? </a:t>
            </a:r>
            <a:r>
              <a:rPr lang="en-GB" sz="1200" i="0" kern="1200" dirty="0">
                <a:solidFill>
                  <a:schemeClr val="tx1"/>
                </a:solidFill>
                <a:effectLst/>
                <a:latin typeface="+mn-lt"/>
                <a:ea typeface="+mn-ea"/>
                <a:cs typeface="+mn-cs"/>
              </a:rPr>
              <a:t>Ensure that pupils know that this is personal choice as some people do, and some people don’t.</a:t>
            </a:r>
          </a:p>
          <a:p>
            <a:pPr marL="0" lvl="0" indent="0">
              <a:buFont typeface="Arial" panose="020B0604020202020204" pitchFamily="34" charset="0"/>
              <a:buNone/>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Talk about how different families have different routines for bedtime.  Sometimes families have special words or customs that they do at bedtime, and this is a good way to mark the end of the day and shows that it’s time for sleep.</a:t>
            </a:r>
          </a:p>
          <a:p>
            <a:pPr marL="0" lvl="0" indent="0">
              <a:buFont typeface="Arial" panose="020B0604020202020204" pitchFamily="34" charset="0"/>
              <a:buNone/>
            </a:pPr>
            <a:endParaRPr lang="en-GB"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Mia’s story: Things that keep Mia awake (10 mins)</a:t>
            </a:r>
            <a:endParaRPr lang="en-US" dirty="0"/>
          </a:p>
          <a:p>
            <a:r>
              <a:rPr lang="en-GB" sz="1200" kern="1200" dirty="0">
                <a:solidFill>
                  <a:schemeClr val="tx1"/>
                </a:solidFill>
                <a:effectLst/>
                <a:latin typeface="+mn-lt"/>
                <a:ea typeface="+mn-ea"/>
                <a:cs typeface="+mn-cs"/>
              </a:rPr>
              <a:t>Draw or display a spider diagram on the board/flip chart with ‘</a:t>
            </a:r>
            <a:r>
              <a:rPr lang="en-GB" sz="1200" i="1" kern="1200" dirty="0">
                <a:solidFill>
                  <a:schemeClr val="tx1"/>
                </a:solidFill>
                <a:effectLst/>
                <a:latin typeface="+mn-lt"/>
                <a:ea typeface="+mn-ea"/>
                <a:cs typeface="+mn-cs"/>
              </a:rPr>
              <a:t>Things that keep Mia awake’</a:t>
            </a:r>
            <a:r>
              <a:rPr lang="en-GB" sz="1200" kern="1200" dirty="0">
                <a:solidFill>
                  <a:schemeClr val="tx1"/>
                </a:solidFill>
                <a:effectLst/>
                <a:latin typeface="+mn-lt"/>
                <a:ea typeface="+mn-ea"/>
                <a:cs typeface="+mn-cs"/>
              </a:rPr>
              <a:t> in the middle section.  In pairs or talk partners, pupils should discuss some of the things that are keeping Mia awake.   Volunteers should feedback their ideas to the whole class.  Record these ideas on the spider diagram, grouping them in to categories as you go.  </a:t>
            </a:r>
          </a:p>
          <a:p>
            <a:r>
              <a:rPr lang="en-GB" sz="1200" kern="1200" dirty="0">
                <a:solidFill>
                  <a:schemeClr val="tx1"/>
                </a:solidFill>
                <a:effectLst/>
                <a:latin typeface="+mn-lt"/>
                <a:ea typeface="+mn-ea"/>
                <a:cs typeface="+mn-cs"/>
              </a:rPr>
              <a:t>Some of the responses that pupils may give, and possible categories could be:</a:t>
            </a:r>
          </a:p>
          <a:p>
            <a:pPr lvl="0"/>
            <a:r>
              <a:rPr lang="en-GB" sz="1200" b="1" kern="1200" dirty="0">
                <a:solidFill>
                  <a:schemeClr val="tx1"/>
                </a:solidFill>
                <a:effectLst/>
                <a:latin typeface="+mn-lt"/>
                <a:ea typeface="+mn-ea"/>
                <a:cs typeface="+mn-cs"/>
              </a:rPr>
              <a:t>Night time fears </a:t>
            </a:r>
            <a:r>
              <a:rPr lang="en-GB" sz="1200" kern="1200" dirty="0">
                <a:solidFill>
                  <a:schemeClr val="tx1"/>
                </a:solidFill>
                <a:effectLst/>
                <a:latin typeface="+mn-lt"/>
                <a:ea typeface="+mn-ea"/>
                <a:cs typeface="+mn-cs"/>
              </a:rPr>
              <a:t>– of the dark/being alone or away from loved ones/imagined threats (such as monsters)/something she has seen or heard about</a:t>
            </a:r>
          </a:p>
          <a:p>
            <a:pPr lvl="0"/>
            <a:r>
              <a:rPr lang="en-GB" sz="1200" b="1" kern="1200" dirty="0">
                <a:solidFill>
                  <a:schemeClr val="tx1"/>
                </a:solidFill>
                <a:effectLst/>
                <a:latin typeface="+mn-lt"/>
                <a:ea typeface="+mn-ea"/>
                <a:cs typeface="+mn-cs"/>
              </a:rPr>
              <a:t>Physical</a:t>
            </a:r>
            <a:r>
              <a:rPr lang="en-GB" sz="1200" kern="1200" dirty="0">
                <a:solidFill>
                  <a:schemeClr val="tx1"/>
                </a:solidFill>
                <a:effectLst/>
                <a:latin typeface="+mn-lt"/>
                <a:ea typeface="+mn-ea"/>
                <a:cs typeface="+mn-cs"/>
              </a:rPr>
              <a:t> – busy minds/busy bodies (jumpy legs)/tummy ache – this may be a result of being worried about something/feeling unwell/thirsty or hungry</a:t>
            </a:r>
          </a:p>
          <a:p>
            <a:pPr lvl="0"/>
            <a:r>
              <a:rPr lang="en-GB" sz="1200" b="1" kern="1200" dirty="0">
                <a:solidFill>
                  <a:schemeClr val="tx1"/>
                </a:solidFill>
                <a:effectLst/>
                <a:latin typeface="+mn-lt"/>
                <a:ea typeface="+mn-ea"/>
                <a:cs typeface="+mn-cs"/>
              </a:rPr>
              <a:t>Environment</a:t>
            </a:r>
            <a:r>
              <a:rPr lang="en-GB" sz="1200" kern="1200" dirty="0">
                <a:solidFill>
                  <a:schemeClr val="tx1"/>
                </a:solidFill>
                <a:effectLst/>
                <a:latin typeface="+mn-lt"/>
                <a:ea typeface="+mn-ea"/>
                <a:cs typeface="+mn-cs"/>
              </a:rPr>
              <a:t> – noise (outside and inside)/temperature/screens or tech in sleeping area.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Pick up on any commonalities or misconceptions and draw out the learning that most of these fears or worries are normal and that anyone can experience them.  Quite often the things that we fear at night aren’t very scary during the day – Mia isn’t scared of her wardrobe during the day, nor of being on her own in her bedroom.</a:t>
            </a:r>
            <a:endParaRPr lang="en-GB"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123283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What can Mia do to rest and relax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to the pupils that we know that Mia had a really busy day with school, shopping, visiting family and playing.  She didn’t have a lot of time to rest or relax before going to bed.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Working in pairs or small groups pupils use </a:t>
            </a:r>
            <a:r>
              <a:rPr lang="en-GB" b="0" u="sng" baseline="0" dirty="0"/>
              <a:t>Resource 2: What can Mia do to rest and relax </a:t>
            </a:r>
            <a:r>
              <a:rPr lang="en-GB" b="0" u="none" baseline="0" dirty="0"/>
              <a:t>to sort each of the suggestions into the three categories:</a:t>
            </a:r>
          </a:p>
          <a:p>
            <a:r>
              <a:rPr lang="en-GB" sz="1200" kern="1200" dirty="0">
                <a:solidFill>
                  <a:schemeClr val="tx1"/>
                </a:solidFill>
                <a:effectLst/>
                <a:latin typeface="+mn-lt"/>
                <a:ea typeface="+mn-ea"/>
                <a:cs typeface="+mn-cs"/>
              </a:rPr>
              <a:t>1)  good suggestions for what Mia can do that might help her to rest and relax throughout her day and when she is getting ready for bed</a:t>
            </a:r>
          </a:p>
          <a:p>
            <a:r>
              <a:rPr lang="en-GB" sz="1200" kern="1200" dirty="0">
                <a:solidFill>
                  <a:schemeClr val="tx1"/>
                </a:solidFill>
                <a:effectLst/>
                <a:latin typeface="+mn-lt"/>
                <a:ea typeface="+mn-ea"/>
                <a:cs typeface="+mn-cs"/>
              </a:rPr>
              <a:t>2) suggestions that are not so good for relaxing </a:t>
            </a:r>
          </a:p>
          <a:p>
            <a:r>
              <a:rPr lang="en-GB" sz="1200" kern="1200" dirty="0">
                <a:solidFill>
                  <a:schemeClr val="tx1"/>
                </a:solidFill>
                <a:effectLst/>
                <a:latin typeface="+mn-lt"/>
                <a:ea typeface="+mn-ea"/>
                <a:cs typeface="+mn-cs"/>
              </a:rPr>
              <a:t>3) suggestions that you are unsure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baseline="0" dirty="0"/>
              <a:t> Sorting rings can be used if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baseline="0" dirty="0"/>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Pupils who may require some support could be given fewer cards to sort</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pupils the challenge question:</a:t>
            </a:r>
            <a:r>
              <a:rPr lang="en-GB" sz="1200" i="1" kern="1200" dirty="0">
                <a:solidFill>
                  <a:schemeClr val="tx1"/>
                </a:solidFill>
                <a:effectLst/>
                <a:latin typeface="+mn-lt"/>
                <a:ea typeface="+mn-ea"/>
                <a:cs typeface="+mn-cs"/>
              </a:rPr>
              <a:t> Do you have any ideas of your own?</a:t>
            </a:r>
            <a:r>
              <a:rPr lang="en-GB" sz="1200" kern="1200" dirty="0">
                <a:solidFill>
                  <a:schemeClr val="tx1"/>
                </a:solidFill>
                <a:effectLst/>
                <a:latin typeface="+mn-lt"/>
                <a:ea typeface="+mn-ea"/>
                <a:cs typeface="+mn-cs"/>
              </a:rPr>
              <a:t> Provide pupils with some paper for recording ideas of their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baseline="0" dirty="0"/>
          </a:p>
          <a:p>
            <a:r>
              <a:rPr lang="en-GB" sz="1200" kern="1200" dirty="0">
                <a:solidFill>
                  <a:schemeClr val="tx1"/>
                </a:solidFill>
                <a:effectLst/>
                <a:latin typeface="+mn-lt"/>
                <a:ea typeface="+mn-ea"/>
                <a:cs typeface="+mn-cs"/>
              </a:rPr>
              <a:t>Discuss results as a class, using the </a:t>
            </a:r>
            <a:r>
              <a:rPr lang="en-GB" sz="1200" b="1" i="0" kern="1200" dirty="0">
                <a:solidFill>
                  <a:schemeClr val="tx1"/>
                </a:solidFill>
                <a:effectLst/>
                <a:latin typeface="+mn-lt"/>
                <a:ea typeface="+mn-ea"/>
                <a:cs typeface="+mn-cs"/>
              </a:rPr>
              <a:t>expected answers </a:t>
            </a:r>
            <a:r>
              <a:rPr lang="en-GB" sz="1200" i="0" kern="1200" dirty="0">
                <a:solidFill>
                  <a:schemeClr val="tx1"/>
                </a:solidFill>
                <a:effectLst/>
                <a:latin typeface="+mn-lt"/>
                <a:ea typeface="+mn-ea"/>
                <a:cs typeface="+mn-cs"/>
              </a:rPr>
              <a:t>on </a:t>
            </a:r>
            <a:r>
              <a:rPr lang="en-GB" sz="1200" i="1" u="sng" kern="1200" dirty="0">
                <a:solidFill>
                  <a:schemeClr val="tx1"/>
                </a:solidFill>
                <a:effectLst/>
                <a:latin typeface="+mn-lt"/>
                <a:ea typeface="+mn-ea"/>
                <a:cs typeface="+mn-cs"/>
              </a:rPr>
              <a:t>Resource 2</a:t>
            </a:r>
            <a:r>
              <a:rPr lang="en-GB" sz="1200" u="sng"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support feedback. Are there any not-so-good suggestions? Why are these not a good idea? Are there any suggestions that you’re unsure of?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alternative to cutting out cards could be to highlight the three categories in different colours.  Pupils could then highlight each statement according to the colour of the category.</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sng" dirty="0"/>
          </a:p>
          <a:p>
            <a:pPr marL="0" lvl="0" indent="0">
              <a:buFont typeface="Arial" panose="020B0604020202020204" pitchFamily="34" charset="0"/>
              <a:buNone/>
            </a:pPr>
            <a:endParaRPr lang="en-GB"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96189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Mia’s new bedtime routine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200" kern="1200" dirty="0">
                <a:solidFill>
                  <a:schemeClr val="tx1"/>
                </a:solidFill>
                <a:effectLst/>
                <a:latin typeface="+mn-lt"/>
                <a:ea typeface="+mn-ea"/>
                <a:cs typeface="+mn-cs"/>
              </a:rPr>
              <a:t>Ask pupils to suggest a relaxing bedtime routine for Mia.</a:t>
            </a:r>
          </a:p>
          <a:p>
            <a:r>
              <a:rPr lang="en-GB" sz="1200" kern="1200" dirty="0">
                <a:solidFill>
                  <a:schemeClr val="tx1"/>
                </a:solidFill>
                <a:effectLst/>
                <a:latin typeface="+mn-lt"/>
                <a:ea typeface="+mn-ea"/>
                <a:cs typeface="+mn-cs"/>
              </a:rPr>
              <a:t>Working in pairs, pupils are provided with cut out cards from </a:t>
            </a:r>
            <a:r>
              <a:rPr lang="en-GB" sz="1200" i="1" u="sng" kern="1200" dirty="0">
                <a:solidFill>
                  <a:schemeClr val="tx1"/>
                </a:solidFill>
                <a:effectLst/>
                <a:latin typeface="+mn-lt"/>
                <a:ea typeface="+mn-ea"/>
                <a:cs typeface="+mn-cs"/>
              </a:rPr>
              <a:t>Resource 3a: Mia’s new bedtime routine</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Using the suggestions on the cards, pupils should sequence these into a calm and relaxing bedtime routine for Mia.  They can add any of their own ideas.  Discuss the routines that pupils create and ask them to suggest something that someone might do or say to help Mia feel relaxed and ready for bed.  Identify that different families might have different night time routines, which include some of these suggestions as well as different ways to get to sleep.</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Resource 3b – pupils should sequence the cut out picture cards, and talk about the routine they have created </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Resource 3c - pupils complete the sentence starters and justify their choices.</a:t>
            </a:r>
          </a:p>
          <a:p>
            <a:pPr marL="0" lvl="0" indent="0">
              <a:buFont typeface="Arial" panose="020B0604020202020204" pitchFamily="34" charset="0"/>
              <a:buNone/>
            </a:pPr>
            <a:endParaRPr lang="en-GB"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252104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09/10/2020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09/10/2020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09/10/2020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09/10/2020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09/10/2020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09/10/2020</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09/10/2020</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09/10/2020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09/10/2020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6E5C6A-4EF6-44FE-83AD-3CEB9B4DA690}"/>
              </a:ext>
            </a:extLst>
          </p:cNvPr>
          <p:cNvSpPr>
            <a:spLocks noGrp="1"/>
          </p:cNvSpPr>
          <p:nvPr>
            <p:ph type="ftr" sz="quarter" idx="11"/>
          </p:nvPr>
        </p:nvSpPr>
        <p:spPr/>
        <p:txBody>
          <a:bodyPr/>
          <a:lstStyle/>
          <a:p>
            <a:r>
              <a:rPr lang="en-GB"/>
              <a:t>© PSHE Association 2018   </a:t>
            </a:r>
            <a:endParaRPr lang="en-GB" dirty="0"/>
          </a:p>
        </p:txBody>
      </p:sp>
      <p:sp>
        <p:nvSpPr>
          <p:cNvPr id="3" name="Slide Number Placeholder 2">
            <a:extLst>
              <a:ext uri="{FF2B5EF4-FFF2-40B4-BE49-F238E27FC236}">
                <a16:creationId xmlns:a16="http://schemas.microsoft.com/office/drawing/2014/main" id="{F1B3F92B-617A-460A-8CDA-F37B47AA61AF}"/>
              </a:ext>
            </a:extLst>
          </p:cNvPr>
          <p:cNvSpPr>
            <a:spLocks noGrp="1"/>
          </p:cNvSpPr>
          <p:nvPr>
            <p:ph type="sldNum" sz="quarter" idx="12"/>
          </p:nvPr>
        </p:nvSpPr>
        <p:spPr/>
        <p:txBody>
          <a:bodyPr/>
          <a:lstStyle/>
          <a:p>
            <a:fld id="{2D651D86-383D-45DB-A701-76B5BFCFE28F}" type="slidenum">
              <a:rPr lang="en-GB" smtClean="0"/>
              <a:pPr/>
              <a:t>1</a:t>
            </a:fld>
            <a:endParaRPr lang="en-GB" dirty="0"/>
          </a:p>
        </p:txBody>
      </p:sp>
      <p:pic>
        <p:nvPicPr>
          <p:cNvPr id="4" name="Picture 3">
            <a:extLst>
              <a:ext uri="{FF2B5EF4-FFF2-40B4-BE49-F238E27FC236}">
                <a16:creationId xmlns:a16="http://schemas.microsoft.com/office/drawing/2014/main" id="{CA6F79FF-D9DB-4175-AB74-3AF7710FB5DD}"/>
              </a:ext>
            </a:extLst>
          </p:cNvPr>
          <p:cNvPicPr>
            <a:picLocks noChangeAspect="1"/>
          </p:cNvPicPr>
          <p:nvPr/>
        </p:nvPicPr>
        <p:blipFill>
          <a:blip r:embed="rId2"/>
          <a:stretch>
            <a:fillRect/>
          </a:stretch>
        </p:blipFill>
        <p:spPr>
          <a:xfrm>
            <a:off x="0" y="103909"/>
            <a:ext cx="12192000" cy="6650182"/>
          </a:xfrm>
          <a:prstGeom prst="rect">
            <a:avLst/>
          </a:prstGeom>
        </p:spPr>
      </p:pic>
    </p:spTree>
    <p:extLst>
      <p:ext uri="{BB962C8B-B14F-4D97-AF65-F5344CB8AC3E}">
        <p14:creationId xmlns:p14="http://schemas.microsoft.com/office/powerpoint/2010/main" val="238719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can Mia do to rest and relax?</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2018 </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64065552"/>
              </p:ext>
            </p:extLst>
          </p:nvPr>
        </p:nvGraphicFramePr>
        <p:xfrm>
          <a:off x="188948" y="1125672"/>
          <a:ext cx="5404665" cy="2103120"/>
        </p:xfrm>
        <a:graphic>
          <a:graphicData uri="http://schemas.openxmlformats.org/drawingml/2006/table">
            <a:tbl>
              <a:tblPr firstRow="1" bandRow="1">
                <a:tableStyleId>{5C22544A-7EE6-4342-B048-85BDC9FD1C3A}</a:tableStyleId>
              </a:tblPr>
              <a:tblGrid>
                <a:gridCol w="1801555">
                  <a:extLst>
                    <a:ext uri="{9D8B030D-6E8A-4147-A177-3AD203B41FA5}">
                      <a16:colId xmlns:a16="http://schemas.microsoft.com/office/drawing/2014/main" val="3879551552"/>
                    </a:ext>
                  </a:extLst>
                </a:gridCol>
                <a:gridCol w="1801555">
                  <a:extLst>
                    <a:ext uri="{9D8B030D-6E8A-4147-A177-3AD203B41FA5}">
                      <a16:colId xmlns:a16="http://schemas.microsoft.com/office/drawing/2014/main" val="2550808165"/>
                    </a:ext>
                  </a:extLst>
                </a:gridCol>
                <a:gridCol w="1801555">
                  <a:extLst>
                    <a:ext uri="{9D8B030D-6E8A-4147-A177-3AD203B41FA5}">
                      <a16:colId xmlns:a16="http://schemas.microsoft.com/office/drawing/2014/main" val="1352915323"/>
                    </a:ext>
                  </a:extLst>
                </a:gridCol>
              </a:tblGrid>
              <a:tr h="536850">
                <a:tc>
                  <a:txBody>
                    <a:bodyPr/>
                    <a:lstStyle/>
                    <a:p>
                      <a:pPr algn="ctr"/>
                      <a:r>
                        <a:rPr lang="en-GB" dirty="0">
                          <a:solidFill>
                            <a:schemeClr val="tx1"/>
                          </a:solidFill>
                          <a:latin typeface="Lato" panose="020B0604020202020204" charset="0"/>
                          <a:ea typeface="Lato" panose="020B0604020202020204" charset="0"/>
                          <a:cs typeface="Lato" panose="020B0604020202020204" charset="0"/>
                        </a:rPr>
                        <a:t>1. Good for relaxing</a:t>
                      </a:r>
                    </a:p>
                  </a:txBody>
                  <a:tcPr>
                    <a:solidFill>
                      <a:srgbClr val="9999FF"/>
                    </a:solidFill>
                  </a:tcPr>
                </a:tc>
                <a:tc>
                  <a:txBody>
                    <a:bodyPr/>
                    <a:lstStyle/>
                    <a:p>
                      <a:pPr algn="ctr"/>
                      <a:r>
                        <a:rPr lang="en-GB" dirty="0">
                          <a:solidFill>
                            <a:schemeClr val="tx1"/>
                          </a:solidFill>
                          <a:latin typeface="Lato" panose="020B0604020202020204" charset="0"/>
                          <a:ea typeface="Lato" panose="020B0604020202020204" charset="0"/>
                          <a:cs typeface="Lato" panose="020B0604020202020204" charset="0"/>
                        </a:rPr>
                        <a:t>2. Not so good for relaxing</a:t>
                      </a:r>
                    </a:p>
                  </a:txBody>
                  <a:tcPr>
                    <a:solidFill>
                      <a:srgbClr val="9999FF"/>
                    </a:solidFill>
                  </a:tcPr>
                </a:tc>
                <a:tc>
                  <a:txBody>
                    <a:bodyPr/>
                    <a:lstStyle/>
                    <a:p>
                      <a:pPr algn="ctr"/>
                      <a:r>
                        <a:rPr lang="en-GB" sz="1800" b="1" kern="1200" dirty="0">
                          <a:solidFill>
                            <a:schemeClr val="tx1"/>
                          </a:solidFill>
                          <a:latin typeface="Lato" panose="020B0604020202020204" charset="0"/>
                          <a:ea typeface="Lato" panose="020B0604020202020204" charset="0"/>
                          <a:cs typeface="Lato" panose="020B0604020202020204" charset="0"/>
                        </a:rPr>
                        <a:t>3. Unsure</a:t>
                      </a:r>
                    </a:p>
                  </a:txBody>
                  <a:tcPr>
                    <a:solidFill>
                      <a:srgbClr val="9999FF"/>
                    </a:solidFill>
                  </a:tcPr>
                </a:tc>
                <a:extLst>
                  <a:ext uri="{0D108BD9-81ED-4DB2-BD59-A6C34878D82A}">
                    <a16:rowId xmlns:a16="http://schemas.microsoft.com/office/drawing/2014/main" val="3112122353"/>
                  </a:ext>
                </a:extLst>
              </a:tr>
              <a:tr h="311032">
                <a:tc>
                  <a:txBody>
                    <a:bodyPr/>
                    <a:lstStyle/>
                    <a:p>
                      <a:endParaRPr lang="en-GB" dirty="0"/>
                    </a:p>
                  </a:txBody>
                  <a:tcPr>
                    <a:solidFill>
                      <a:srgbClr val="CCCCFF"/>
                    </a:solidFill>
                  </a:tcPr>
                </a:tc>
                <a:tc>
                  <a:txBody>
                    <a:bodyPr/>
                    <a:lstStyle/>
                    <a:p>
                      <a:endParaRPr lang="en-GB" dirty="0"/>
                    </a:p>
                  </a:txBody>
                  <a:tcPr>
                    <a:solidFill>
                      <a:srgbClr val="CCCCFF"/>
                    </a:solidFill>
                  </a:tcPr>
                </a:tc>
                <a:tc>
                  <a:txBody>
                    <a:bodyPr/>
                    <a:lstStyle/>
                    <a:p>
                      <a:endParaRPr lang="en-GB" dirty="0"/>
                    </a:p>
                  </a:txBody>
                  <a:tcPr>
                    <a:solidFill>
                      <a:srgbClr val="CCCCFF"/>
                    </a:solidFill>
                  </a:tcPr>
                </a:tc>
                <a:extLst>
                  <a:ext uri="{0D108BD9-81ED-4DB2-BD59-A6C34878D82A}">
                    <a16:rowId xmlns:a16="http://schemas.microsoft.com/office/drawing/2014/main" val="1119706778"/>
                  </a:ext>
                </a:extLst>
              </a:tr>
              <a:tr h="311032">
                <a:tc>
                  <a:txBody>
                    <a:bodyPr/>
                    <a:lstStyle/>
                    <a:p>
                      <a:endParaRPr lang="en-GB" dirty="0"/>
                    </a:p>
                  </a:txBody>
                  <a:tcPr>
                    <a:solidFill>
                      <a:srgbClr val="CCCCFF"/>
                    </a:solidFill>
                  </a:tcPr>
                </a:tc>
                <a:tc>
                  <a:txBody>
                    <a:bodyPr/>
                    <a:lstStyle/>
                    <a:p>
                      <a:endParaRPr lang="en-GB" dirty="0"/>
                    </a:p>
                  </a:txBody>
                  <a:tcPr>
                    <a:solidFill>
                      <a:srgbClr val="CCCCFF"/>
                    </a:solidFill>
                  </a:tcPr>
                </a:tc>
                <a:tc>
                  <a:txBody>
                    <a:bodyPr/>
                    <a:lstStyle/>
                    <a:p>
                      <a:endParaRPr lang="en-GB" dirty="0"/>
                    </a:p>
                  </a:txBody>
                  <a:tcPr>
                    <a:solidFill>
                      <a:srgbClr val="CCCCFF"/>
                    </a:solidFill>
                  </a:tcPr>
                </a:tc>
                <a:extLst>
                  <a:ext uri="{0D108BD9-81ED-4DB2-BD59-A6C34878D82A}">
                    <a16:rowId xmlns:a16="http://schemas.microsoft.com/office/drawing/2014/main" val="3350323591"/>
                  </a:ext>
                </a:extLst>
              </a:tr>
              <a:tr h="311032">
                <a:tc>
                  <a:txBody>
                    <a:bodyPr/>
                    <a:lstStyle/>
                    <a:p>
                      <a:endParaRPr lang="en-GB" dirty="0"/>
                    </a:p>
                  </a:txBody>
                  <a:tcPr>
                    <a:solidFill>
                      <a:srgbClr val="CCCCFF"/>
                    </a:solidFill>
                  </a:tcPr>
                </a:tc>
                <a:tc>
                  <a:txBody>
                    <a:bodyPr/>
                    <a:lstStyle/>
                    <a:p>
                      <a:endParaRPr lang="en-GB" dirty="0"/>
                    </a:p>
                  </a:txBody>
                  <a:tcPr>
                    <a:solidFill>
                      <a:srgbClr val="CCCCFF"/>
                    </a:solidFill>
                  </a:tcPr>
                </a:tc>
                <a:tc>
                  <a:txBody>
                    <a:bodyPr/>
                    <a:lstStyle/>
                    <a:p>
                      <a:endParaRPr lang="en-GB" dirty="0"/>
                    </a:p>
                  </a:txBody>
                  <a:tcPr>
                    <a:solidFill>
                      <a:srgbClr val="CCCCFF"/>
                    </a:solidFill>
                  </a:tcPr>
                </a:tc>
                <a:extLst>
                  <a:ext uri="{0D108BD9-81ED-4DB2-BD59-A6C34878D82A}">
                    <a16:rowId xmlns:a16="http://schemas.microsoft.com/office/drawing/2014/main" val="3944092579"/>
                  </a:ext>
                </a:extLst>
              </a:tr>
              <a:tr h="311032">
                <a:tc>
                  <a:txBody>
                    <a:bodyPr/>
                    <a:lstStyle/>
                    <a:p>
                      <a:endParaRPr lang="en-GB" dirty="0"/>
                    </a:p>
                  </a:txBody>
                  <a:tcPr>
                    <a:solidFill>
                      <a:srgbClr val="CCCCFF"/>
                    </a:solidFill>
                  </a:tcPr>
                </a:tc>
                <a:tc>
                  <a:txBody>
                    <a:bodyPr/>
                    <a:lstStyle/>
                    <a:p>
                      <a:endParaRPr lang="en-GB" dirty="0"/>
                    </a:p>
                  </a:txBody>
                  <a:tcPr>
                    <a:solidFill>
                      <a:srgbClr val="CCCCFF"/>
                    </a:solidFill>
                  </a:tcPr>
                </a:tc>
                <a:tc>
                  <a:txBody>
                    <a:bodyPr/>
                    <a:lstStyle/>
                    <a:p>
                      <a:endParaRPr lang="en-GB" dirty="0"/>
                    </a:p>
                  </a:txBody>
                  <a:tcPr>
                    <a:solidFill>
                      <a:srgbClr val="CCCCFF"/>
                    </a:solidFill>
                  </a:tcPr>
                </a:tc>
                <a:extLst>
                  <a:ext uri="{0D108BD9-81ED-4DB2-BD59-A6C34878D82A}">
                    <a16:rowId xmlns:a16="http://schemas.microsoft.com/office/drawing/2014/main" val="879282926"/>
                  </a:ext>
                </a:extLst>
              </a:tr>
            </a:tbl>
          </a:graphicData>
        </a:graphic>
      </p:graphicFrame>
      <p:pic>
        <p:nvPicPr>
          <p:cNvPr id="9" name="Picture 8"/>
          <p:cNvPicPr>
            <a:picLocks noChangeAspect="1"/>
          </p:cNvPicPr>
          <p:nvPr/>
        </p:nvPicPr>
        <p:blipFill>
          <a:blip r:embed="rId3"/>
          <a:stretch>
            <a:fillRect/>
          </a:stretch>
        </p:blipFill>
        <p:spPr>
          <a:xfrm>
            <a:off x="0" y="3340861"/>
            <a:ext cx="847417" cy="1261981"/>
          </a:xfrm>
          <a:prstGeom prst="rect">
            <a:avLst/>
          </a:prstGeom>
        </p:spPr>
      </p:pic>
      <p:pic>
        <p:nvPicPr>
          <p:cNvPr id="10" name="Picture 9"/>
          <p:cNvPicPr>
            <a:picLocks noChangeAspect="1"/>
          </p:cNvPicPr>
          <p:nvPr/>
        </p:nvPicPr>
        <p:blipFill>
          <a:blip r:embed="rId4"/>
          <a:stretch>
            <a:fillRect/>
          </a:stretch>
        </p:blipFill>
        <p:spPr>
          <a:xfrm>
            <a:off x="5690419" y="3839942"/>
            <a:ext cx="658425" cy="719390"/>
          </a:xfrm>
          <a:prstGeom prst="rect">
            <a:avLst/>
          </a:prstGeom>
        </p:spPr>
      </p:pic>
      <p:pic>
        <p:nvPicPr>
          <p:cNvPr id="11" name="Picture 10"/>
          <p:cNvPicPr>
            <a:picLocks noChangeAspect="1"/>
          </p:cNvPicPr>
          <p:nvPr/>
        </p:nvPicPr>
        <p:blipFill>
          <a:blip r:embed="rId5"/>
          <a:stretch>
            <a:fillRect/>
          </a:stretch>
        </p:blipFill>
        <p:spPr>
          <a:xfrm>
            <a:off x="4858981" y="1732848"/>
            <a:ext cx="1469263" cy="2078916"/>
          </a:xfrm>
          <a:prstGeom prst="rect">
            <a:avLst/>
          </a:prstGeom>
        </p:spPr>
      </p:pic>
      <p:pic>
        <p:nvPicPr>
          <p:cNvPr id="12" name="Picture 11"/>
          <p:cNvPicPr>
            <a:picLocks noChangeAspect="1"/>
          </p:cNvPicPr>
          <p:nvPr/>
        </p:nvPicPr>
        <p:blipFill>
          <a:blip r:embed="rId6"/>
          <a:stretch>
            <a:fillRect/>
          </a:stretch>
        </p:blipFill>
        <p:spPr>
          <a:xfrm>
            <a:off x="1006584" y="2393293"/>
            <a:ext cx="1219306" cy="2030144"/>
          </a:xfrm>
          <a:prstGeom prst="rect">
            <a:avLst/>
          </a:prstGeom>
        </p:spPr>
      </p:pic>
      <p:pic>
        <p:nvPicPr>
          <p:cNvPr id="14" name="Picture 13"/>
          <p:cNvPicPr>
            <a:picLocks noChangeAspect="1"/>
          </p:cNvPicPr>
          <p:nvPr/>
        </p:nvPicPr>
        <p:blipFill>
          <a:blip r:embed="rId7"/>
          <a:stretch>
            <a:fillRect/>
          </a:stretch>
        </p:blipFill>
        <p:spPr>
          <a:xfrm>
            <a:off x="2305532" y="2507496"/>
            <a:ext cx="2249619" cy="2170364"/>
          </a:xfrm>
          <a:prstGeom prst="rect">
            <a:avLst/>
          </a:prstGeom>
        </p:spPr>
      </p:pic>
      <p:pic>
        <p:nvPicPr>
          <p:cNvPr id="15" name="Picture 14"/>
          <p:cNvPicPr>
            <a:picLocks noChangeAspect="1"/>
          </p:cNvPicPr>
          <p:nvPr/>
        </p:nvPicPr>
        <p:blipFill>
          <a:blip r:embed="rId8"/>
          <a:stretch>
            <a:fillRect/>
          </a:stretch>
        </p:blipFill>
        <p:spPr>
          <a:xfrm>
            <a:off x="1984628" y="4350504"/>
            <a:ext cx="4230991" cy="2219136"/>
          </a:xfrm>
          <a:prstGeom prst="rect">
            <a:avLst/>
          </a:prstGeom>
        </p:spPr>
      </p:pic>
      <p:pic>
        <p:nvPicPr>
          <p:cNvPr id="16" name="Picture 15"/>
          <p:cNvPicPr>
            <a:picLocks noChangeAspect="1"/>
          </p:cNvPicPr>
          <p:nvPr/>
        </p:nvPicPr>
        <p:blipFill>
          <a:blip r:embed="rId9"/>
          <a:stretch>
            <a:fillRect/>
          </a:stretch>
        </p:blipFill>
        <p:spPr>
          <a:xfrm>
            <a:off x="358132" y="4350504"/>
            <a:ext cx="1688738" cy="2078916"/>
          </a:xfrm>
          <a:prstGeom prst="rect">
            <a:avLst/>
          </a:prstGeom>
        </p:spPr>
      </p:pic>
      <p:pic>
        <p:nvPicPr>
          <p:cNvPr id="2" name="Picture 1">
            <a:extLst>
              <a:ext uri="{FF2B5EF4-FFF2-40B4-BE49-F238E27FC236}">
                <a16:creationId xmlns:a16="http://schemas.microsoft.com/office/drawing/2014/main" id="{CE13C316-8BC8-4C3E-BB45-BA0A8666B3A0}"/>
              </a:ext>
            </a:extLst>
          </p:cNvPr>
          <p:cNvPicPr>
            <a:picLocks noChangeAspect="1"/>
          </p:cNvPicPr>
          <p:nvPr/>
        </p:nvPicPr>
        <p:blipFill>
          <a:blip r:embed="rId10"/>
          <a:stretch>
            <a:fillRect/>
          </a:stretch>
        </p:blipFill>
        <p:spPr>
          <a:xfrm>
            <a:off x="6328244" y="1267862"/>
            <a:ext cx="5613838" cy="5087520"/>
          </a:xfrm>
          <a:prstGeom prst="rect">
            <a:avLst/>
          </a:prstGeom>
        </p:spPr>
      </p:pic>
    </p:spTree>
    <p:extLst>
      <p:ext uri="{BB962C8B-B14F-4D97-AF65-F5344CB8AC3E}">
        <p14:creationId xmlns:p14="http://schemas.microsoft.com/office/powerpoint/2010/main" val="20588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383771"/>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Mia’s new bedtime routine</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2018 </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
        <p:nvSpPr>
          <p:cNvPr id="2" name="TextBox 1"/>
          <p:cNvSpPr txBox="1"/>
          <p:nvPr/>
        </p:nvSpPr>
        <p:spPr>
          <a:xfrm>
            <a:off x="304800" y="1598346"/>
            <a:ext cx="8159261" cy="3231654"/>
          </a:xfrm>
          <a:prstGeom prst="rect">
            <a:avLst/>
          </a:prstGeom>
          <a:noFill/>
        </p:spPr>
        <p:txBody>
          <a:bodyPr wrap="square" rtlCol="0">
            <a:spAutoFit/>
          </a:bodyPr>
          <a:lstStyle/>
          <a:p>
            <a:r>
              <a:rPr lang="en-GB" sz="2800" b="1" dirty="0">
                <a:latin typeface="Lato" panose="020B0604020202020204" charset="0"/>
                <a:ea typeface="Lato" panose="020B0604020202020204" charset="0"/>
                <a:cs typeface="Lato" panose="020B0604020202020204" charset="0"/>
              </a:rPr>
              <a:t>What would a calm and relaxing bedtime routine for Mia look like?</a:t>
            </a:r>
          </a:p>
          <a:p>
            <a:endParaRPr lang="en-GB" sz="28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What might someone do or say to help Mia feel relaxed and ready for bed?</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What other things might help Mia to get to sleep?</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630612" y="2242026"/>
            <a:ext cx="2564871" cy="32542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76641">
            <a:off x="9899629" y="1419011"/>
            <a:ext cx="1393069" cy="1292887"/>
          </a:xfrm>
          <a:prstGeom prst="rect">
            <a:avLst/>
          </a:prstGeom>
        </p:spPr>
      </p:pic>
      <p:pic>
        <p:nvPicPr>
          <p:cNvPr id="9" name="Picture 8"/>
          <p:cNvPicPr>
            <a:picLocks noChangeAspect="1"/>
          </p:cNvPicPr>
          <p:nvPr/>
        </p:nvPicPr>
        <p:blipFill>
          <a:blip r:embed="rId5"/>
          <a:stretch>
            <a:fillRect/>
          </a:stretch>
        </p:blipFill>
        <p:spPr>
          <a:xfrm>
            <a:off x="3183272" y="5772388"/>
            <a:ext cx="810838" cy="890093"/>
          </a:xfrm>
          <a:prstGeom prst="rect">
            <a:avLst/>
          </a:prstGeom>
        </p:spPr>
      </p:pic>
      <p:pic>
        <p:nvPicPr>
          <p:cNvPr id="10" name="Picture 9"/>
          <p:cNvPicPr>
            <a:picLocks noChangeAspect="1"/>
          </p:cNvPicPr>
          <p:nvPr/>
        </p:nvPicPr>
        <p:blipFill>
          <a:blip r:embed="rId6"/>
          <a:stretch>
            <a:fillRect/>
          </a:stretch>
        </p:blipFill>
        <p:spPr>
          <a:xfrm>
            <a:off x="2299761" y="5602902"/>
            <a:ext cx="658425" cy="1072989"/>
          </a:xfrm>
          <a:prstGeom prst="rect">
            <a:avLst/>
          </a:prstGeom>
        </p:spPr>
      </p:pic>
    </p:spTree>
    <p:extLst>
      <p:ext uri="{BB962C8B-B14F-4D97-AF65-F5344CB8AC3E}">
        <p14:creationId xmlns:p14="http://schemas.microsoft.com/office/powerpoint/2010/main" val="40068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9B809B-F6D5-4EE4-B200-1CB0151E852F}"/>
              </a:ext>
            </a:extLst>
          </p:cNvPr>
          <p:cNvSpPr>
            <a:spLocks noGrp="1"/>
          </p:cNvSpPr>
          <p:nvPr>
            <p:ph type="ftr" sz="quarter" idx="11"/>
          </p:nvPr>
        </p:nvSpPr>
        <p:spPr/>
        <p:txBody>
          <a:bodyPr/>
          <a:lstStyle/>
          <a:p>
            <a:r>
              <a:rPr lang="en-GB"/>
              <a:t>© PSHE Association 2018   </a:t>
            </a:r>
            <a:endParaRPr lang="en-GB" dirty="0"/>
          </a:p>
        </p:txBody>
      </p:sp>
      <p:sp>
        <p:nvSpPr>
          <p:cNvPr id="3" name="Slide Number Placeholder 2">
            <a:extLst>
              <a:ext uri="{FF2B5EF4-FFF2-40B4-BE49-F238E27FC236}">
                <a16:creationId xmlns:a16="http://schemas.microsoft.com/office/drawing/2014/main" id="{4E834AE9-F127-4F06-B167-1C593D4A321F}"/>
              </a:ext>
            </a:extLst>
          </p:cNvPr>
          <p:cNvSpPr>
            <a:spLocks noGrp="1"/>
          </p:cNvSpPr>
          <p:nvPr>
            <p:ph type="sldNum" sz="quarter" idx="12"/>
          </p:nvPr>
        </p:nvSpPr>
        <p:spPr/>
        <p:txBody>
          <a:bodyPr/>
          <a:lstStyle/>
          <a:p>
            <a:fld id="{2D651D86-383D-45DB-A701-76B5BFCFE28F}" type="slidenum">
              <a:rPr lang="en-GB" smtClean="0"/>
              <a:pPr/>
              <a:t>12</a:t>
            </a:fld>
            <a:endParaRPr lang="en-GB" dirty="0"/>
          </a:p>
        </p:txBody>
      </p:sp>
      <p:pic>
        <p:nvPicPr>
          <p:cNvPr id="4" name="Picture 3">
            <a:extLst>
              <a:ext uri="{FF2B5EF4-FFF2-40B4-BE49-F238E27FC236}">
                <a16:creationId xmlns:a16="http://schemas.microsoft.com/office/drawing/2014/main" id="{461D790D-140D-40CC-8F87-7490223EDCAD}"/>
              </a:ext>
            </a:extLst>
          </p:cNvPr>
          <p:cNvPicPr>
            <a:picLocks noChangeAspect="1"/>
          </p:cNvPicPr>
          <p:nvPr/>
        </p:nvPicPr>
        <p:blipFill>
          <a:blip r:embed="rId2"/>
          <a:stretch>
            <a:fillRect/>
          </a:stretch>
        </p:blipFill>
        <p:spPr>
          <a:xfrm>
            <a:off x="935666" y="261495"/>
            <a:ext cx="10185990" cy="6335009"/>
          </a:xfrm>
          <a:prstGeom prst="rect">
            <a:avLst/>
          </a:prstGeom>
        </p:spPr>
      </p:pic>
    </p:spTree>
    <p:extLst>
      <p:ext uri="{BB962C8B-B14F-4D97-AF65-F5344CB8AC3E}">
        <p14:creationId xmlns:p14="http://schemas.microsoft.com/office/powerpoint/2010/main" val="239081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2D65B7-1DBC-475A-902D-719D410074DE}"/>
              </a:ext>
            </a:extLst>
          </p:cNvPr>
          <p:cNvSpPr>
            <a:spLocks noGrp="1"/>
          </p:cNvSpPr>
          <p:nvPr>
            <p:ph type="ftr" sz="quarter" idx="11"/>
          </p:nvPr>
        </p:nvSpPr>
        <p:spPr/>
        <p:txBody>
          <a:bodyPr/>
          <a:lstStyle/>
          <a:p>
            <a:r>
              <a:rPr lang="en-GB"/>
              <a:t>© PSHE Association 2018   </a:t>
            </a:r>
            <a:endParaRPr lang="en-GB" dirty="0"/>
          </a:p>
        </p:txBody>
      </p:sp>
      <p:sp>
        <p:nvSpPr>
          <p:cNvPr id="3" name="Slide Number Placeholder 2">
            <a:extLst>
              <a:ext uri="{FF2B5EF4-FFF2-40B4-BE49-F238E27FC236}">
                <a16:creationId xmlns:a16="http://schemas.microsoft.com/office/drawing/2014/main" id="{C094DFBA-E423-48B7-971C-E562882A358F}"/>
              </a:ext>
            </a:extLst>
          </p:cNvPr>
          <p:cNvSpPr>
            <a:spLocks noGrp="1"/>
          </p:cNvSpPr>
          <p:nvPr>
            <p:ph type="sldNum" sz="quarter" idx="12"/>
          </p:nvPr>
        </p:nvSpPr>
        <p:spPr/>
        <p:txBody>
          <a:bodyPr/>
          <a:lstStyle/>
          <a:p>
            <a:fld id="{2D651D86-383D-45DB-A701-76B5BFCFE28F}" type="slidenum">
              <a:rPr lang="en-GB" smtClean="0"/>
              <a:pPr/>
              <a:t>13</a:t>
            </a:fld>
            <a:endParaRPr lang="en-GB" dirty="0"/>
          </a:p>
        </p:txBody>
      </p:sp>
      <p:pic>
        <p:nvPicPr>
          <p:cNvPr id="4" name="Picture 3">
            <a:extLst>
              <a:ext uri="{FF2B5EF4-FFF2-40B4-BE49-F238E27FC236}">
                <a16:creationId xmlns:a16="http://schemas.microsoft.com/office/drawing/2014/main" id="{FBA5D25B-C936-4908-8D81-EA716E6C6EFB}"/>
              </a:ext>
            </a:extLst>
          </p:cNvPr>
          <p:cNvPicPr>
            <a:picLocks noChangeAspect="1"/>
          </p:cNvPicPr>
          <p:nvPr/>
        </p:nvPicPr>
        <p:blipFill>
          <a:blip r:embed="rId2"/>
          <a:stretch>
            <a:fillRect/>
          </a:stretch>
        </p:blipFill>
        <p:spPr>
          <a:xfrm>
            <a:off x="170121" y="61442"/>
            <a:ext cx="6964326" cy="6767975"/>
          </a:xfrm>
          <a:prstGeom prst="rect">
            <a:avLst/>
          </a:prstGeom>
        </p:spPr>
      </p:pic>
      <p:pic>
        <p:nvPicPr>
          <p:cNvPr id="5" name="Picture 4">
            <a:extLst>
              <a:ext uri="{FF2B5EF4-FFF2-40B4-BE49-F238E27FC236}">
                <a16:creationId xmlns:a16="http://schemas.microsoft.com/office/drawing/2014/main" id="{EFBEFC0C-D002-4922-8F57-83A540C987F7}"/>
              </a:ext>
            </a:extLst>
          </p:cNvPr>
          <p:cNvPicPr>
            <a:picLocks noChangeAspect="1"/>
          </p:cNvPicPr>
          <p:nvPr/>
        </p:nvPicPr>
        <p:blipFill>
          <a:blip r:embed="rId3"/>
          <a:stretch>
            <a:fillRect/>
          </a:stretch>
        </p:blipFill>
        <p:spPr>
          <a:xfrm>
            <a:off x="8412718" y="252258"/>
            <a:ext cx="3609161" cy="3054720"/>
          </a:xfrm>
          <a:prstGeom prst="rect">
            <a:avLst/>
          </a:prstGeom>
        </p:spPr>
      </p:pic>
      <p:cxnSp>
        <p:nvCxnSpPr>
          <p:cNvPr id="7" name="Straight Arrow Connector 6">
            <a:extLst>
              <a:ext uri="{FF2B5EF4-FFF2-40B4-BE49-F238E27FC236}">
                <a16:creationId xmlns:a16="http://schemas.microsoft.com/office/drawing/2014/main" id="{F9007293-047D-41C0-A03B-5604FC497D8C}"/>
              </a:ext>
            </a:extLst>
          </p:cNvPr>
          <p:cNvCxnSpPr>
            <a:cxnSpLocks/>
          </p:cNvCxnSpPr>
          <p:nvPr/>
        </p:nvCxnSpPr>
        <p:spPr>
          <a:xfrm flipH="1" flipV="1">
            <a:off x="7283302" y="701749"/>
            <a:ext cx="1828802" cy="75491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713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23F6D0-DD57-40B0-BCCD-652AC5155C44}"/>
              </a:ext>
            </a:extLst>
          </p:cNvPr>
          <p:cNvSpPr>
            <a:spLocks noGrp="1"/>
          </p:cNvSpPr>
          <p:nvPr>
            <p:ph type="ftr" sz="quarter" idx="11"/>
          </p:nvPr>
        </p:nvSpPr>
        <p:spPr/>
        <p:txBody>
          <a:bodyPr/>
          <a:lstStyle/>
          <a:p>
            <a:r>
              <a:rPr lang="en-GB"/>
              <a:t>© PSHE Association 2018   </a:t>
            </a:r>
            <a:endParaRPr lang="en-GB" dirty="0"/>
          </a:p>
        </p:txBody>
      </p:sp>
      <p:sp>
        <p:nvSpPr>
          <p:cNvPr id="3" name="Slide Number Placeholder 2">
            <a:extLst>
              <a:ext uri="{FF2B5EF4-FFF2-40B4-BE49-F238E27FC236}">
                <a16:creationId xmlns:a16="http://schemas.microsoft.com/office/drawing/2014/main" id="{C54DC9D9-DF6B-403B-B095-0BCB839BBDA8}"/>
              </a:ext>
            </a:extLst>
          </p:cNvPr>
          <p:cNvSpPr>
            <a:spLocks noGrp="1"/>
          </p:cNvSpPr>
          <p:nvPr>
            <p:ph type="sldNum" sz="quarter" idx="12"/>
          </p:nvPr>
        </p:nvSpPr>
        <p:spPr/>
        <p:txBody>
          <a:bodyPr/>
          <a:lstStyle/>
          <a:p>
            <a:fld id="{2D651D86-383D-45DB-A701-76B5BFCFE28F}" type="slidenum">
              <a:rPr lang="en-GB" smtClean="0"/>
              <a:pPr/>
              <a:t>2</a:t>
            </a:fld>
            <a:endParaRPr lang="en-GB" dirty="0"/>
          </a:p>
        </p:txBody>
      </p:sp>
      <p:sp>
        <p:nvSpPr>
          <p:cNvPr id="4" name="TextBox 3">
            <a:extLst>
              <a:ext uri="{FF2B5EF4-FFF2-40B4-BE49-F238E27FC236}">
                <a16:creationId xmlns:a16="http://schemas.microsoft.com/office/drawing/2014/main" id="{166DED14-1499-4901-97AD-87DB5BDA7BA0}"/>
              </a:ext>
            </a:extLst>
          </p:cNvPr>
          <p:cNvSpPr txBox="1"/>
          <p:nvPr/>
        </p:nvSpPr>
        <p:spPr>
          <a:xfrm>
            <a:off x="765545" y="899560"/>
            <a:ext cx="9845748" cy="923330"/>
          </a:xfrm>
          <a:prstGeom prst="rect">
            <a:avLst/>
          </a:prstGeom>
          <a:noFill/>
        </p:spPr>
        <p:txBody>
          <a:bodyPr wrap="square" rtlCol="0">
            <a:spAutoFit/>
          </a:bodyPr>
          <a:lstStyle/>
          <a:p>
            <a:pPr algn="ctr"/>
            <a:r>
              <a:rPr lang="en-GB" sz="5400" dirty="0"/>
              <a:t>The right to be happy</a:t>
            </a:r>
          </a:p>
        </p:txBody>
      </p:sp>
      <p:pic>
        <p:nvPicPr>
          <p:cNvPr id="5" name="Picture 4">
            <a:extLst>
              <a:ext uri="{FF2B5EF4-FFF2-40B4-BE49-F238E27FC236}">
                <a16:creationId xmlns:a16="http://schemas.microsoft.com/office/drawing/2014/main" id="{E33CB418-AE35-4300-A87C-674F7C6C59CE}"/>
              </a:ext>
            </a:extLst>
          </p:cNvPr>
          <p:cNvPicPr>
            <a:picLocks noChangeAspect="1"/>
          </p:cNvPicPr>
          <p:nvPr/>
        </p:nvPicPr>
        <p:blipFill>
          <a:blip r:embed="rId2"/>
          <a:stretch>
            <a:fillRect/>
          </a:stretch>
        </p:blipFill>
        <p:spPr>
          <a:xfrm>
            <a:off x="3480805" y="2023500"/>
            <a:ext cx="4594427" cy="3934940"/>
          </a:xfrm>
          <a:prstGeom prst="rect">
            <a:avLst/>
          </a:prstGeom>
        </p:spPr>
      </p:pic>
    </p:spTree>
    <p:extLst>
      <p:ext uri="{BB962C8B-B14F-4D97-AF65-F5344CB8AC3E}">
        <p14:creationId xmlns:p14="http://schemas.microsoft.com/office/powerpoint/2010/main" val="222981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2170" y="3596633"/>
            <a:ext cx="10096499"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srgbClr val="95519E"/>
                </a:solidFill>
                <a:latin typeface="League Spartan" panose="00000800000000000000" pitchFamily="50" charset="0"/>
              </a:rPr>
              <a:t>Taking care of myself</a:t>
            </a: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noProof="0" dirty="0">
                <a:latin typeface="League Spartan" panose="00000800000000000000" pitchFamily="50" charset="0"/>
              </a:rPr>
              <a:t>Ready for sleep</a:t>
            </a:r>
            <a:endParaRPr kumimoji="0" lang="en-GB" sz="48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2018 </a:t>
            </a:r>
            <a:r>
              <a:rPr lang="en-GB" dirty="0"/>
              <a:t>	 </a:t>
            </a:r>
          </a:p>
        </p:txBody>
      </p:sp>
      <p:pic>
        <p:nvPicPr>
          <p:cNvPr id="3" name="Picture 2"/>
          <p:cNvPicPr>
            <a:picLocks noChangeAspect="1"/>
          </p:cNvPicPr>
          <p:nvPr/>
        </p:nvPicPr>
        <p:blipFill>
          <a:blip r:embed="rId3"/>
          <a:stretch>
            <a:fillRect/>
          </a:stretch>
        </p:blipFill>
        <p:spPr>
          <a:xfrm>
            <a:off x="4863137" y="834900"/>
            <a:ext cx="2456901" cy="2456901"/>
          </a:xfrm>
          <a:prstGeom prst="rect">
            <a:avLst/>
          </a:prstGeom>
        </p:spPr>
      </p:pic>
      <p:sp>
        <p:nvSpPr>
          <p:cNvPr id="4" name="Rectangle 3"/>
          <p:cNvSpPr/>
          <p:nvPr/>
        </p:nvSpPr>
        <p:spPr>
          <a:xfrm>
            <a:off x="4490582" y="424821"/>
            <a:ext cx="362600" cy="369332"/>
          </a:xfrm>
          <a:prstGeom prst="rect">
            <a:avLst/>
          </a:prstGeom>
        </p:spPr>
        <p:txBody>
          <a:bodyPr wrap="none">
            <a:spAutoFit/>
          </a:bodyPr>
          <a:lstStyle/>
          <a:p>
            <a:r>
              <a:rPr lang="en-GB" dirty="0">
                <a:solidFill>
                  <a:srgbClr val="95519E"/>
                </a:solidFill>
                <a:latin typeface="League Spartan" panose="00000800000000000000" pitchFamily="50" charset="0"/>
              </a:rPr>
              <a:t>Z</a:t>
            </a:r>
          </a:p>
        </p:txBody>
      </p:sp>
      <p:sp>
        <p:nvSpPr>
          <p:cNvPr id="5" name="Rectangle 4"/>
          <p:cNvSpPr/>
          <p:nvPr/>
        </p:nvSpPr>
        <p:spPr>
          <a:xfrm>
            <a:off x="4863137" y="746491"/>
            <a:ext cx="362600" cy="369332"/>
          </a:xfrm>
          <a:prstGeom prst="rect">
            <a:avLst/>
          </a:prstGeom>
        </p:spPr>
        <p:txBody>
          <a:bodyPr wrap="none">
            <a:spAutoFit/>
          </a:bodyPr>
          <a:lstStyle/>
          <a:p>
            <a:r>
              <a:rPr lang="en-GB" dirty="0">
                <a:solidFill>
                  <a:srgbClr val="95519E"/>
                </a:solidFill>
                <a:latin typeface="League Spartan" panose="00000800000000000000" pitchFamily="50" charset="0"/>
              </a:rPr>
              <a:t>Z</a:t>
            </a:r>
          </a:p>
        </p:txBody>
      </p:sp>
      <p:sp>
        <p:nvSpPr>
          <p:cNvPr id="6" name="Rectangle 5"/>
          <p:cNvSpPr/>
          <p:nvPr/>
        </p:nvSpPr>
        <p:spPr>
          <a:xfrm>
            <a:off x="5235692" y="1091701"/>
            <a:ext cx="362600" cy="369332"/>
          </a:xfrm>
          <a:prstGeom prst="rect">
            <a:avLst/>
          </a:prstGeom>
        </p:spPr>
        <p:txBody>
          <a:bodyPr wrap="none">
            <a:spAutoFit/>
          </a:bodyPr>
          <a:lstStyle/>
          <a:p>
            <a:r>
              <a:rPr lang="en-GB" dirty="0">
                <a:solidFill>
                  <a:srgbClr val="95519E"/>
                </a:solidFill>
                <a:latin typeface="League Spartan" panose="00000800000000000000" pitchFamily="50" charset="0"/>
              </a:rPr>
              <a:t>Z</a:t>
            </a:r>
          </a:p>
        </p:txBody>
      </p:sp>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0474" y="68718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Sleep: What’s our starting point?</a:t>
            </a:r>
          </a:p>
        </p:txBody>
      </p:sp>
      <p:sp>
        <p:nvSpPr>
          <p:cNvPr id="8" name="TextBox 7"/>
          <p:cNvSpPr txBox="1"/>
          <p:nvPr/>
        </p:nvSpPr>
        <p:spPr>
          <a:xfrm>
            <a:off x="780474" y="2252197"/>
            <a:ext cx="5503948" cy="3216265"/>
          </a:xfrm>
          <a:prstGeom prst="rect">
            <a:avLst/>
          </a:prstGeom>
          <a:noFill/>
        </p:spPr>
        <p:txBody>
          <a:bodyPr wrap="square" rtlCol="0">
            <a:spAutoFit/>
          </a:bodyPr>
          <a:lstStyle/>
          <a:p>
            <a:r>
              <a:rPr lang="en-US" sz="2400" b="1" dirty="0">
                <a:latin typeface="League Spartan" panose="00000800000000000000" pitchFamily="50" charset="0"/>
              </a:rPr>
              <a:t>Think about:</a:t>
            </a:r>
          </a:p>
          <a:p>
            <a:endParaRPr lang="en-US" sz="2400" b="1" dirty="0"/>
          </a:p>
          <a:p>
            <a:pPr marL="342900" indent="-342900">
              <a:buFont typeface="Arial" panose="020B0604020202020204" pitchFamily="34" charset="0"/>
              <a:buChar char="•"/>
            </a:pPr>
            <a:r>
              <a:rPr lang="en-US" sz="2400" dirty="0">
                <a:latin typeface="Lato" panose="020B0604020202020204" charset="0"/>
                <a:ea typeface="Lato" panose="020B0604020202020204" charset="0"/>
                <a:cs typeface="Lato" panose="020B0604020202020204" charset="0"/>
              </a:rPr>
              <a:t>All of the things that you know about sleep</a:t>
            </a:r>
          </a:p>
          <a:p>
            <a:pPr marL="342900" indent="-342900">
              <a:buFont typeface="Arial" panose="020B0604020202020204" pitchFamily="34" charset="0"/>
              <a:buChar char="•"/>
            </a:pPr>
            <a:r>
              <a:rPr lang="en-US" sz="2400" dirty="0">
                <a:latin typeface="Lato" panose="020B0604020202020204" charset="0"/>
                <a:ea typeface="Lato" panose="020B0604020202020204" charset="0"/>
                <a:cs typeface="Lato" panose="020B0604020202020204" charset="0"/>
              </a:rPr>
              <a:t>The things someone can do to help them fall asleep</a:t>
            </a:r>
          </a:p>
          <a:p>
            <a:pPr marL="342900" indent="-342900">
              <a:buFont typeface="Arial" panose="020B0604020202020204" pitchFamily="34" charset="0"/>
              <a:buChar char="•"/>
            </a:pPr>
            <a:r>
              <a:rPr lang="en-US" sz="2400" dirty="0">
                <a:latin typeface="Lato" panose="020B0604020202020204" charset="0"/>
                <a:ea typeface="Lato" panose="020B0604020202020204" charset="0"/>
                <a:cs typeface="Lato" panose="020B0604020202020204" charset="0"/>
              </a:rPr>
              <a:t>The things that may stop someone from falling asleep</a:t>
            </a:r>
          </a:p>
          <a:p>
            <a:endParaRPr lang="en-US" sz="1100" b="1" dirty="0">
              <a:latin typeface="League Spartan" panose="00000800000000000000" pitchFamily="50" charset="0"/>
            </a:endParaRPr>
          </a:p>
        </p:txBody>
      </p:sp>
      <p:sp>
        <p:nvSpPr>
          <p:cNvPr id="5" name="Footer Placeholder 4"/>
          <p:cNvSpPr>
            <a:spLocks noGrp="1"/>
          </p:cNvSpPr>
          <p:nvPr>
            <p:ph type="ftr" sz="quarter" idx="11"/>
          </p:nvPr>
        </p:nvSpPr>
        <p:spPr>
          <a:xfrm>
            <a:off x="0" y="6415306"/>
            <a:ext cx="12192000" cy="365125"/>
          </a:xfrm>
        </p:spPr>
        <p:txBody>
          <a:bodyPr/>
          <a:lstStyle/>
          <a:p>
            <a:r>
              <a:rPr lang="en-GB" sz="1050" dirty="0"/>
              <a:t>© PSHE Association 2018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90731" y="321509"/>
            <a:ext cx="1054288" cy="1135117"/>
          </a:xfrm>
          <a:prstGeom prst="rect">
            <a:avLst/>
          </a:prstGeom>
        </p:spPr>
      </p:pic>
      <p:pic>
        <p:nvPicPr>
          <p:cNvPr id="6" name="Picture 5"/>
          <p:cNvPicPr>
            <a:picLocks noChangeAspect="1"/>
          </p:cNvPicPr>
          <p:nvPr/>
        </p:nvPicPr>
        <p:blipFill>
          <a:blip r:embed="rId4"/>
          <a:stretch>
            <a:fillRect/>
          </a:stretch>
        </p:blipFill>
        <p:spPr>
          <a:xfrm>
            <a:off x="6473155" y="1703557"/>
            <a:ext cx="5389331" cy="3670110"/>
          </a:xfrm>
          <a:prstGeom prst="rect">
            <a:avLst/>
          </a:prstGeom>
        </p:spPr>
      </p:pic>
    </p:spTree>
    <p:extLst>
      <p:ext uri="{BB962C8B-B14F-4D97-AF65-F5344CB8AC3E}">
        <p14:creationId xmlns:p14="http://schemas.microsoft.com/office/powerpoint/2010/main" val="57663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3535" y="2947959"/>
            <a:ext cx="11908465" cy="3370153"/>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describe some reasons why sleep is important</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recognise some things that may be stopping us getting to sleep, and ideas to    manage them</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some things that might help us get to sleep (including rest and relaxation)</a:t>
            </a:r>
          </a:p>
        </p:txBody>
      </p:sp>
      <p:sp>
        <p:nvSpPr>
          <p:cNvPr id="3" name="Footer Placeholder 2"/>
          <p:cNvSpPr>
            <a:spLocks noGrp="1"/>
          </p:cNvSpPr>
          <p:nvPr>
            <p:ph type="ftr" sz="quarter" idx="11"/>
          </p:nvPr>
        </p:nvSpPr>
        <p:spPr>
          <a:xfrm>
            <a:off x="0" y="6320257"/>
            <a:ext cx="12192000" cy="365125"/>
          </a:xfrm>
        </p:spPr>
        <p:txBody>
          <a:bodyPr/>
          <a:lstStyle/>
          <a:p>
            <a:r>
              <a:rPr lang="en-GB" sz="1050" dirty="0"/>
              <a:t>© PSHE Association 2018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10" name="TextBox 9"/>
          <p:cNvSpPr txBox="1"/>
          <p:nvPr/>
        </p:nvSpPr>
        <p:spPr>
          <a:xfrm>
            <a:off x="349526" y="573615"/>
            <a:ext cx="9585369" cy="1569660"/>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about the things that will help us to fall asleep and get a good night’s sleep</a:t>
            </a: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1761" y="529878"/>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l="10502" r="10174"/>
          <a:stretch/>
        </p:blipFill>
        <p:spPr>
          <a:xfrm>
            <a:off x="613049" y="2447107"/>
            <a:ext cx="877333" cy="1001704"/>
          </a:xfrm>
          <a:prstGeom prst="rect">
            <a:avLst/>
          </a:prstGeom>
        </p:spPr>
      </p:pic>
    </p:spTree>
    <p:extLst>
      <p:ext uri="{BB962C8B-B14F-4D97-AF65-F5344CB8AC3E}">
        <p14:creationId xmlns:p14="http://schemas.microsoft.com/office/powerpoint/2010/main" val="155948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FF43B4-965E-490A-90F9-400C3BFF77B7}"/>
              </a:ext>
            </a:extLst>
          </p:cNvPr>
          <p:cNvSpPr>
            <a:spLocks noGrp="1"/>
          </p:cNvSpPr>
          <p:nvPr>
            <p:ph type="ftr" sz="quarter" idx="11"/>
          </p:nvPr>
        </p:nvSpPr>
        <p:spPr/>
        <p:txBody>
          <a:bodyPr/>
          <a:lstStyle/>
          <a:p>
            <a:r>
              <a:rPr lang="en-GB"/>
              <a:t>© PSHE Association 2018   </a:t>
            </a:r>
            <a:endParaRPr lang="en-GB" dirty="0"/>
          </a:p>
        </p:txBody>
      </p:sp>
      <p:sp>
        <p:nvSpPr>
          <p:cNvPr id="3" name="Slide Number Placeholder 2">
            <a:extLst>
              <a:ext uri="{FF2B5EF4-FFF2-40B4-BE49-F238E27FC236}">
                <a16:creationId xmlns:a16="http://schemas.microsoft.com/office/drawing/2014/main" id="{05A2D2D6-F89E-4C20-A920-11D2ACEBA34C}"/>
              </a:ext>
            </a:extLst>
          </p:cNvPr>
          <p:cNvSpPr>
            <a:spLocks noGrp="1"/>
          </p:cNvSpPr>
          <p:nvPr>
            <p:ph type="sldNum" sz="quarter" idx="12"/>
          </p:nvPr>
        </p:nvSpPr>
        <p:spPr/>
        <p:txBody>
          <a:bodyPr/>
          <a:lstStyle/>
          <a:p>
            <a:fld id="{2D651D86-383D-45DB-A701-76B5BFCFE28F}" type="slidenum">
              <a:rPr lang="en-GB" smtClean="0"/>
              <a:pPr/>
              <a:t>6</a:t>
            </a:fld>
            <a:endParaRPr lang="en-GB" dirty="0"/>
          </a:p>
        </p:txBody>
      </p:sp>
      <p:sp>
        <p:nvSpPr>
          <p:cNvPr id="5" name="Rectangle 4">
            <a:extLst>
              <a:ext uri="{FF2B5EF4-FFF2-40B4-BE49-F238E27FC236}">
                <a16:creationId xmlns:a16="http://schemas.microsoft.com/office/drawing/2014/main" id="{2D84E499-7C2A-4F1B-B397-18C4EDCD2D0E}"/>
              </a:ext>
            </a:extLst>
          </p:cNvPr>
          <p:cNvSpPr/>
          <p:nvPr/>
        </p:nvSpPr>
        <p:spPr>
          <a:xfrm>
            <a:off x="304125" y="367562"/>
            <a:ext cx="10232740" cy="707886"/>
          </a:xfrm>
          <a:prstGeom prst="rect">
            <a:avLst/>
          </a:prstGeom>
        </p:spPr>
        <p:txBody>
          <a:bodyPr wrap="square">
            <a:spAutoFit/>
          </a:bodyPr>
          <a:lstStyle/>
          <a:p>
            <a:r>
              <a:rPr lang="en-GB" sz="4000" b="1" dirty="0">
                <a:solidFill>
                  <a:srgbClr val="95519E"/>
                </a:solidFill>
                <a:latin typeface="League Spartan" panose="00000800000000000000" pitchFamily="50" charset="0"/>
              </a:rPr>
              <a:t>Mia’s story - </a:t>
            </a:r>
          </a:p>
        </p:txBody>
      </p:sp>
      <p:sp>
        <p:nvSpPr>
          <p:cNvPr id="6" name="Rectangle 5">
            <a:extLst>
              <a:ext uri="{FF2B5EF4-FFF2-40B4-BE49-F238E27FC236}">
                <a16:creationId xmlns:a16="http://schemas.microsoft.com/office/drawing/2014/main" id="{1D9F37DC-4380-466E-A0A5-5DA7BB8BC2E7}"/>
              </a:ext>
            </a:extLst>
          </p:cNvPr>
          <p:cNvSpPr/>
          <p:nvPr/>
        </p:nvSpPr>
        <p:spPr>
          <a:xfrm>
            <a:off x="304125" y="1423496"/>
            <a:ext cx="3895735" cy="1231106"/>
          </a:xfrm>
          <a:prstGeom prst="rect">
            <a:avLst/>
          </a:prstGeom>
        </p:spPr>
        <p:txBody>
          <a:bodyPr wrap="square">
            <a:spAutoFit/>
          </a:bodyPr>
          <a:lstStyle/>
          <a:p>
            <a:r>
              <a:rPr lang="en-GB" sz="2800" dirty="0">
                <a:latin typeface="League Spartan" panose="020B0604020202020204" charset="0"/>
              </a:rPr>
              <a:t>Listen to a story about Mia’s day… </a:t>
            </a:r>
          </a:p>
          <a:p>
            <a:endParaRPr lang="en-GB" dirty="0">
              <a:latin typeface="League Spartan" panose="020B0604020202020204" charset="0"/>
            </a:endParaRPr>
          </a:p>
        </p:txBody>
      </p:sp>
      <p:pic>
        <p:nvPicPr>
          <p:cNvPr id="8" name="Picture 7">
            <a:extLst>
              <a:ext uri="{FF2B5EF4-FFF2-40B4-BE49-F238E27FC236}">
                <a16:creationId xmlns:a16="http://schemas.microsoft.com/office/drawing/2014/main" id="{9A11714A-1211-4203-BFEB-0CD2E04DAC13}"/>
              </a:ext>
            </a:extLst>
          </p:cNvPr>
          <p:cNvPicPr>
            <a:picLocks noChangeAspect="1"/>
          </p:cNvPicPr>
          <p:nvPr/>
        </p:nvPicPr>
        <p:blipFill>
          <a:blip r:embed="rId2"/>
          <a:stretch>
            <a:fillRect/>
          </a:stretch>
        </p:blipFill>
        <p:spPr>
          <a:xfrm>
            <a:off x="3763926" y="454374"/>
            <a:ext cx="7729869" cy="6403626"/>
          </a:xfrm>
          <a:prstGeom prst="rect">
            <a:avLst/>
          </a:prstGeom>
        </p:spPr>
      </p:pic>
    </p:spTree>
    <p:extLst>
      <p:ext uri="{BB962C8B-B14F-4D97-AF65-F5344CB8AC3E}">
        <p14:creationId xmlns:p14="http://schemas.microsoft.com/office/powerpoint/2010/main" val="295404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Mia’s story</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2018 </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2" name="TextBox 1"/>
          <p:cNvSpPr txBox="1"/>
          <p:nvPr/>
        </p:nvSpPr>
        <p:spPr>
          <a:xfrm>
            <a:off x="276201" y="1336431"/>
            <a:ext cx="7859614" cy="4401205"/>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Now have a go at answering the questions:</a:t>
            </a:r>
          </a:p>
          <a:p>
            <a:endParaRPr lang="en-GB" sz="2800" dirty="0">
              <a:latin typeface="League Spartan" panose="020B0604020202020204" charset="0"/>
            </a:endParaRPr>
          </a:p>
          <a:p>
            <a:pPr marL="457200" indent="-457200">
              <a:buFont typeface="Arial" panose="020B0604020202020204" pitchFamily="34" charset="0"/>
              <a:buChar char="•"/>
            </a:pPr>
            <a:r>
              <a:rPr lang="en-GB" sz="2800" i="1" dirty="0"/>
              <a:t>What does Mia’s mum say every night to show Mia that it is time for her to go to sleep? What might other families say or do? </a:t>
            </a:r>
          </a:p>
          <a:p>
            <a:pPr marL="457200" indent="-457200">
              <a:buFont typeface="Arial" panose="020B0604020202020204" pitchFamily="34" charset="0"/>
              <a:buChar char="•"/>
            </a:pPr>
            <a:r>
              <a:rPr lang="en-GB" sz="2800" i="1" dirty="0"/>
              <a:t>Mia has lost the snuggly that usually helps her to fall asleep.  What might this snuggly be? </a:t>
            </a:r>
          </a:p>
          <a:p>
            <a:pPr marL="457200" indent="-457200">
              <a:buFont typeface="Arial" panose="020B0604020202020204" pitchFamily="34" charset="0"/>
              <a:buChar char="•"/>
            </a:pPr>
            <a:r>
              <a:rPr lang="en-GB" sz="2800" i="1" dirty="0"/>
              <a:t>Does everyone have a special snuggly? </a:t>
            </a:r>
          </a:p>
          <a:p>
            <a:pPr marL="457200" indent="-457200">
              <a:buFont typeface="Arial" panose="020B0604020202020204" pitchFamily="34" charset="0"/>
              <a:buChar char="•"/>
            </a:pPr>
            <a:endParaRPr lang="en-GB" sz="2800" i="1" dirty="0"/>
          </a:p>
          <a:p>
            <a:endParaRPr lang="en-GB" sz="2800" dirty="0">
              <a:latin typeface="League Spartan" panose="020B0604020202020204" charset="0"/>
            </a:endParaRPr>
          </a:p>
        </p:txBody>
      </p:sp>
      <p:pic>
        <p:nvPicPr>
          <p:cNvPr id="6" name="Picture 5"/>
          <p:cNvPicPr>
            <a:picLocks noChangeAspect="1"/>
          </p:cNvPicPr>
          <p:nvPr/>
        </p:nvPicPr>
        <p:blipFill>
          <a:blip r:embed="rId3"/>
          <a:stretch>
            <a:fillRect/>
          </a:stretch>
        </p:blipFill>
        <p:spPr>
          <a:xfrm>
            <a:off x="7558337" y="767332"/>
            <a:ext cx="4304149" cy="5383235"/>
          </a:xfrm>
          <a:prstGeom prst="rect">
            <a:avLst/>
          </a:prstGeom>
        </p:spPr>
      </p:pic>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3010AA-FB2B-45D8-9D21-53D94146FBAE}"/>
              </a:ext>
            </a:extLst>
          </p:cNvPr>
          <p:cNvSpPr>
            <a:spLocks noGrp="1"/>
          </p:cNvSpPr>
          <p:nvPr>
            <p:ph type="ftr" sz="quarter" idx="11"/>
          </p:nvPr>
        </p:nvSpPr>
        <p:spPr/>
        <p:txBody>
          <a:bodyPr/>
          <a:lstStyle/>
          <a:p>
            <a:r>
              <a:rPr lang="en-GB"/>
              <a:t>© PSHE Association 2018   </a:t>
            </a:r>
            <a:endParaRPr lang="en-GB" dirty="0"/>
          </a:p>
        </p:txBody>
      </p:sp>
      <p:sp>
        <p:nvSpPr>
          <p:cNvPr id="3" name="Slide Number Placeholder 2">
            <a:extLst>
              <a:ext uri="{FF2B5EF4-FFF2-40B4-BE49-F238E27FC236}">
                <a16:creationId xmlns:a16="http://schemas.microsoft.com/office/drawing/2014/main" id="{46236F3D-B422-46FF-8E13-65527FCDEB6D}"/>
              </a:ext>
            </a:extLst>
          </p:cNvPr>
          <p:cNvSpPr>
            <a:spLocks noGrp="1"/>
          </p:cNvSpPr>
          <p:nvPr>
            <p:ph type="sldNum" sz="quarter" idx="12"/>
          </p:nvPr>
        </p:nvSpPr>
        <p:spPr/>
        <p:txBody>
          <a:bodyPr/>
          <a:lstStyle/>
          <a:p>
            <a:fld id="{2D651D86-383D-45DB-A701-76B5BFCFE28F}" type="slidenum">
              <a:rPr lang="en-GB" smtClean="0"/>
              <a:pPr/>
              <a:t>8</a:t>
            </a:fld>
            <a:endParaRPr lang="en-GB" dirty="0"/>
          </a:p>
        </p:txBody>
      </p:sp>
      <p:pic>
        <p:nvPicPr>
          <p:cNvPr id="4" name="Picture 3">
            <a:extLst>
              <a:ext uri="{FF2B5EF4-FFF2-40B4-BE49-F238E27FC236}">
                <a16:creationId xmlns:a16="http://schemas.microsoft.com/office/drawing/2014/main" id="{9085B550-A784-4E1B-911C-2631761476CE}"/>
              </a:ext>
            </a:extLst>
          </p:cNvPr>
          <p:cNvPicPr>
            <a:picLocks noChangeAspect="1"/>
          </p:cNvPicPr>
          <p:nvPr/>
        </p:nvPicPr>
        <p:blipFill>
          <a:blip r:embed="rId2"/>
          <a:stretch>
            <a:fillRect/>
          </a:stretch>
        </p:blipFill>
        <p:spPr>
          <a:xfrm>
            <a:off x="344528" y="278984"/>
            <a:ext cx="11647465" cy="6579016"/>
          </a:xfrm>
          <a:prstGeom prst="rect">
            <a:avLst/>
          </a:prstGeom>
        </p:spPr>
      </p:pic>
    </p:spTree>
    <p:extLst>
      <p:ext uri="{BB962C8B-B14F-4D97-AF65-F5344CB8AC3E}">
        <p14:creationId xmlns:p14="http://schemas.microsoft.com/office/powerpoint/2010/main" val="120756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Mia’s story: </a:t>
            </a:r>
            <a:r>
              <a:rPr lang="en-GB" sz="2800" b="1" dirty="0">
                <a:solidFill>
                  <a:srgbClr val="95519E"/>
                </a:solidFill>
                <a:latin typeface="League Spartan" panose="00000800000000000000" pitchFamily="50" charset="0"/>
              </a:rPr>
              <a:t>Things that keep Mia awake</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2018 </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2" name="TextBox 1"/>
          <p:cNvSpPr txBox="1"/>
          <p:nvPr/>
        </p:nvSpPr>
        <p:spPr>
          <a:xfrm>
            <a:off x="524929" y="1828800"/>
            <a:ext cx="6624015" cy="523220"/>
          </a:xfrm>
          <a:prstGeom prst="rect">
            <a:avLst/>
          </a:prstGeom>
          <a:noFill/>
        </p:spPr>
        <p:txBody>
          <a:bodyPr wrap="square" rtlCol="0">
            <a:spAutoFit/>
          </a:bodyPr>
          <a:lstStyle/>
          <a:p>
            <a:endParaRPr lang="en-GB" sz="2800" dirty="0">
              <a:latin typeface="League Spartan" panose="020B0604020202020204" charset="0"/>
            </a:endParaRPr>
          </a:p>
        </p:txBody>
      </p:sp>
      <p:pic>
        <p:nvPicPr>
          <p:cNvPr id="14" name="Picture 13"/>
          <p:cNvPicPr>
            <a:picLocks noChangeAspect="1"/>
          </p:cNvPicPr>
          <p:nvPr/>
        </p:nvPicPr>
        <p:blipFill>
          <a:blip r:embed="rId3"/>
          <a:stretch>
            <a:fillRect/>
          </a:stretch>
        </p:blipFill>
        <p:spPr>
          <a:xfrm>
            <a:off x="875060" y="1642415"/>
            <a:ext cx="2849215" cy="2203083"/>
          </a:xfrm>
          <a:prstGeom prst="rect">
            <a:avLst/>
          </a:prstGeom>
        </p:spPr>
      </p:pic>
      <p:pic>
        <p:nvPicPr>
          <p:cNvPr id="15" name="Picture 14"/>
          <p:cNvPicPr>
            <a:picLocks noChangeAspect="1"/>
          </p:cNvPicPr>
          <p:nvPr/>
        </p:nvPicPr>
        <p:blipFill>
          <a:blip r:embed="rId4"/>
          <a:stretch>
            <a:fillRect/>
          </a:stretch>
        </p:blipFill>
        <p:spPr>
          <a:xfrm>
            <a:off x="877196" y="4335860"/>
            <a:ext cx="2847079" cy="2206943"/>
          </a:xfrm>
          <a:prstGeom prst="rect">
            <a:avLst/>
          </a:prstGeom>
        </p:spPr>
      </p:pic>
      <p:cxnSp>
        <p:nvCxnSpPr>
          <p:cNvPr id="24" name="Straight Connector 23"/>
          <p:cNvCxnSpPr/>
          <p:nvPr/>
        </p:nvCxnSpPr>
        <p:spPr>
          <a:xfrm flipH="1">
            <a:off x="3663709" y="4646019"/>
            <a:ext cx="1290676" cy="378268"/>
          </a:xfrm>
          <a:prstGeom prst="line">
            <a:avLst/>
          </a:prstGeom>
          <a:ln>
            <a:solidFill>
              <a:srgbClr val="95519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7" idx="1"/>
          </p:cNvCxnSpPr>
          <p:nvPr/>
        </p:nvCxnSpPr>
        <p:spPr>
          <a:xfrm>
            <a:off x="6882654" y="4646019"/>
            <a:ext cx="1464356" cy="730429"/>
          </a:xfrm>
          <a:prstGeom prst="line">
            <a:avLst/>
          </a:prstGeom>
          <a:ln>
            <a:solidFill>
              <a:srgbClr val="95519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5" idx="1"/>
          </p:cNvCxnSpPr>
          <p:nvPr/>
        </p:nvCxnSpPr>
        <p:spPr>
          <a:xfrm flipV="1">
            <a:off x="7170168" y="2745887"/>
            <a:ext cx="1200628" cy="488572"/>
          </a:xfrm>
          <a:prstGeom prst="line">
            <a:avLst/>
          </a:prstGeom>
          <a:ln>
            <a:solidFill>
              <a:srgbClr val="95519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4" idx="3"/>
          </p:cNvCxnSpPr>
          <p:nvPr/>
        </p:nvCxnSpPr>
        <p:spPr>
          <a:xfrm flipH="1" flipV="1">
            <a:off x="3724275" y="2743957"/>
            <a:ext cx="1264824" cy="490502"/>
          </a:xfrm>
          <a:prstGeom prst="line">
            <a:avLst/>
          </a:prstGeom>
          <a:ln>
            <a:solidFill>
              <a:srgbClr val="95519E"/>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4"/>
          <a:stretch>
            <a:fillRect/>
          </a:stretch>
        </p:blipFill>
        <p:spPr>
          <a:xfrm>
            <a:off x="4672460" y="2842382"/>
            <a:ext cx="2847079" cy="2206943"/>
          </a:xfrm>
          <a:prstGeom prst="rect">
            <a:avLst/>
          </a:prstGeom>
        </p:spPr>
      </p:pic>
      <p:pic>
        <p:nvPicPr>
          <p:cNvPr id="25" name="Picture 24"/>
          <p:cNvPicPr>
            <a:picLocks noChangeAspect="1"/>
          </p:cNvPicPr>
          <p:nvPr/>
        </p:nvPicPr>
        <p:blipFill>
          <a:blip r:embed="rId4"/>
          <a:stretch>
            <a:fillRect/>
          </a:stretch>
        </p:blipFill>
        <p:spPr>
          <a:xfrm>
            <a:off x="8370796" y="1642415"/>
            <a:ext cx="2847079" cy="2206943"/>
          </a:xfrm>
          <a:prstGeom prst="rect">
            <a:avLst/>
          </a:prstGeom>
        </p:spPr>
      </p:pic>
      <p:pic>
        <p:nvPicPr>
          <p:cNvPr id="27" name="Picture 26"/>
          <p:cNvPicPr>
            <a:picLocks noChangeAspect="1"/>
          </p:cNvPicPr>
          <p:nvPr/>
        </p:nvPicPr>
        <p:blipFill>
          <a:blip r:embed="rId4"/>
          <a:stretch>
            <a:fillRect/>
          </a:stretch>
        </p:blipFill>
        <p:spPr>
          <a:xfrm>
            <a:off x="8347010" y="4272976"/>
            <a:ext cx="2847079" cy="2206943"/>
          </a:xfrm>
          <a:prstGeom prst="rect">
            <a:avLst/>
          </a:prstGeom>
        </p:spPr>
      </p:pic>
      <p:pic>
        <p:nvPicPr>
          <p:cNvPr id="43" name="Picture 42"/>
          <p:cNvPicPr>
            <a:picLocks noChangeAspect="1"/>
          </p:cNvPicPr>
          <p:nvPr/>
        </p:nvPicPr>
        <p:blipFill>
          <a:blip r:embed="rId5"/>
          <a:stretch>
            <a:fillRect/>
          </a:stretch>
        </p:blipFill>
        <p:spPr>
          <a:xfrm>
            <a:off x="5277940" y="2955167"/>
            <a:ext cx="1603387" cy="1981372"/>
          </a:xfrm>
          <a:prstGeom prst="rect">
            <a:avLst/>
          </a:prstGeom>
        </p:spPr>
      </p:pic>
    </p:spTree>
    <p:extLst>
      <p:ext uri="{BB962C8B-B14F-4D97-AF65-F5344CB8AC3E}">
        <p14:creationId xmlns:p14="http://schemas.microsoft.com/office/powerpoint/2010/main" val="257009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1330</Words>
  <Application>Microsoft Office PowerPoint</Application>
  <PresentationFormat>Widescreen</PresentationFormat>
  <Paragraphs>128</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 Light</vt:lpstr>
      <vt:lpstr>League Spartan</vt:lpstr>
      <vt:lpstr>Calibri</vt:lpstr>
      <vt:lpstr>Gill Sans MT</vt:lpstr>
      <vt:lpstr>Arial</vt:lpstr>
      <vt:lpstr>Lato</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Nicki</cp:lastModifiedBy>
  <cp:revision>257</cp:revision>
  <dcterms:created xsi:type="dcterms:W3CDTF">2018-11-29T11:01:12Z</dcterms:created>
  <dcterms:modified xsi:type="dcterms:W3CDTF">2020-10-09T13:53:40Z</dcterms:modified>
</cp:coreProperties>
</file>