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3" r:id="rId3"/>
    <p:sldId id="264" r:id="rId4"/>
    <p:sldId id="273" r:id="rId5"/>
    <p:sldId id="274" r:id="rId6"/>
    <p:sldId id="299" r:id="rId7"/>
    <p:sldId id="293" r:id="rId8"/>
    <p:sldId id="294" r:id="rId9"/>
    <p:sldId id="300" r:id="rId10"/>
    <p:sldId id="301" r:id="rId11"/>
    <p:sldId id="302" r:id="rId12"/>
    <p:sldId id="303" r:id="rId13"/>
    <p:sldId id="286" r:id="rId14"/>
    <p:sldId id="304" r:id="rId15"/>
    <p:sldId id="287"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anose="020B060402020202020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173D"/>
    <a:srgbClr val="18A0DB"/>
    <a:srgbClr val="FFFFFF"/>
    <a:srgbClr val="DE1E5A"/>
    <a:srgbClr val="BC0105"/>
    <a:srgbClr val="4DB1E3"/>
    <a:srgbClr val="80C1EB"/>
    <a:srgbClr val="ACDDFC"/>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1506"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22/04/2021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22/04/2021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earth-day" TargetMode="External"/><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hyperlink" Target="https://www.twinkl.co.uk/resources/topics-organised-events/topics-organised-events-earth-day-ks1"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earth-day"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earth-day" TargetMode="Externa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hyperlink" Target="https://www.twinkl.co.uk/resources/topics-organised-events/topics-organised-events-earth-day-ks1"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a:extLst>
              <a:ext uri="{FF2B5EF4-FFF2-40B4-BE49-F238E27FC236}">
                <a16:creationId xmlns:a16="http://schemas.microsoft.com/office/drawing/2014/main" id="{BDBA6D91-F3DD-4C18-A740-AD47DE9076F4}"/>
              </a:ext>
            </a:extLst>
          </p:cNvPr>
          <p:cNvSpPr/>
          <p:nvPr userDrawn="1"/>
        </p:nvSpPr>
        <p:spPr>
          <a:xfrm>
            <a:off x="4041058" y="5417574"/>
            <a:ext cx="1081548" cy="778551"/>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a:prstGeom prst="roundRect">
            <a:avLst>
              <a:gd name="adj" fmla="val 9641"/>
            </a:avLst>
          </a:prstGeo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a:extLst>
              <a:ext uri="{FF2B5EF4-FFF2-40B4-BE49-F238E27FC236}">
                <a16:creationId xmlns:a16="http://schemas.microsoft.com/office/drawing/2014/main" id="{9C9D8579-B1C6-452E-898F-C1019D25F290}"/>
              </a:ext>
            </a:extLst>
          </p:cNvPr>
          <p:cNvSpPr/>
          <p:nvPr userDrawn="1"/>
        </p:nvSpPr>
        <p:spPr>
          <a:xfrm>
            <a:off x="4031226" y="3039724"/>
            <a:ext cx="1081548" cy="778551"/>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822A2F-250C-4521-97BF-EC8DD2A85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027"/>
          <a:stretch/>
        </p:blipFill>
        <p:spPr>
          <a:xfrm>
            <a:off x="864841" y="2047113"/>
            <a:ext cx="7464423" cy="4183565"/>
          </a:xfrm>
          <a:prstGeom prst="rect">
            <a:avLst/>
          </a:prstGeom>
        </p:spPr>
      </p:pic>
      <p:sp>
        <p:nvSpPr>
          <p:cNvPr id="21" name="Title 20"/>
          <p:cNvSpPr>
            <a:spLocks noGrp="1"/>
          </p:cNvSpPr>
          <p:nvPr>
            <p:ph type="title"/>
          </p:nvPr>
        </p:nvSpPr>
        <p:spPr>
          <a:xfrm>
            <a:off x="457198" y="627321"/>
            <a:ext cx="8220075" cy="648156"/>
          </a:xfrm>
        </p:spPr>
        <p:txBody>
          <a:bodyPr/>
          <a:lstStyle/>
          <a:p>
            <a:pPr algn="ctr"/>
            <a:r>
              <a:rPr lang="en-GB" altLang="en-US" sz="3200" dirty="0"/>
              <a:t>Coral</a:t>
            </a:r>
            <a:endParaRPr lang="en-GB" sz="3200" dirty="0">
              <a:latin typeface="+mn-lt"/>
            </a:endParaRPr>
          </a:p>
        </p:txBody>
      </p:sp>
      <p:sp>
        <p:nvSpPr>
          <p:cNvPr id="7" name="Google Shape;61;p5">
            <a:extLst>
              <a:ext uri="{FF2B5EF4-FFF2-40B4-BE49-F238E27FC236}">
                <a16:creationId xmlns:a16="http://schemas.microsoft.com/office/drawing/2014/main" id="{29605F3F-6ECE-4601-A192-B7BFBDA47153}"/>
              </a:ext>
            </a:extLst>
          </p:cNvPr>
          <p:cNvSpPr/>
          <p:nvPr/>
        </p:nvSpPr>
        <p:spPr>
          <a:xfrm>
            <a:off x="864841" y="1127051"/>
            <a:ext cx="7404900" cy="833663"/>
          </a:xfrm>
          <a:prstGeom prst="rect">
            <a:avLst/>
          </a:prstGeom>
          <a:noFill/>
          <a:ln>
            <a:noFill/>
          </a:ln>
        </p:spPr>
        <p:txBody>
          <a:bodyPr spcFirstLastPara="1" wrap="square" lIns="108000" tIns="108000" rIns="108000" bIns="108000" anchor="ctr" anchorCtr="0">
            <a:spAutoFit/>
          </a:bodyPr>
          <a:lstStyle/>
          <a:p>
            <a:pPr lvl="0"/>
            <a:r>
              <a:rPr lang="en-GB" sz="2000" dirty="0">
                <a:solidFill>
                  <a:schemeClr val="dk1"/>
                </a:solidFill>
                <a:ea typeface="Arial"/>
                <a:cs typeface="Arial"/>
                <a:sym typeface="Arial"/>
              </a:rPr>
              <a:t>Coral reefs take up less than 1% of the ocean floor. However, they support more than 25% of all ocean life.</a:t>
            </a:r>
          </a:p>
        </p:txBody>
      </p:sp>
      <p:sp>
        <p:nvSpPr>
          <p:cNvPr id="8" name="Google Shape;63;p5">
            <a:extLst>
              <a:ext uri="{FF2B5EF4-FFF2-40B4-BE49-F238E27FC236}">
                <a16:creationId xmlns:a16="http://schemas.microsoft.com/office/drawing/2014/main" id="{5F923642-1E68-4913-BE9E-733DAFB3AD0B}"/>
              </a:ext>
            </a:extLst>
          </p:cNvPr>
          <p:cNvSpPr>
            <a:spLocks/>
          </p:cNvSpPr>
          <p:nvPr/>
        </p:nvSpPr>
        <p:spPr>
          <a:xfrm>
            <a:off x="4204050" y="4306185"/>
            <a:ext cx="4125214" cy="1924493"/>
          </a:xfrm>
          <a:prstGeom prst="rect">
            <a:avLst/>
          </a:prstGeom>
          <a:solidFill>
            <a:srgbClr val="0070C0"/>
          </a:solidFill>
          <a:ln>
            <a:noFill/>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2400" b="1" i="0" u="none" strike="noStrike" cap="none" dirty="0">
                <a:solidFill>
                  <a:schemeClr val="lt1"/>
                </a:solidFill>
                <a:ea typeface="Arial"/>
                <a:cs typeface="Arial"/>
                <a:sym typeface="Arial"/>
              </a:rPr>
              <a:t>Did You Know…?</a:t>
            </a:r>
            <a:endParaRPr dirty="0"/>
          </a:p>
          <a:p>
            <a:pPr marL="0" marR="0" lvl="0" indent="0" algn="ctr" rtl="0">
              <a:spcBef>
                <a:spcPts val="0"/>
              </a:spcBef>
              <a:spcAft>
                <a:spcPts val="0"/>
              </a:spcAft>
              <a:buNone/>
            </a:pPr>
            <a:r>
              <a:rPr lang="en-GB" sz="2000" b="0" i="0" u="none" strike="noStrike" cap="none" dirty="0">
                <a:solidFill>
                  <a:schemeClr val="lt1"/>
                </a:solidFill>
                <a:ea typeface="Arial"/>
                <a:cs typeface="Arial"/>
                <a:sym typeface="Arial"/>
              </a:rPr>
              <a:t>The world's largest coral reef is the Great Barrier Reef, just off the coast of Australia. It is so big that it can be seen from space.</a:t>
            </a:r>
          </a:p>
        </p:txBody>
      </p:sp>
    </p:spTree>
    <p:extLst>
      <p:ext uri="{BB962C8B-B14F-4D97-AF65-F5344CB8AC3E}">
        <p14:creationId xmlns:p14="http://schemas.microsoft.com/office/powerpoint/2010/main" val="219933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A8F36-B82A-4D89-907D-22D7C0F568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13" b="17365"/>
          <a:stretch/>
        </p:blipFill>
        <p:spPr>
          <a:xfrm>
            <a:off x="881916" y="2268490"/>
            <a:ext cx="7464423" cy="3962188"/>
          </a:xfrm>
          <a:prstGeom prst="rect">
            <a:avLst/>
          </a:prstGeom>
        </p:spPr>
      </p:pic>
      <p:sp>
        <p:nvSpPr>
          <p:cNvPr id="21" name="Title 20"/>
          <p:cNvSpPr>
            <a:spLocks noGrp="1"/>
          </p:cNvSpPr>
          <p:nvPr>
            <p:ph type="title"/>
          </p:nvPr>
        </p:nvSpPr>
        <p:spPr>
          <a:xfrm>
            <a:off x="457198" y="627321"/>
            <a:ext cx="8220075" cy="648156"/>
          </a:xfrm>
        </p:spPr>
        <p:txBody>
          <a:bodyPr/>
          <a:lstStyle/>
          <a:p>
            <a:pPr algn="ctr"/>
            <a:r>
              <a:rPr lang="en-GB" altLang="en-US" sz="3200" dirty="0"/>
              <a:t>Fish</a:t>
            </a:r>
            <a:endParaRPr lang="en-GB" sz="3200" dirty="0">
              <a:latin typeface="+mn-lt"/>
            </a:endParaRPr>
          </a:p>
        </p:txBody>
      </p:sp>
      <p:sp>
        <p:nvSpPr>
          <p:cNvPr id="7" name="Google Shape;61;p5">
            <a:extLst>
              <a:ext uri="{FF2B5EF4-FFF2-40B4-BE49-F238E27FC236}">
                <a16:creationId xmlns:a16="http://schemas.microsoft.com/office/drawing/2014/main" id="{29605F3F-6ECE-4601-A192-B7BFBDA47153}"/>
              </a:ext>
            </a:extLst>
          </p:cNvPr>
          <p:cNvSpPr/>
          <p:nvPr/>
        </p:nvSpPr>
        <p:spPr>
          <a:xfrm>
            <a:off x="864840" y="1127051"/>
            <a:ext cx="7481499" cy="1141439"/>
          </a:xfrm>
          <a:prstGeom prst="rect">
            <a:avLst/>
          </a:prstGeom>
          <a:noFill/>
          <a:ln>
            <a:noFill/>
          </a:ln>
        </p:spPr>
        <p:txBody>
          <a:bodyPr spcFirstLastPara="1" wrap="square" lIns="108000" tIns="108000" rIns="108000" bIns="108000" anchor="ctr" anchorCtr="0">
            <a:spAutoFit/>
          </a:bodyPr>
          <a:lstStyle/>
          <a:p>
            <a:pPr lvl="0"/>
            <a:r>
              <a:rPr lang="en-GB" sz="2000" dirty="0">
                <a:solidFill>
                  <a:schemeClr val="dk1"/>
                </a:solidFill>
                <a:ea typeface="Arial"/>
                <a:cs typeface="Arial"/>
                <a:sym typeface="Arial"/>
              </a:rPr>
              <a:t>Fish play an important role in the health of life in our oceans. For example, parrot fish help coral reefs to stay healthy by removing excess algae that make it difficult for corals to thrive.</a:t>
            </a:r>
          </a:p>
        </p:txBody>
      </p:sp>
      <p:sp>
        <p:nvSpPr>
          <p:cNvPr id="8" name="Google Shape;63;p5">
            <a:extLst>
              <a:ext uri="{FF2B5EF4-FFF2-40B4-BE49-F238E27FC236}">
                <a16:creationId xmlns:a16="http://schemas.microsoft.com/office/drawing/2014/main" id="{5F923642-1E68-4913-BE9E-733DAFB3AD0B}"/>
              </a:ext>
            </a:extLst>
          </p:cNvPr>
          <p:cNvSpPr>
            <a:spLocks/>
          </p:cNvSpPr>
          <p:nvPr/>
        </p:nvSpPr>
        <p:spPr>
          <a:xfrm>
            <a:off x="881916" y="2268490"/>
            <a:ext cx="3380800" cy="1739701"/>
          </a:xfrm>
          <a:prstGeom prst="rect">
            <a:avLst/>
          </a:prstGeom>
          <a:solidFill>
            <a:srgbClr val="0070C0"/>
          </a:solidFill>
          <a:ln>
            <a:noFill/>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2400" b="1" i="0" u="none" strike="noStrike" cap="none" dirty="0">
                <a:solidFill>
                  <a:schemeClr val="lt1"/>
                </a:solidFill>
                <a:ea typeface="Arial"/>
                <a:cs typeface="Arial"/>
                <a:sym typeface="Arial"/>
              </a:rPr>
              <a:t>Did You Know…?</a:t>
            </a:r>
            <a:endParaRPr dirty="0"/>
          </a:p>
          <a:p>
            <a:pPr marL="0" marR="0" lvl="0" indent="0" algn="ctr" rtl="0">
              <a:spcBef>
                <a:spcPts val="0"/>
              </a:spcBef>
              <a:spcAft>
                <a:spcPts val="0"/>
              </a:spcAft>
              <a:buNone/>
            </a:pPr>
            <a:r>
              <a:rPr lang="en-GB" sz="2000" b="0" i="0" u="none" strike="noStrike" cap="none" dirty="0">
                <a:solidFill>
                  <a:schemeClr val="lt1"/>
                </a:solidFill>
                <a:ea typeface="Arial"/>
                <a:cs typeface="Arial"/>
                <a:sym typeface="Arial"/>
              </a:rPr>
              <a:t>The largest parrot fish on record grew to about 4 feet (1.2 metres) long.</a:t>
            </a:r>
          </a:p>
        </p:txBody>
      </p:sp>
    </p:spTree>
    <p:extLst>
      <p:ext uri="{BB962C8B-B14F-4D97-AF65-F5344CB8AC3E}">
        <p14:creationId xmlns:p14="http://schemas.microsoft.com/office/powerpoint/2010/main" val="24309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9D4D3-0D57-491B-A253-3349A20D2A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13" t="-498" b="27317"/>
          <a:stretch/>
        </p:blipFill>
        <p:spPr>
          <a:xfrm>
            <a:off x="881916" y="2279122"/>
            <a:ext cx="7464423" cy="3962189"/>
          </a:xfrm>
          <a:prstGeom prst="rect">
            <a:avLst/>
          </a:prstGeom>
        </p:spPr>
      </p:pic>
      <p:sp>
        <p:nvSpPr>
          <p:cNvPr id="21" name="Title 20"/>
          <p:cNvSpPr>
            <a:spLocks noGrp="1"/>
          </p:cNvSpPr>
          <p:nvPr>
            <p:ph type="title"/>
          </p:nvPr>
        </p:nvSpPr>
        <p:spPr>
          <a:xfrm>
            <a:off x="457198" y="616688"/>
            <a:ext cx="8220075" cy="648156"/>
          </a:xfrm>
        </p:spPr>
        <p:txBody>
          <a:bodyPr/>
          <a:lstStyle/>
          <a:p>
            <a:pPr algn="ctr"/>
            <a:r>
              <a:rPr lang="en-GB" altLang="en-US" sz="3200" dirty="0"/>
              <a:t>Butterflies</a:t>
            </a:r>
            <a:endParaRPr lang="en-GB" sz="3200" dirty="0">
              <a:latin typeface="+mn-lt"/>
            </a:endParaRPr>
          </a:p>
        </p:txBody>
      </p:sp>
      <p:sp>
        <p:nvSpPr>
          <p:cNvPr id="7" name="Google Shape;61;p5">
            <a:extLst>
              <a:ext uri="{FF2B5EF4-FFF2-40B4-BE49-F238E27FC236}">
                <a16:creationId xmlns:a16="http://schemas.microsoft.com/office/drawing/2014/main" id="{29605F3F-6ECE-4601-A192-B7BFBDA47153}"/>
              </a:ext>
            </a:extLst>
          </p:cNvPr>
          <p:cNvSpPr/>
          <p:nvPr/>
        </p:nvSpPr>
        <p:spPr>
          <a:xfrm>
            <a:off x="864841" y="1127051"/>
            <a:ext cx="7404900" cy="833663"/>
          </a:xfrm>
          <a:prstGeom prst="rect">
            <a:avLst/>
          </a:prstGeom>
          <a:noFill/>
          <a:ln>
            <a:noFill/>
          </a:ln>
        </p:spPr>
        <p:txBody>
          <a:bodyPr spcFirstLastPara="1" wrap="square" lIns="108000" tIns="108000" rIns="108000" bIns="108000" anchor="ctr" anchorCtr="0">
            <a:spAutoFit/>
          </a:bodyPr>
          <a:lstStyle/>
          <a:p>
            <a:pPr lvl="0"/>
            <a:r>
              <a:rPr lang="en-GB" sz="2000" dirty="0">
                <a:solidFill>
                  <a:schemeClr val="dk1"/>
                </a:solidFill>
                <a:ea typeface="Arial"/>
                <a:cs typeface="Arial"/>
                <a:sym typeface="Arial"/>
              </a:rPr>
              <a:t>Butterflies pollinate a variety of plants, creating diversity among plants and animal life.</a:t>
            </a:r>
          </a:p>
        </p:txBody>
      </p:sp>
      <p:sp>
        <p:nvSpPr>
          <p:cNvPr id="8" name="Google Shape;63;p5">
            <a:extLst>
              <a:ext uri="{FF2B5EF4-FFF2-40B4-BE49-F238E27FC236}">
                <a16:creationId xmlns:a16="http://schemas.microsoft.com/office/drawing/2014/main" id="{5F923642-1E68-4913-BE9E-733DAFB3AD0B}"/>
              </a:ext>
            </a:extLst>
          </p:cNvPr>
          <p:cNvSpPr>
            <a:spLocks/>
          </p:cNvSpPr>
          <p:nvPr/>
        </p:nvSpPr>
        <p:spPr>
          <a:xfrm>
            <a:off x="5428527" y="4178461"/>
            <a:ext cx="2917813" cy="2052218"/>
          </a:xfrm>
          <a:prstGeom prst="rect">
            <a:avLst/>
          </a:prstGeom>
          <a:solidFill>
            <a:srgbClr val="0070C0"/>
          </a:solidFill>
          <a:ln>
            <a:noFill/>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2400" b="1" i="0" u="none" strike="noStrike" cap="none" dirty="0">
                <a:solidFill>
                  <a:schemeClr val="lt1"/>
                </a:solidFill>
                <a:ea typeface="Arial"/>
                <a:cs typeface="Arial"/>
                <a:sym typeface="Arial"/>
              </a:rPr>
              <a:t>Did You Know…?</a:t>
            </a:r>
            <a:endParaRPr dirty="0"/>
          </a:p>
          <a:p>
            <a:pPr marL="0" marR="0" lvl="0" indent="0" algn="ctr" rtl="0">
              <a:spcBef>
                <a:spcPts val="0"/>
              </a:spcBef>
              <a:spcAft>
                <a:spcPts val="0"/>
              </a:spcAft>
              <a:buNone/>
            </a:pPr>
            <a:r>
              <a:rPr lang="en-GB" sz="2000" b="0" i="0" u="none" strike="noStrike" cap="none" dirty="0">
                <a:solidFill>
                  <a:schemeClr val="lt1"/>
                </a:solidFill>
                <a:ea typeface="Arial"/>
                <a:cs typeface="Arial"/>
                <a:sym typeface="Arial"/>
              </a:rPr>
              <a:t>Scientists estimate there are between 15,000 and 20,000 different species of butterfly in the world.</a:t>
            </a:r>
          </a:p>
        </p:txBody>
      </p:sp>
    </p:spTree>
    <p:extLst>
      <p:ext uri="{BB962C8B-B14F-4D97-AF65-F5344CB8AC3E}">
        <p14:creationId xmlns:p14="http://schemas.microsoft.com/office/powerpoint/2010/main" val="62825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4833" y="2077601"/>
            <a:ext cx="7404787" cy="132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b="1" dirty="0">
                <a:solidFill>
                  <a:schemeClr val="tx1"/>
                </a:solidFill>
              </a:rPr>
              <a:t>Reduce consumption of unsustainable fossil fuels. </a:t>
            </a:r>
            <a:r>
              <a:rPr lang="en-GB" altLang="en-US" dirty="0">
                <a:solidFill>
                  <a:schemeClr val="tx1"/>
                </a:solidFill>
              </a:rPr>
              <a:t>Switch off lights when not needed. Unplug electronics not in use. Choose natural, sustainable materials, such as bamboo or woods from FSC forests, rather than plastics.</a:t>
            </a:r>
          </a:p>
        </p:txBody>
      </p:sp>
      <p:sp>
        <p:nvSpPr>
          <p:cNvPr id="21" name="Title 20"/>
          <p:cNvSpPr>
            <a:spLocks noGrp="1"/>
          </p:cNvSpPr>
          <p:nvPr>
            <p:ph type="title"/>
          </p:nvPr>
        </p:nvSpPr>
        <p:spPr>
          <a:xfrm>
            <a:off x="864833" y="719170"/>
            <a:ext cx="8220075" cy="994306"/>
          </a:xfrm>
        </p:spPr>
        <p:txBody>
          <a:bodyPr/>
          <a:lstStyle/>
          <a:p>
            <a:r>
              <a:rPr lang="en-GB" altLang="en-US" sz="3600" dirty="0"/>
              <a:t>What Can You Do to Help?</a:t>
            </a:r>
            <a:endParaRPr lang="en-GB" sz="3600" dirty="0">
              <a:latin typeface="+mn-lt"/>
            </a:endParaRPr>
          </a:p>
        </p:txBody>
      </p:sp>
      <p:sp>
        <p:nvSpPr>
          <p:cNvPr id="4" name="Rectangle 3"/>
          <p:cNvSpPr/>
          <p:nvPr/>
        </p:nvSpPr>
        <p:spPr>
          <a:xfrm>
            <a:off x="864833" y="5291157"/>
            <a:ext cx="7404787"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b="1" dirty="0">
                <a:solidFill>
                  <a:schemeClr val="tx1"/>
                </a:solidFill>
              </a:rPr>
              <a:t>Reduce pollution. </a:t>
            </a:r>
            <a:r>
              <a:rPr lang="en-GB" altLang="en-US" dirty="0">
                <a:solidFill>
                  <a:schemeClr val="tx1"/>
                </a:solidFill>
              </a:rPr>
              <a:t>Walk or use a bike when possible. Put litter in waste bins or take it to recycling centres. Take a bag and some gloves and go on a litter-pick around your home or school.</a:t>
            </a:r>
          </a:p>
        </p:txBody>
      </p:sp>
      <p:sp>
        <p:nvSpPr>
          <p:cNvPr id="7" name="Rectangle 6"/>
          <p:cNvSpPr/>
          <p:nvPr/>
        </p:nvSpPr>
        <p:spPr>
          <a:xfrm>
            <a:off x="864837" y="1335936"/>
            <a:ext cx="7404787"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b="1" dirty="0">
                <a:solidFill>
                  <a:schemeClr val="tx1"/>
                </a:solidFill>
              </a:rPr>
              <a:t>Although it might feel impossible to reverse climate change, each of us can make changes to help our world</a:t>
            </a:r>
            <a:r>
              <a:rPr lang="en-GB" altLang="en-US" dirty="0">
                <a:solidFill>
                  <a:schemeClr val="tx1"/>
                </a:solidFill>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135" y="3594043"/>
            <a:ext cx="1277748" cy="159199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664" y="3463161"/>
            <a:ext cx="1689464" cy="17588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4439" y="3459590"/>
            <a:ext cx="1317859" cy="17442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5966" y="3290975"/>
            <a:ext cx="909635" cy="1874917"/>
          </a:xfrm>
          <a:prstGeom prst="rect">
            <a:avLst/>
          </a:prstGeom>
        </p:spPr>
      </p:pic>
    </p:spTree>
    <p:extLst>
      <p:ext uri="{BB962C8B-B14F-4D97-AF65-F5344CB8AC3E}">
        <p14:creationId xmlns:p14="http://schemas.microsoft.com/office/powerpoint/2010/main" val="3945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E8621-1600-451C-B298-C2A212C023D0}"/>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B6B77FA4-BBEC-4BED-834E-C3E3390731BF}"/>
              </a:ext>
            </a:extLst>
          </p:cNvPr>
          <p:cNvPicPr>
            <a:picLocks noChangeAspect="1"/>
          </p:cNvPicPr>
          <p:nvPr/>
        </p:nvPicPr>
        <p:blipFill>
          <a:blip r:embed="rId2"/>
          <a:stretch>
            <a:fillRect/>
          </a:stretch>
        </p:blipFill>
        <p:spPr>
          <a:xfrm>
            <a:off x="369116" y="94784"/>
            <a:ext cx="8456101" cy="6668431"/>
          </a:xfrm>
          <a:prstGeom prst="rect">
            <a:avLst/>
          </a:prstGeom>
        </p:spPr>
      </p:pic>
    </p:spTree>
    <p:extLst>
      <p:ext uri="{BB962C8B-B14F-4D97-AF65-F5344CB8AC3E}">
        <p14:creationId xmlns:p14="http://schemas.microsoft.com/office/powerpoint/2010/main" val="4225119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4841" y="1867824"/>
            <a:ext cx="5898689" cy="2187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20000"/>
              </a:lnSpc>
              <a:spcBef>
                <a:spcPct val="0"/>
              </a:spcBef>
              <a:buFontTx/>
              <a:buNone/>
            </a:pPr>
            <a:r>
              <a:rPr lang="en-GB" altLang="en-US" dirty="0">
                <a:solidFill>
                  <a:schemeClr val="tx1"/>
                </a:solidFill>
              </a:rPr>
              <a:t>We all have a responsibility to look after our planet for future generations to enjoy.</a:t>
            </a:r>
          </a:p>
          <a:p>
            <a:pPr>
              <a:lnSpc>
                <a:spcPct val="120000"/>
              </a:lnSpc>
              <a:spcBef>
                <a:spcPct val="0"/>
              </a:spcBef>
              <a:buFontTx/>
              <a:buNone/>
            </a:pPr>
            <a:endParaRPr lang="en-GB" altLang="en-US" dirty="0">
              <a:solidFill>
                <a:schemeClr val="tx1"/>
              </a:solidFill>
            </a:endParaRPr>
          </a:p>
          <a:p>
            <a:pPr>
              <a:lnSpc>
                <a:spcPct val="120000"/>
              </a:lnSpc>
              <a:spcBef>
                <a:spcPct val="0"/>
              </a:spcBef>
              <a:buFontTx/>
              <a:buNone/>
            </a:pPr>
            <a:r>
              <a:rPr lang="en-GB" altLang="en-US" dirty="0">
                <a:solidFill>
                  <a:schemeClr val="tx1"/>
                </a:solidFill>
              </a:rPr>
              <a:t>This year, the President of the USA, Joe Biden, is bringing world leaders together to discuss climate change on Earth Day as part of a youth-led summit.</a:t>
            </a:r>
          </a:p>
        </p:txBody>
      </p:sp>
      <p:sp>
        <p:nvSpPr>
          <p:cNvPr id="4" name="Rectangle 3"/>
          <p:cNvSpPr/>
          <p:nvPr/>
        </p:nvSpPr>
        <p:spPr>
          <a:xfrm>
            <a:off x="864840" y="5227084"/>
            <a:ext cx="7521278" cy="648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sz="2800" b="1" dirty="0">
                <a:solidFill>
                  <a:schemeClr val="accent5">
                    <a:lumMod val="75000"/>
                  </a:schemeClr>
                </a:solidFill>
              </a:rPr>
              <a:t>What action will you take today?</a:t>
            </a:r>
          </a:p>
        </p:txBody>
      </p:sp>
      <p:sp>
        <p:nvSpPr>
          <p:cNvPr id="5" name="Rectangle 4"/>
          <p:cNvSpPr/>
          <p:nvPr/>
        </p:nvSpPr>
        <p:spPr>
          <a:xfrm>
            <a:off x="864841" y="4237770"/>
            <a:ext cx="6305580" cy="772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bg1"/>
                </a:solidFill>
              </a:rPr>
              <a:t>‘We have a responsibility to look after our planet.</a:t>
            </a:r>
            <a:br>
              <a:rPr lang="en-GB" altLang="en-US" dirty="0">
                <a:solidFill>
                  <a:schemeClr val="bg1"/>
                </a:solidFill>
              </a:rPr>
            </a:br>
            <a:r>
              <a:rPr lang="en-GB" altLang="en-US" dirty="0">
                <a:solidFill>
                  <a:schemeClr val="bg1"/>
                </a:solidFill>
              </a:rPr>
              <a:t> It is our only home.’ – Dalai Lama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530" y="1478268"/>
            <a:ext cx="1821395" cy="4828674"/>
          </a:xfrm>
          <a:prstGeom prst="rect">
            <a:avLst/>
          </a:prstGeom>
        </p:spPr>
      </p:pic>
      <p:sp>
        <p:nvSpPr>
          <p:cNvPr id="9" name="Title 20">
            <a:extLst>
              <a:ext uri="{FF2B5EF4-FFF2-40B4-BE49-F238E27FC236}">
                <a16:creationId xmlns:a16="http://schemas.microsoft.com/office/drawing/2014/main" id="{E2557898-EEF1-43F5-85BB-F348B79BD711}"/>
              </a:ext>
            </a:extLst>
          </p:cNvPr>
          <p:cNvSpPr txBox="1">
            <a:spLocks/>
          </p:cNvSpPr>
          <p:nvPr/>
        </p:nvSpPr>
        <p:spPr>
          <a:xfrm>
            <a:off x="864830" y="644005"/>
            <a:ext cx="8220075" cy="994306"/>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ltLang="en-US" sz="3600" dirty="0"/>
              <a:t>How Can Our World Leaders Help Against Climate Change?</a:t>
            </a:r>
            <a:endParaRPr lang="en-GB" sz="3600" dirty="0">
              <a:latin typeface="+mn-lt"/>
            </a:endParaRPr>
          </a:p>
        </p:txBody>
      </p:sp>
    </p:spTree>
    <p:extLst>
      <p:ext uri="{BB962C8B-B14F-4D97-AF65-F5344CB8AC3E}">
        <p14:creationId xmlns:p14="http://schemas.microsoft.com/office/powerpoint/2010/main" val="42868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457198" y="438151"/>
            <a:ext cx="8220075" cy="1695449"/>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587760"/>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Aims</a:t>
            </a:r>
          </a:p>
        </p:txBody>
      </p:sp>
      <p:sp>
        <p:nvSpPr>
          <p:cNvPr id="16" name="Content Placeholder 15"/>
          <p:cNvSpPr>
            <a:spLocks noGrp="1"/>
          </p:cNvSpPr>
          <p:nvPr>
            <p:ph idx="4294967295"/>
          </p:nvPr>
        </p:nvSpPr>
        <p:spPr>
          <a:xfrm>
            <a:off x="628650" y="1127760"/>
            <a:ext cx="7886700" cy="1409700"/>
          </a:xfrm>
          <a:prstGeom prst="roundRect">
            <a:avLst>
              <a:gd name="adj" fmla="val 2585"/>
            </a:avLst>
          </a:prstGeom>
        </p:spPr>
        <p:txBody>
          <a:bodyPr>
            <a:noAutofit/>
          </a:bodyPr>
          <a:lstStyle/>
          <a:p>
            <a:r>
              <a:rPr lang="en-GB" dirty="0"/>
              <a:t>To understand what Earth Day is.</a:t>
            </a:r>
          </a:p>
          <a:p>
            <a:r>
              <a:rPr lang="en-GB" dirty="0"/>
              <a:t>To understand how we can take action to support Earth Day’s aims.</a:t>
            </a:r>
          </a:p>
          <a:p>
            <a:pPr marL="0" indent="0">
              <a:buNone/>
            </a:pPr>
            <a:endParaRPr lang="en-GB" dirty="0"/>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478895"/>
            <a:ext cx="8220075" cy="994306"/>
          </a:xfrm>
        </p:spPr>
        <p:txBody>
          <a:bodyPr/>
          <a:lstStyle/>
          <a:p>
            <a:r>
              <a:rPr lang="en-GB" sz="3600" dirty="0">
                <a:latin typeface="+mn-lt"/>
              </a:rPr>
              <a:t>Today We Will Ask…</a:t>
            </a:r>
          </a:p>
        </p:txBody>
      </p:sp>
      <p:sp>
        <p:nvSpPr>
          <p:cNvPr id="9" name="Rectangle 8"/>
          <p:cNvSpPr/>
          <p:nvPr/>
        </p:nvSpPr>
        <p:spPr>
          <a:xfrm>
            <a:off x="4464908" y="1815546"/>
            <a:ext cx="2979832" cy="772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defRPr/>
            </a:pPr>
            <a:r>
              <a:rPr lang="en-GB" dirty="0"/>
              <a:t>         Why is Earth Day important?</a:t>
            </a:r>
          </a:p>
        </p:txBody>
      </p:sp>
      <p:sp>
        <p:nvSpPr>
          <p:cNvPr id="10" name="Rectangle 9"/>
          <p:cNvSpPr/>
          <p:nvPr/>
        </p:nvSpPr>
        <p:spPr>
          <a:xfrm>
            <a:off x="4646551" y="3361585"/>
            <a:ext cx="3752333" cy="772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defRPr/>
            </a:pPr>
            <a:r>
              <a:rPr lang="en-GB" dirty="0"/>
              <a:t> Why is it important to</a:t>
            </a:r>
          </a:p>
          <a:p>
            <a:pPr algn="r">
              <a:defRPr/>
            </a:pPr>
            <a:r>
              <a:rPr lang="en-GB" dirty="0"/>
              <a:t>restore our earth?</a:t>
            </a:r>
          </a:p>
        </p:txBody>
      </p:sp>
      <p:sp>
        <p:nvSpPr>
          <p:cNvPr id="11" name="Rectangle 10"/>
          <p:cNvSpPr/>
          <p:nvPr/>
        </p:nvSpPr>
        <p:spPr>
          <a:xfrm>
            <a:off x="4648200" y="5057784"/>
            <a:ext cx="2834274" cy="772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defRPr/>
            </a:pPr>
            <a:r>
              <a:rPr lang="en-GB" dirty="0"/>
              <a:t>What can you </a:t>
            </a:r>
          </a:p>
          <a:p>
            <a:pPr algn="r">
              <a:defRPr/>
            </a:pPr>
            <a:r>
              <a:rPr lang="en-GB" dirty="0"/>
              <a:t>do to help?</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857" y="1473201"/>
            <a:ext cx="4661718" cy="4655820"/>
          </a:xfrm>
          <a:prstGeom prst="rect">
            <a:avLst/>
          </a:prstGeom>
        </p:spPr>
      </p:pic>
      <p:sp>
        <p:nvSpPr>
          <p:cNvPr id="3" name="Rectangle 2"/>
          <p:cNvSpPr/>
          <p:nvPr/>
        </p:nvSpPr>
        <p:spPr>
          <a:xfrm>
            <a:off x="0" y="1815546"/>
            <a:ext cx="4244341" cy="772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t>What is Earth Day?</a:t>
            </a:r>
          </a:p>
          <a:p>
            <a:pPr algn="ctr"/>
            <a:endParaRPr lang="en-GB" dirty="0"/>
          </a:p>
        </p:txBody>
      </p:sp>
      <p:sp>
        <p:nvSpPr>
          <p:cNvPr id="7" name="Rectangle 6"/>
          <p:cNvSpPr/>
          <p:nvPr/>
        </p:nvSpPr>
        <p:spPr>
          <a:xfrm>
            <a:off x="0" y="3358941"/>
            <a:ext cx="5356861" cy="772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defRPr/>
            </a:pPr>
            <a:r>
              <a:rPr lang="en-GB" dirty="0"/>
              <a:t>What is the theme for </a:t>
            </a:r>
            <a:br>
              <a:rPr lang="en-GB" dirty="0"/>
            </a:br>
            <a:r>
              <a:rPr lang="en-GB" dirty="0"/>
              <a:t>Earth Day 2021?</a:t>
            </a:r>
          </a:p>
        </p:txBody>
      </p:sp>
      <p:sp>
        <p:nvSpPr>
          <p:cNvPr id="12" name="Rectangle 11"/>
          <p:cNvSpPr/>
          <p:nvPr/>
        </p:nvSpPr>
        <p:spPr>
          <a:xfrm>
            <a:off x="0" y="5052784"/>
            <a:ext cx="4244341" cy="772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defRPr/>
            </a:pPr>
            <a:r>
              <a:rPr lang="en-GB" dirty="0"/>
              <a:t>How can our world leaders </a:t>
            </a:r>
          </a:p>
          <a:p>
            <a:pPr algn="r">
              <a:defRPr/>
            </a:pPr>
            <a:r>
              <a:rPr lang="en-GB" dirty="0"/>
              <a:t>help against climate change?</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 grpId="0" animBg="1"/>
      <p:bldP spid="7"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4841" y="1220159"/>
            <a:ext cx="7404787" cy="2680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sz="2000" dirty="0">
                <a:solidFill>
                  <a:schemeClr val="tx1"/>
                </a:solidFill>
              </a:rPr>
              <a:t>Earth Day is an annual global event that takes place on the 22</a:t>
            </a:r>
            <a:r>
              <a:rPr lang="en-GB" altLang="en-US" sz="2000" baseline="30000" dirty="0">
                <a:solidFill>
                  <a:schemeClr val="tx1"/>
                </a:solidFill>
              </a:rPr>
              <a:t>nd</a:t>
            </a:r>
            <a:r>
              <a:rPr lang="en-GB" altLang="en-US" sz="2000" dirty="0">
                <a:solidFill>
                  <a:schemeClr val="tx1"/>
                </a:solidFill>
              </a:rPr>
              <a:t> April. This year it takes place over three days, beginning the 20</a:t>
            </a:r>
            <a:r>
              <a:rPr lang="en-GB" altLang="en-US" sz="2000" baseline="30000" dirty="0">
                <a:solidFill>
                  <a:schemeClr val="tx1"/>
                </a:solidFill>
              </a:rPr>
              <a:t>th</a:t>
            </a:r>
            <a:r>
              <a:rPr lang="en-GB" altLang="en-US" sz="2000" dirty="0">
                <a:solidFill>
                  <a:schemeClr val="tx1"/>
                </a:solidFill>
              </a:rPr>
              <a:t> April.</a:t>
            </a:r>
          </a:p>
          <a:p>
            <a:pPr>
              <a:spcBef>
                <a:spcPct val="0"/>
              </a:spcBef>
            </a:pPr>
            <a:endParaRPr lang="en-GB" altLang="en-US" sz="2000" dirty="0">
              <a:solidFill>
                <a:schemeClr val="tx1"/>
              </a:solidFill>
            </a:endParaRPr>
          </a:p>
          <a:p>
            <a:pPr>
              <a:spcBef>
                <a:spcPct val="0"/>
              </a:spcBef>
            </a:pPr>
            <a:r>
              <a:rPr lang="en-GB" altLang="en-US" sz="2000" dirty="0">
                <a:solidFill>
                  <a:schemeClr val="tx1"/>
                </a:solidFill>
              </a:rPr>
              <a:t>1970 was the first year Earth Day was held and, since then, more and more people have shown their support for the environment by becoming involved.</a:t>
            </a:r>
          </a:p>
          <a:p>
            <a:pPr>
              <a:spcBef>
                <a:spcPct val="0"/>
              </a:spcBef>
            </a:pPr>
            <a:endParaRPr lang="en-GB" altLang="en-US" sz="2000" dirty="0">
              <a:solidFill>
                <a:schemeClr val="tx1"/>
              </a:solidFill>
            </a:endParaRPr>
          </a:p>
        </p:txBody>
      </p:sp>
      <p:sp>
        <p:nvSpPr>
          <p:cNvPr id="21" name="Title 20"/>
          <p:cNvSpPr>
            <a:spLocks noGrp="1"/>
          </p:cNvSpPr>
          <p:nvPr>
            <p:ph type="title"/>
          </p:nvPr>
        </p:nvSpPr>
        <p:spPr>
          <a:xfrm>
            <a:off x="457198" y="601350"/>
            <a:ext cx="8220075" cy="994306"/>
          </a:xfrm>
        </p:spPr>
        <p:txBody>
          <a:bodyPr/>
          <a:lstStyle/>
          <a:p>
            <a:pPr algn="ctr"/>
            <a:r>
              <a:rPr lang="en-GB" sz="3600" dirty="0">
                <a:latin typeface="+mn-lt"/>
              </a:rPr>
              <a:t>What Is Earth Day?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76" y="4297680"/>
            <a:ext cx="3028949" cy="2109046"/>
          </a:xfrm>
          <a:prstGeom prst="rect">
            <a:avLst/>
          </a:prstGeom>
        </p:spPr>
      </p:pic>
    </p:spTree>
    <p:extLst>
      <p:ext uri="{BB962C8B-B14F-4D97-AF65-F5344CB8AC3E}">
        <p14:creationId xmlns:p14="http://schemas.microsoft.com/office/powerpoint/2010/main" val="168626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88507"/>
            <a:ext cx="8220075" cy="994306"/>
          </a:xfrm>
        </p:spPr>
        <p:txBody>
          <a:bodyPr/>
          <a:lstStyle/>
          <a:p>
            <a:pPr algn="ctr"/>
            <a:r>
              <a:rPr lang="en-GB" altLang="en-US" sz="3200" dirty="0"/>
              <a:t>Why Is Earth Day Important?</a:t>
            </a:r>
            <a:endParaRPr lang="en-GB" sz="3200" dirty="0">
              <a:latin typeface="+mn-lt"/>
            </a:endParaRPr>
          </a:p>
        </p:txBody>
      </p:sp>
      <p:sp>
        <p:nvSpPr>
          <p:cNvPr id="7" name="Google Shape;61;p5">
            <a:extLst>
              <a:ext uri="{FF2B5EF4-FFF2-40B4-BE49-F238E27FC236}">
                <a16:creationId xmlns:a16="http://schemas.microsoft.com/office/drawing/2014/main" id="{29605F3F-6ECE-4601-A192-B7BFBDA47153}"/>
              </a:ext>
            </a:extLst>
          </p:cNvPr>
          <p:cNvSpPr/>
          <p:nvPr/>
        </p:nvSpPr>
        <p:spPr>
          <a:xfrm>
            <a:off x="864841" y="1201874"/>
            <a:ext cx="7404900" cy="2988098"/>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GB" sz="2000" b="0" i="0" u="none" strike="noStrike" cap="none" dirty="0">
                <a:solidFill>
                  <a:schemeClr val="dk1"/>
                </a:solidFill>
                <a:ea typeface="Arial"/>
                <a:cs typeface="Arial"/>
                <a:sym typeface="Arial"/>
              </a:rPr>
              <a:t>We only have one planet Earth. </a:t>
            </a:r>
            <a:endParaRPr dirty="0"/>
          </a:p>
          <a:p>
            <a:pPr marL="0" marR="0" lvl="0" indent="0" algn="l" rtl="0">
              <a:spcBef>
                <a:spcPts val="0"/>
              </a:spcBef>
              <a:spcAft>
                <a:spcPts val="0"/>
              </a:spcAft>
              <a:buNone/>
            </a:pPr>
            <a:r>
              <a:rPr lang="en-GB" sz="2000" b="0" i="0" u="none" strike="noStrike" cap="none" dirty="0">
                <a:solidFill>
                  <a:schemeClr val="dk1"/>
                </a:solidFill>
                <a:ea typeface="Arial"/>
                <a:cs typeface="Arial"/>
                <a:sym typeface="Arial"/>
              </a:rPr>
              <a:t>Some people say, “There is no Planet B.” </a:t>
            </a:r>
            <a:endParaRPr dirty="0"/>
          </a:p>
          <a:p>
            <a:pPr marL="0" marR="0" lvl="0" indent="0" algn="l" rtl="0">
              <a:spcBef>
                <a:spcPts val="0"/>
              </a:spcBef>
              <a:spcAft>
                <a:spcPts val="0"/>
              </a:spcAft>
              <a:buNone/>
            </a:pPr>
            <a:endParaRPr sz="2000" b="0" i="0" u="none" strike="noStrike" cap="none" dirty="0">
              <a:solidFill>
                <a:schemeClr val="dk1"/>
              </a:solidFill>
              <a:ea typeface="Arial"/>
              <a:cs typeface="Arial"/>
              <a:sym typeface="Arial"/>
            </a:endParaRPr>
          </a:p>
          <a:p>
            <a:pPr marL="0" marR="0" lvl="0" indent="0" algn="l" rtl="0">
              <a:spcBef>
                <a:spcPts val="0"/>
              </a:spcBef>
              <a:spcAft>
                <a:spcPts val="0"/>
              </a:spcAft>
              <a:buNone/>
            </a:pPr>
            <a:r>
              <a:rPr lang="en-GB" sz="2000" b="1" i="0" u="none" strike="noStrike" cap="none" dirty="0">
                <a:solidFill>
                  <a:srgbClr val="0582CF"/>
                </a:solidFill>
                <a:ea typeface="Arial"/>
                <a:cs typeface="Arial"/>
                <a:sym typeface="Arial"/>
              </a:rPr>
              <a:t>Can you explain what this means?</a:t>
            </a:r>
            <a:endParaRPr dirty="0"/>
          </a:p>
          <a:p>
            <a:pPr marL="0" marR="0" lvl="0" indent="0" algn="l" rtl="0">
              <a:spcBef>
                <a:spcPts val="0"/>
              </a:spcBef>
              <a:spcAft>
                <a:spcPts val="0"/>
              </a:spcAft>
              <a:buNone/>
            </a:pPr>
            <a:endParaRPr sz="2000" b="0" i="0" u="none" strike="noStrike" cap="none" dirty="0">
              <a:solidFill>
                <a:schemeClr val="dk1"/>
              </a:solidFill>
              <a:ea typeface="Arial"/>
              <a:cs typeface="Arial"/>
              <a:sym typeface="Arial"/>
            </a:endParaRPr>
          </a:p>
          <a:p>
            <a:pPr marL="0" marR="0" lvl="0" indent="0" algn="l" rtl="0">
              <a:spcBef>
                <a:spcPts val="0"/>
              </a:spcBef>
              <a:spcAft>
                <a:spcPts val="0"/>
              </a:spcAft>
              <a:buNone/>
            </a:pPr>
            <a:r>
              <a:rPr lang="en-GB" sz="2000" dirty="0">
                <a:solidFill>
                  <a:schemeClr val="dk1"/>
                </a:solidFill>
              </a:rPr>
              <a:t>Earth Day is an opportunity to remind ourselves that this earth is important to us all, all year round. Climate change and other environmental breakdowns have lead to new, fatal diseases spreading worldwide.</a:t>
            </a:r>
            <a:endParaRPr dirty="0"/>
          </a:p>
        </p:txBody>
      </p:sp>
      <p:sp>
        <p:nvSpPr>
          <p:cNvPr id="8" name="Google Shape;63;p5">
            <a:extLst>
              <a:ext uri="{FF2B5EF4-FFF2-40B4-BE49-F238E27FC236}">
                <a16:creationId xmlns:a16="http://schemas.microsoft.com/office/drawing/2014/main" id="{5F923642-1E68-4913-BE9E-733DAFB3AD0B}"/>
              </a:ext>
            </a:extLst>
          </p:cNvPr>
          <p:cNvSpPr>
            <a:spLocks/>
          </p:cNvSpPr>
          <p:nvPr/>
        </p:nvSpPr>
        <p:spPr>
          <a:xfrm>
            <a:off x="788140" y="4306186"/>
            <a:ext cx="7558200" cy="1924493"/>
          </a:xfrm>
          <a:prstGeom prst="rect">
            <a:avLst/>
          </a:prstGeom>
          <a:solidFill>
            <a:srgbClr val="0070C0"/>
          </a:solidFill>
          <a:ln>
            <a:noFill/>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2400" b="1" i="0" u="none" strike="noStrike" cap="none" dirty="0">
                <a:solidFill>
                  <a:schemeClr val="lt1"/>
                </a:solidFill>
                <a:ea typeface="Arial"/>
                <a:cs typeface="Arial"/>
                <a:sym typeface="Arial"/>
              </a:rPr>
              <a:t>Did You Know…?</a:t>
            </a:r>
            <a:endParaRPr dirty="0"/>
          </a:p>
          <a:p>
            <a:pPr marL="0" marR="0" lvl="0" indent="0" algn="ctr" rtl="0">
              <a:spcBef>
                <a:spcPts val="0"/>
              </a:spcBef>
              <a:spcAft>
                <a:spcPts val="0"/>
              </a:spcAft>
              <a:buNone/>
            </a:pPr>
            <a:r>
              <a:rPr lang="en-GB" sz="1700" b="0" i="0" u="none" strike="noStrike" cap="none" dirty="0">
                <a:solidFill>
                  <a:schemeClr val="lt1"/>
                </a:solidFill>
                <a:ea typeface="Arial"/>
                <a:cs typeface="Arial"/>
                <a:sym typeface="Arial"/>
              </a:rPr>
              <a:t>The Earth’s average temperature has risen by 1ºC since the Industrial Revolution due to the impact of human activity. This might not sound much, but such a little change is having a devastating impact worldwide.</a:t>
            </a:r>
            <a:endParaRPr sz="1700" dirty="0"/>
          </a:p>
        </p:txBody>
      </p:sp>
    </p:spTree>
    <p:extLst>
      <p:ext uri="{BB962C8B-B14F-4D97-AF65-F5344CB8AC3E}">
        <p14:creationId xmlns:p14="http://schemas.microsoft.com/office/powerpoint/2010/main" val="231657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59587"/>
            <a:ext cx="8220075" cy="994306"/>
          </a:xfrm>
        </p:spPr>
        <p:txBody>
          <a:bodyPr/>
          <a:lstStyle/>
          <a:p>
            <a:pPr algn="ctr"/>
            <a:r>
              <a:rPr lang="en-GB" altLang="en-US" sz="3200" dirty="0"/>
              <a:t>What Is the Theme for Earth Day 2021?</a:t>
            </a:r>
          </a:p>
        </p:txBody>
      </p:sp>
      <p:sp>
        <p:nvSpPr>
          <p:cNvPr id="5" name="Google Shape;69;p6">
            <a:extLst>
              <a:ext uri="{FF2B5EF4-FFF2-40B4-BE49-F238E27FC236}">
                <a16:creationId xmlns:a16="http://schemas.microsoft.com/office/drawing/2014/main" id="{2FF578FD-ECE6-4987-BF0A-D7145AFA06F2}"/>
              </a:ext>
            </a:extLst>
          </p:cNvPr>
          <p:cNvSpPr/>
          <p:nvPr/>
        </p:nvSpPr>
        <p:spPr>
          <a:xfrm>
            <a:off x="643025" y="2171541"/>
            <a:ext cx="7792500" cy="4126872"/>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endParaRPr dirty="0"/>
          </a:p>
          <a:p>
            <a:pPr marL="0" marR="0" lvl="0" indent="0" algn="l" rtl="0">
              <a:spcBef>
                <a:spcPts val="0"/>
              </a:spcBef>
              <a:spcAft>
                <a:spcPts val="0"/>
              </a:spcAft>
              <a:buNone/>
            </a:pPr>
            <a:r>
              <a:rPr lang="en-GB" sz="2000" dirty="0">
                <a:solidFill>
                  <a:schemeClr val="dk1"/>
                </a:solidFill>
              </a:rPr>
              <a:t>This year, Earth Day’s</a:t>
            </a:r>
            <a:r>
              <a:rPr lang="en-GB" sz="2000" b="0" i="0" u="none" strike="noStrike" cap="none" dirty="0">
                <a:solidFill>
                  <a:schemeClr val="dk1"/>
                </a:solidFill>
                <a:latin typeface="Arial"/>
                <a:ea typeface="Arial"/>
                <a:cs typeface="Arial"/>
                <a:sym typeface="Arial"/>
              </a:rPr>
              <a:t> aim</a:t>
            </a:r>
            <a:r>
              <a:rPr lang="en-GB" sz="2000" dirty="0">
                <a:solidFill>
                  <a:schemeClr val="dk1"/>
                </a:solidFill>
              </a:rPr>
              <a:t>s</a:t>
            </a:r>
            <a:r>
              <a:rPr lang="en-GB" sz="2000" b="0" i="0" u="none" strike="noStrike" cap="none" dirty="0">
                <a:solidFill>
                  <a:schemeClr val="dk1"/>
                </a:solidFill>
                <a:latin typeface="Arial"/>
                <a:ea typeface="Arial"/>
                <a:cs typeface="Arial"/>
                <a:sym typeface="Arial"/>
              </a:rPr>
              <a:t> for </a:t>
            </a:r>
            <a:r>
              <a:rPr lang="en-GB" sz="2000" dirty="0">
                <a:solidFill>
                  <a:schemeClr val="dk1"/>
                </a:solidFill>
              </a:rPr>
              <a:t>a variety of campaigns to lead the way for us to restore our earth such as: </a:t>
            </a:r>
            <a:endParaRPr sz="2000" dirty="0">
              <a:solidFill>
                <a:schemeClr val="dk1"/>
              </a:solidFill>
            </a:endParaRPr>
          </a:p>
          <a:p>
            <a:pPr marL="0" marR="0" lvl="0" indent="0" algn="l" rtl="0">
              <a:spcBef>
                <a:spcPts val="0"/>
              </a:spcBef>
              <a:spcAft>
                <a:spcPts val="0"/>
              </a:spcAft>
              <a:buNone/>
            </a:pPr>
            <a:endParaRPr sz="2000" dirty="0">
              <a:solidFill>
                <a:schemeClr val="dk1"/>
              </a:solidFill>
            </a:endParaRPr>
          </a:p>
          <a:p>
            <a:pPr marL="457200" marR="0" lvl="0" indent="-355600" algn="l" rtl="0">
              <a:spcBef>
                <a:spcPts val="0"/>
              </a:spcBef>
              <a:spcAft>
                <a:spcPts val="0"/>
              </a:spcAft>
              <a:buClr>
                <a:schemeClr val="dk1"/>
              </a:buClr>
              <a:buSzPts val="2000"/>
              <a:buChar char="●"/>
            </a:pPr>
            <a:r>
              <a:rPr lang="en-GB" sz="2000" b="1" dirty="0">
                <a:solidFill>
                  <a:schemeClr val="dk1"/>
                </a:solidFill>
              </a:rPr>
              <a:t>The Canopy Project</a:t>
            </a:r>
            <a:r>
              <a:rPr lang="en-GB" sz="2000" dirty="0">
                <a:solidFill>
                  <a:schemeClr val="dk1"/>
                </a:solidFill>
              </a:rPr>
              <a:t> - to sustainably plant trees for a greener future;</a:t>
            </a:r>
            <a:endParaRPr sz="2000" dirty="0">
              <a:solidFill>
                <a:schemeClr val="dk1"/>
              </a:solidFill>
            </a:endParaRPr>
          </a:p>
          <a:p>
            <a:pPr marL="457200" marR="0" lvl="0" indent="0" algn="l" rtl="0">
              <a:spcBef>
                <a:spcPts val="0"/>
              </a:spcBef>
              <a:spcAft>
                <a:spcPts val="0"/>
              </a:spcAft>
              <a:buNone/>
            </a:pPr>
            <a:endParaRPr sz="2000" dirty="0">
              <a:solidFill>
                <a:schemeClr val="dk1"/>
              </a:solidFill>
            </a:endParaRPr>
          </a:p>
          <a:p>
            <a:pPr marL="457200" marR="0" lvl="0" indent="-355600" algn="l" rtl="0">
              <a:spcBef>
                <a:spcPts val="0"/>
              </a:spcBef>
              <a:spcAft>
                <a:spcPts val="0"/>
              </a:spcAft>
              <a:buClr>
                <a:schemeClr val="dk1"/>
              </a:buClr>
              <a:buSzPts val="2000"/>
              <a:buChar char="●"/>
            </a:pPr>
            <a:r>
              <a:rPr lang="en-GB" sz="2000" b="1" dirty="0">
                <a:solidFill>
                  <a:schemeClr val="dk1"/>
                </a:solidFill>
              </a:rPr>
              <a:t>The Great Global Clean-up</a:t>
            </a:r>
            <a:r>
              <a:rPr lang="en-GB" sz="2000" dirty="0">
                <a:solidFill>
                  <a:schemeClr val="dk1"/>
                </a:solidFill>
              </a:rPr>
              <a:t> - help clean up waste and recycle reusable materials in our public places;</a:t>
            </a:r>
            <a:endParaRPr sz="2000" dirty="0">
              <a:solidFill>
                <a:schemeClr val="dk1"/>
              </a:solidFill>
            </a:endParaRPr>
          </a:p>
          <a:p>
            <a:pPr marL="457200" marR="0" lvl="0" indent="0" algn="l" rtl="0">
              <a:spcBef>
                <a:spcPts val="0"/>
              </a:spcBef>
              <a:spcAft>
                <a:spcPts val="0"/>
              </a:spcAft>
              <a:buNone/>
            </a:pPr>
            <a:endParaRPr sz="2000" dirty="0">
              <a:solidFill>
                <a:schemeClr val="dk1"/>
              </a:solidFill>
            </a:endParaRPr>
          </a:p>
          <a:p>
            <a:pPr marL="457200" marR="0" lvl="0" indent="-355600" algn="l" rtl="0">
              <a:spcBef>
                <a:spcPts val="0"/>
              </a:spcBef>
              <a:spcAft>
                <a:spcPts val="0"/>
              </a:spcAft>
              <a:buClr>
                <a:schemeClr val="dk1"/>
              </a:buClr>
              <a:buSzPts val="2000"/>
              <a:buChar char="●"/>
            </a:pPr>
            <a:r>
              <a:rPr lang="en-GB" sz="2000" b="1" dirty="0">
                <a:solidFill>
                  <a:schemeClr val="dk1"/>
                </a:solidFill>
              </a:rPr>
              <a:t>The Earth Challenge</a:t>
            </a:r>
            <a:r>
              <a:rPr lang="en-GB" sz="2000" dirty="0">
                <a:solidFill>
                  <a:schemeClr val="dk1"/>
                </a:solidFill>
              </a:rPr>
              <a:t> - give us the power to capture and collect billions of observations around the world in many areas, such as air quality, climate change and plastic pollution.</a:t>
            </a:r>
            <a:endParaRPr dirty="0"/>
          </a:p>
        </p:txBody>
      </p:sp>
      <p:sp>
        <p:nvSpPr>
          <p:cNvPr id="9" name="Google Shape;72;p6">
            <a:extLst>
              <a:ext uri="{FF2B5EF4-FFF2-40B4-BE49-F238E27FC236}">
                <a16:creationId xmlns:a16="http://schemas.microsoft.com/office/drawing/2014/main" id="{B723BC99-652D-4861-AE8B-C51ED2AC797C}"/>
              </a:ext>
            </a:extLst>
          </p:cNvPr>
          <p:cNvSpPr txBox="1"/>
          <p:nvPr/>
        </p:nvSpPr>
        <p:spPr>
          <a:xfrm>
            <a:off x="690125" y="1133777"/>
            <a:ext cx="4111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GB" sz="2400" b="1" dirty="0">
                <a:solidFill>
                  <a:schemeClr val="dk1"/>
                </a:solidFill>
              </a:rPr>
              <a:t>Restore Our Earth</a:t>
            </a:r>
            <a:endParaRPr dirty="0"/>
          </a:p>
        </p:txBody>
      </p:sp>
      <p:sp>
        <p:nvSpPr>
          <p:cNvPr id="10" name="Google Shape;73;p6">
            <a:extLst>
              <a:ext uri="{FF2B5EF4-FFF2-40B4-BE49-F238E27FC236}">
                <a16:creationId xmlns:a16="http://schemas.microsoft.com/office/drawing/2014/main" id="{B629A942-3EAA-4EEB-B178-4BD16F4A5D80}"/>
              </a:ext>
            </a:extLst>
          </p:cNvPr>
          <p:cNvSpPr txBox="1"/>
          <p:nvPr/>
        </p:nvSpPr>
        <p:spPr>
          <a:xfrm>
            <a:off x="690125" y="1601427"/>
            <a:ext cx="7698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GB" sz="2000" dirty="0">
                <a:solidFill>
                  <a:schemeClr val="dk1"/>
                </a:solidFill>
              </a:rPr>
              <a:t>We must restore our Earth not just because we care but because we live on it. Everyone deserves to live on a healthy planet.</a:t>
            </a:r>
            <a:endParaRPr dirty="0"/>
          </a:p>
        </p:txBody>
      </p:sp>
    </p:spTree>
    <p:extLst>
      <p:ext uri="{BB962C8B-B14F-4D97-AF65-F5344CB8AC3E}">
        <p14:creationId xmlns:p14="http://schemas.microsoft.com/office/powerpoint/2010/main" val="38177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80524"/>
            <a:ext cx="8220075" cy="742053"/>
          </a:xfrm>
        </p:spPr>
        <p:txBody>
          <a:bodyPr/>
          <a:lstStyle/>
          <a:p>
            <a:pPr algn="ctr"/>
            <a:r>
              <a:rPr lang="en-GB" altLang="en-US" sz="3000" dirty="0"/>
              <a:t>Why Is It Important to Restore Our Earth?</a:t>
            </a:r>
            <a:endParaRPr lang="en-GB" sz="3000" dirty="0">
              <a:latin typeface="+mn-lt"/>
            </a:endParaRPr>
          </a:p>
        </p:txBody>
      </p:sp>
      <p:sp>
        <p:nvSpPr>
          <p:cNvPr id="5" name="Google Shape;82;p7">
            <a:extLst>
              <a:ext uri="{FF2B5EF4-FFF2-40B4-BE49-F238E27FC236}">
                <a16:creationId xmlns:a16="http://schemas.microsoft.com/office/drawing/2014/main" id="{90A845D2-927B-4B1A-8A7E-63EE63ED3D5A}"/>
              </a:ext>
            </a:extLst>
          </p:cNvPr>
          <p:cNvSpPr txBox="1"/>
          <p:nvPr/>
        </p:nvSpPr>
        <p:spPr>
          <a:xfrm>
            <a:off x="826475" y="1341207"/>
            <a:ext cx="735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rPr>
              <a:t>Earth Day is a campaign that features plants and animals that provide us with essential services to our ecosystem. We depend on these for our world to stay healthy.</a:t>
            </a:r>
            <a:endParaRPr sz="1800" dirty="0">
              <a:solidFill>
                <a:schemeClr val="dk1"/>
              </a:solidFill>
            </a:endParaRPr>
          </a:p>
          <a:p>
            <a:pPr marL="0" marR="0" lvl="0" indent="0" algn="l" rtl="0">
              <a:spcBef>
                <a:spcPts val="0"/>
              </a:spcBef>
              <a:spcAft>
                <a:spcPts val="0"/>
              </a:spcAft>
              <a:buNone/>
            </a:pPr>
            <a:endParaRPr sz="1800" dirty="0">
              <a:solidFill>
                <a:schemeClr val="dk1"/>
              </a:solidFill>
            </a:endParaRPr>
          </a:p>
          <a:p>
            <a:pPr marL="0" marR="0" lvl="0" indent="0" algn="l" rtl="0">
              <a:spcBef>
                <a:spcPts val="0"/>
              </a:spcBef>
              <a:spcAft>
                <a:spcPts val="0"/>
              </a:spcAft>
              <a:buNone/>
            </a:pPr>
            <a:r>
              <a:rPr lang="en-GB" sz="1800" dirty="0">
                <a:solidFill>
                  <a:schemeClr val="dk1"/>
                </a:solidFill>
              </a:rPr>
              <a:t>These include:</a:t>
            </a:r>
            <a:endParaRPr sz="1800" dirty="0">
              <a:solidFill>
                <a:schemeClr val="dk1"/>
              </a:solidFill>
            </a:endParaRPr>
          </a:p>
        </p:txBody>
      </p:sp>
      <p:sp>
        <p:nvSpPr>
          <p:cNvPr id="9" name="Google Shape;84;p7">
            <a:extLst>
              <a:ext uri="{FF2B5EF4-FFF2-40B4-BE49-F238E27FC236}">
                <a16:creationId xmlns:a16="http://schemas.microsoft.com/office/drawing/2014/main" id="{81B11779-E1CB-4478-91F7-FFFCCBE2C51B}"/>
              </a:ext>
            </a:extLst>
          </p:cNvPr>
          <p:cNvSpPr txBox="1"/>
          <p:nvPr/>
        </p:nvSpPr>
        <p:spPr>
          <a:xfrm>
            <a:off x="894600" y="4875611"/>
            <a:ext cx="73548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rPr>
              <a:t>After the recent events of the global pandemic, our Earth needs all the love and care we can provide so that it can be restored back to its former glory.</a:t>
            </a:r>
            <a:endParaRPr sz="1800" dirty="0">
              <a:solidFill>
                <a:schemeClr val="dk1"/>
              </a:solidFill>
            </a:endParaRPr>
          </a:p>
        </p:txBody>
      </p:sp>
      <p:grpSp>
        <p:nvGrpSpPr>
          <p:cNvPr id="31" name="Group 30">
            <a:extLst>
              <a:ext uri="{FF2B5EF4-FFF2-40B4-BE49-F238E27FC236}">
                <a16:creationId xmlns:a16="http://schemas.microsoft.com/office/drawing/2014/main" id="{C654CE10-FE27-41FF-B38A-0A9430CFE235}"/>
              </a:ext>
            </a:extLst>
          </p:cNvPr>
          <p:cNvGrpSpPr/>
          <p:nvPr/>
        </p:nvGrpSpPr>
        <p:grpSpPr>
          <a:xfrm>
            <a:off x="985963" y="3167785"/>
            <a:ext cx="1098018" cy="1324044"/>
            <a:chOff x="985963" y="3167785"/>
            <a:chExt cx="1098018" cy="1324044"/>
          </a:xfrm>
        </p:grpSpPr>
        <p:sp>
          <p:nvSpPr>
            <p:cNvPr id="12" name="Google Shape;82;p7">
              <a:extLst>
                <a:ext uri="{FF2B5EF4-FFF2-40B4-BE49-F238E27FC236}">
                  <a16:creationId xmlns:a16="http://schemas.microsoft.com/office/drawing/2014/main" id="{7873F6FE-CCA0-4880-B3AF-2E497C8295E4}"/>
                </a:ext>
              </a:extLst>
            </p:cNvPr>
            <p:cNvSpPr txBox="1"/>
            <p:nvPr/>
          </p:nvSpPr>
          <p:spPr>
            <a:xfrm>
              <a:off x="985963" y="3965943"/>
              <a:ext cx="1098018" cy="525886"/>
            </a:xfrm>
            <a:prstGeom prst="rect">
              <a:avLst/>
            </a:prstGeom>
            <a:solidFill>
              <a:srgbClr val="18A0DB"/>
            </a:solidFill>
            <a:ln>
              <a:noFill/>
            </a:ln>
          </p:spPr>
          <p:txBody>
            <a:bodyPr spcFirstLastPara="1" wrap="square" lIns="108000" tIns="108000" rIns="108000" bIns="108000" anchor="t" anchorCtr="0">
              <a:spAutoFit/>
            </a:bodyPr>
            <a:lstStyle/>
            <a:p>
              <a:pPr marL="0" marR="0" lvl="0" indent="0" algn="ctr" rtl="0">
                <a:spcBef>
                  <a:spcPts val="0"/>
                </a:spcBef>
                <a:spcAft>
                  <a:spcPts val="0"/>
                </a:spcAft>
                <a:buNone/>
              </a:pPr>
              <a:r>
                <a:rPr lang="en-GB" sz="2000" b="1" dirty="0">
                  <a:solidFill>
                    <a:schemeClr val="bg1"/>
                  </a:solidFill>
                </a:rPr>
                <a:t>coral</a:t>
              </a:r>
              <a:endParaRPr sz="2000" b="1" dirty="0">
                <a:solidFill>
                  <a:schemeClr val="bg1"/>
                </a:solidFill>
              </a:endParaRPr>
            </a:p>
          </p:txBody>
        </p:sp>
        <p:pic>
          <p:nvPicPr>
            <p:cNvPr id="4" name="Picture 3">
              <a:extLst>
                <a:ext uri="{FF2B5EF4-FFF2-40B4-BE49-F238E27FC236}">
                  <a16:creationId xmlns:a16="http://schemas.microsoft.com/office/drawing/2014/main" id="{71B76D8F-BBB0-41C8-BB1E-50A4FDCFB7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807" y="3167785"/>
              <a:ext cx="862329" cy="736643"/>
            </a:xfrm>
            <a:prstGeom prst="rect">
              <a:avLst/>
            </a:prstGeom>
          </p:spPr>
        </p:pic>
      </p:grpSp>
      <p:grpSp>
        <p:nvGrpSpPr>
          <p:cNvPr id="30" name="Group 29">
            <a:extLst>
              <a:ext uri="{FF2B5EF4-FFF2-40B4-BE49-F238E27FC236}">
                <a16:creationId xmlns:a16="http://schemas.microsoft.com/office/drawing/2014/main" id="{8851EDAD-DC72-45B2-9C2E-D79963C7B542}"/>
              </a:ext>
            </a:extLst>
          </p:cNvPr>
          <p:cNvGrpSpPr/>
          <p:nvPr/>
        </p:nvGrpSpPr>
        <p:grpSpPr>
          <a:xfrm>
            <a:off x="2302555" y="3119603"/>
            <a:ext cx="1098018" cy="1372226"/>
            <a:chOff x="2302555" y="3119603"/>
            <a:chExt cx="1098018" cy="1372226"/>
          </a:xfrm>
        </p:grpSpPr>
        <p:sp>
          <p:nvSpPr>
            <p:cNvPr id="13" name="Google Shape;82;p7">
              <a:extLst>
                <a:ext uri="{FF2B5EF4-FFF2-40B4-BE49-F238E27FC236}">
                  <a16:creationId xmlns:a16="http://schemas.microsoft.com/office/drawing/2014/main" id="{B2756AC0-1A9E-44AE-BB1F-B98D1A089973}"/>
                </a:ext>
              </a:extLst>
            </p:cNvPr>
            <p:cNvSpPr txBox="1"/>
            <p:nvPr/>
          </p:nvSpPr>
          <p:spPr>
            <a:xfrm>
              <a:off x="2302555" y="3965943"/>
              <a:ext cx="1098018" cy="525886"/>
            </a:xfrm>
            <a:prstGeom prst="rect">
              <a:avLst/>
            </a:prstGeom>
            <a:solidFill>
              <a:srgbClr val="18A0DB"/>
            </a:solidFill>
            <a:ln>
              <a:noFill/>
            </a:ln>
          </p:spPr>
          <p:txBody>
            <a:bodyPr spcFirstLastPara="1" wrap="square" lIns="108000" tIns="108000" rIns="108000" bIns="108000" anchor="t" anchorCtr="0">
              <a:spAutoFit/>
            </a:bodyPr>
            <a:lstStyle/>
            <a:p>
              <a:pPr marL="0" marR="0" lvl="0" indent="0" algn="ctr" rtl="0">
                <a:spcBef>
                  <a:spcPts val="0"/>
                </a:spcBef>
                <a:spcAft>
                  <a:spcPts val="0"/>
                </a:spcAft>
                <a:buNone/>
              </a:pPr>
              <a:r>
                <a:rPr lang="en-GB" sz="2000" b="1" dirty="0">
                  <a:solidFill>
                    <a:schemeClr val="bg1"/>
                  </a:solidFill>
                </a:rPr>
                <a:t>bees</a:t>
              </a:r>
              <a:endParaRPr sz="2000" b="1" dirty="0">
                <a:solidFill>
                  <a:schemeClr val="bg1"/>
                </a:solidFill>
              </a:endParaRPr>
            </a:p>
          </p:txBody>
        </p:sp>
        <p:pic>
          <p:nvPicPr>
            <p:cNvPr id="16" name="Picture 15">
              <a:extLst>
                <a:ext uri="{FF2B5EF4-FFF2-40B4-BE49-F238E27FC236}">
                  <a16:creationId xmlns:a16="http://schemas.microsoft.com/office/drawing/2014/main" id="{9C770986-F9E2-47EF-BE4B-37A300086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1583" y="3119603"/>
              <a:ext cx="937091" cy="784825"/>
            </a:xfrm>
            <a:prstGeom prst="rect">
              <a:avLst/>
            </a:prstGeom>
          </p:spPr>
        </p:pic>
      </p:grpSp>
      <p:grpSp>
        <p:nvGrpSpPr>
          <p:cNvPr id="29" name="Group 28">
            <a:extLst>
              <a:ext uri="{FF2B5EF4-FFF2-40B4-BE49-F238E27FC236}">
                <a16:creationId xmlns:a16="http://schemas.microsoft.com/office/drawing/2014/main" id="{5570F509-ADDE-4E2B-88F4-1F8F5A3D547D}"/>
              </a:ext>
            </a:extLst>
          </p:cNvPr>
          <p:cNvGrpSpPr/>
          <p:nvPr/>
        </p:nvGrpSpPr>
        <p:grpSpPr>
          <a:xfrm>
            <a:off x="3619147" y="3103696"/>
            <a:ext cx="1502055" cy="1388133"/>
            <a:chOff x="3619147" y="3103696"/>
            <a:chExt cx="1502055" cy="1388133"/>
          </a:xfrm>
        </p:grpSpPr>
        <p:sp>
          <p:nvSpPr>
            <p:cNvPr id="14" name="Google Shape;82;p7">
              <a:extLst>
                <a:ext uri="{FF2B5EF4-FFF2-40B4-BE49-F238E27FC236}">
                  <a16:creationId xmlns:a16="http://schemas.microsoft.com/office/drawing/2014/main" id="{5F1008D5-D874-466E-A567-61F146F7C87D}"/>
                </a:ext>
              </a:extLst>
            </p:cNvPr>
            <p:cNvSpPr txBox="1"/>
            <p:nvPr/>
          </p:nvSpPr>
          <p:spPr>
            <a:xfrm>
              <a:off x="3619147" y="3965943"/>
              <a:ext cx="1502055" cy="525886"/>
            </a:xfrm>
            <a:prstGeom prst="rect">
              <a:avLst/>
            </a:prstGeom>
            <a:solidFill>
              <a:srgbClr val="18A0DB"/>
            </a:solidFill>
            <a:ln>
              <a:noFill/>
            </a:ln>
          </p:spPr>
          <p:txBody>
            <a:bodyPr spcFirstLastPara="1" wrap="square" lIns="108000" tIns="108000" rIns="108000" bIns="108000" anchor="t" anchorCtr="0">
              <a:spAutoFit/>
            </a:bodyPr>
            <a:lstStyle/>
            <a:p>
              <a:pPr marL="0" marR="0" lvl="0" indent="0" algn="ctr" rtl="0">
                <a:spcBef>
                  <a:spcPts val="0"/>
                </a:spcBef>
                <a:spcAft>
                  <a:spcPts val="0"/>
                </a:spcAft>
                <a:buNone/>
              </a:pPr>
              <a:r>
                <a:rPr lang="en-GB" sz="2000" b="1" dirty="0">
                  <a:solidFill>
                    <a:schemeClr val="bg1"/>
                  </a:solidFill>
                </a:rPr>
                <a:t>butterflies</a:t>
              </a:r>
              <a:endParaRPr sz="2000" b="1" dirty="0">
                <a:solidFill>
                  <a:schemeClr val="bg1"/>
                </a:solidFill>
              </a:endParaRPr>
            </a:p>
          </p:txBody>
        </p:sp>
        <p:pic>
          <p:nvPicPr>
            <p:cNvPr id="18" name="Picture 17">
              <a:extLst>
                <a:ext uri="{FF2B5EF4-FFF2-40B4-BE49-F238E27FC236}">
                  <a16:creationId xmlns:a16="http://schemas.microsoft.com/office/drawing/2014/main" id="{079C20E9-6FCA-478F-9F05-842DD3EED6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0362" y="3103696"/>
              <a:ext cx="937091" cy="726295"/>
            </a:xfrm>
            <a:prstGeom prst="rect">
              <a:avLst/>
            </a:prstGeom>
          </p:spPr>
        </p:pic>
      </p:grpSp>
      <p:grpSp>
        <p:nvGrpSpPr>
          <p:cNvPr id="28" name="Group 27">
            <a:extLst>
              <a:ext uri="{FF2B5EF4-FFF2-40B4-BE49-F238E27FC236}">
                <a16:creationId xmlns:a16="http://schemas.microsoft.com/office/drawing/2014/main" id="{679E6FAF-5FD0-4C53-9A2F-4D423F92DC21}"/>
              </a:ext>
            </a:extLst>
          </p:cNvPr>
          <p:cNvGrpSpPr/>
          <p:nvPr/>
        </p:nvGrpSpPr>
        <p:grpSpPr>
          <a:xfrm>
            <a:off x="5319343" y="2985721"/>
            <a:ext cx="1393688" cy="1506108"/>
            <a:chOff x="5319343" y="2985721"/>
            <a:chExt cx="1393688" cy="1506108"/>
          </a:xfrm>
        </p:grpSpPr>
        <p:sp>
          <p:nvSpPr>
            <p:cNvPr id="10" name="Google Shape;82;p7">
              <a:extLst>
                <a:ext uri="{FF2B5EF4-FFF2-40B4-BE49-F238E27FC236}">
                  <a16:creationId xmlns:a16="http://schemas.microsoft.com/office/drawing/2014/main" id="{9C3A7197-AA6A-4C18-8045-9B3885BC5206}"/>
                </a:ext>
              </a:extLst>
            </p:cNvPr>
            <p:cNvSpPr txBox="1"/>
            <p:nvPr/>
          </p:nvSpPr>
          <p:spPr>
            <a:xfrm>
              <a:off x="5319343" y="3965943"/>
              <a:ext cx="1393688" cy="525886"/>
            </a:xfrm>
            <a:prstGeom prst="rect">
              <a:avLst/>
            </a:prstGeom>
            <a:solidFill>
              <a:srgbClr val="18A0DB"/>
            </a:solidFill>
            <a:ln>
              <a:noFill/>
            </a:ln>
          </p:spPr>
          <p:txBody>
            <a:bodyPr spcFirstLastPara="1" wrap="square" lIns="108000" tIns="108000" rIns="108000" bIns="108000" anchor="t" anchorCtr="0">
              <a:spAutoFit/>
            </a:bodyPr>
            <a:lstStyle/>
            <a:p>
              <a:pPr marL="0" marR="0" lvl="0" indent="0" algn="ctr" rtl="0">
                <a:spcBef>
                  <a:spcPts val="0"/>
                </a:spcBef>
                <a:spcAft>
                  <a:spcPts val="0"/>
                </a:spcAft>
                <a:buNone/>
              </a:pPr>
              <a:r>
                <a:rPr lang="en-GB" sz="2000" b="1" dirty="0">
                  <a:solidFill>
                    <a:schemeClr val="bg1"/>
                  </a:solidFill>
                </a:rPr>
                <a:t>forests</a:t>
              </a:r>
              <a:endParaRPr sz="2000" b="1" dirty="0">
                <a:solidFill>
                  <a:schemeClr val="bg1"/>
                </a:solidFill>
              </a:endParaRPr>
            </a:p>
          </p:txBody>
        </p:sp>
        <p:grpSp>
          <p:nvGrpSpPr>
            <p:cNvPr id="24" name="Group 23">
              <a:extLst>
                <a:ext uri="{FF2B5EF4-FFF2-40B4-BE49-F238E27FC236}">
                  <a16:creationId xmlns:a16="http://schemas.microsoft.com/office/drawing/2014/main" id="{A749D0E8-1C33-40F2-A4E1-C81148EF5774}"/>
                </a:ext>
              </a:extLst>
            </p:cNvPr>
            <p:cNvGrpSpPr/>
            <p:nvPr/>
          </p:nvGrpSpPr>
          <p:grpSpPr>
            <a:xfrm>
              <a:off x="5639178" y="2985721"/>
              <a:ext cx="780245" cy="880818"/>
              <a:chOff x="5469934" y="2699092"/>
              <a:chExt cx="1067709" cy="1205336"/>
            </a:xfrm>
          </p:grpSpPr>
          <p:pic>
            <p:nvPicPr>
              <p:cNvPr id="20" name="Picture 19">
                <a:extLst>
                  <a:ext uri="{FF2B5EF4-FFF2-40B4-BE49-F238E27FC236}">
                    <a16:creationId xmlns:a16="http://schemas.microsoft.com/office/drawing/2014/main" id="{0AA567AF-730F-4741-B9B0-C643C51E2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7956" y="2699092"/>
                <a:ext cx="576461" cy="1130899"/>
              </a:xfrm>
              <a:prstGeom prst="rect">
                <a:avLst/>
              </a:prstGeom>
            </p:spPr>
          </p:pic>
          <p:pic>
            <p:nvPicPr>
              <p:cNvPr id="22" name="Picture 21">
                <a:extLst>
                  <a:ext uri="{FF2B5EF4-FFF2-40B4-BE49-F238E27FC236}">
                    <a16:creationId xmlns:a16="http://schemas.microsoft.com/office/drawing/2014/main" id="{6DF641BB-9599-4029-BA33-95C074F4EC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1600" y="2892057"/>
                <a:ext cx="516043" cy="1012371"/>
              </a:xfrm>
              <a:prstGeom prst="rect">
                <a:avLst/>
              </a:prstGeom>
            </p:spPr>
          </p:pic>
          <p:pic>
            <p:nvPicPr>
              <p:cNvPr id="23" name="Picture 22">
                <a:extLst>
                  <a:ext uri="{FF2B5EF4-FFF2-40B4-BE49-F238E27FC236}">
                    <a16:creationId xmlns:a16="http://schemas.microsoft.com/office/drawing/2014/main" id="{CFF0643A-9D52-437F-8D29-37817B514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9934" y="2892057"/>
                <a:ext cx="516043" cy="1012371"/>
              </a:xfrm>
              <a:prstGeom prst="rect">
                <a:avLst/>
              </a:prstGeom>
            </p:spPr>
          </p:pic>
        </p:grpSp>
      </p:grpSp>
      <p:grpSp>
        <p:nvGrpSpPr>
          <p:cNvPr id="27" name="Group 26">
            <a:extLst>
              <a:ext uri="{FF2B5EF4-FFF2-40B4-BE49-F238E27FC236}">
                <a16:creationId xmlns:a16="http://schemas.microsoft.com/office/drawing/2014/main" id="{49B0F5EC-EC08-4A15-A4FA-C1CF197E2B2E}"/>
              </a:ext>
            </a:extLst>
          </p:cNvPr>
          <p:cNvGrpSpPr/>
          <p:nvPr/>
        </p:nvGrpSpPr>
        <p:grpSpPr>
          <a:xfrm>
            <a:off x="6911172" y="3341993"/>
            <a:ext cx="1194533" cy="1149836"/>
            <a:chOff x="6911172" y="3341993"/>
            <a:chExt cx="1194533" cy="1149836"/>
          </a:xfrm>
        </p:grpSpPr>
        <p:sp>
          <p:nvSpPr>
            <p:cNvPr id="11" name="Google Shape;82;p7">
              <a:extLst>
                <a:ext uri="{FF2B5EF4-FFF2-40B4-BE49-F238E27FC236}">
                  <a16:creationId xmlns:a16="http://schemas.microsoft.com/office/drawing/2014/main" id="{BE42B913-F631-417A-A94C-C011AA5EB7E4}"/>
                </a:ext>
              </a:extLst>
            </p:cNvPr>
            <p:cNvSpPr txBox="1"/>
            <p:nvPr/>
          </p:nvSpPr>
          <p:spPr>
            <a:xfrm>
              <a:off x="6911172" y="3965943"/>
              <a:ext cx="1194533" cy="525886"/>
            </a:xfrm>
            <a:prstGeom prst="rect">
              <a:avLst/>
            </a:prstGeom>
            <a:solidFill>
              <a:srgbClr val="18A0DB"/>
            </a:solidFill>
            <a:ln>
              <a:noFill/>
            </a:ln>
          </p:spPr>
          <p:txBody>
            <a:bodyPr spcFirstLastPara="1" wrap="square" lIns="108000" tIns="108000" rIns="108000" bIns="108000" anchor="t" anchorCtr="0">
              <a:spAutoFit/>
            </a:bodyPr>
            <a:lstStyle/>
            <a:p>
              <a:pPr marL="0" marR="0" lvl="0" indent="0" algn="ctr" rtl="0">
                <a:spcBef>
                  <a:spcPts val="0"/>
                </a:spcBef>
                <a:spcAft>
                  <a:spcPts val="0"/>
                </a:spcAft>
                <a:buNone/>
              </a:pPr>
              <a:r>
                <a:rPr lang="en-GB" sz="2000" b="1" dirty="0">
                  <a:solidFill>
                    <a:schemeClr val="bg1"/>
                  </a:solidFill>
                </a:rPr>
                <a:t>fish</a:t>
              </a:r>
              <a:endParaRPr sz="2000" b="1" dirty="0">
                <a:solidFill>
                  <a:schemeClr val="bg1"/>
                </a:solidFill>
              </a:endParaRPr>
            </a:p>
          </p:txBody>
        </p:sp>
        <p:pic>
          <p:nvPicPr>
            <p:cNvPr id="26" name="Picture 25">
              <a:extLst>
                <a:ext uri="{FF2B5EF4-FFF2-40B4-BE49-F238E27FC236}">
                  <a16:creationId xmlns:a16="http://schemas.microsoft.com/office/drawing/2014/main" id="{155834B1-BB18-4169-8CA7-CCA02B2299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6085" y="3341993"/>
              <a:ext cx="1064108" cy="470150"/>
            </a:xfrm>
            <a:prstGeom prst="rect">
              <a:avLst/>
            </a:prstGeom>
          </p:spPr>
        </p:pic>
      </p:grpSp>
    </p:spTree>
    <p:extLst>
      <p:ext uri="{BB962C8B-B14F-4D97-AF65-F5344CB8AC3E}">
        <p14:creationId xmlns:p14="http://schemas.microsoft.com/office/powerpoint/2010/main" val="547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A1C3E8-C23C-4ECD-A109-5770E96C37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50"/>
          <a:stretch/>
        </p:blipFill>
        <p:spPr>
          <a:xfrm>
            <a:off x="874259" y="2047114"/>
            <a:ext cx="7439612" cy="4183565"/>
          </a:xfrm>
          <a:prstGeom prst="rect">
            <a:avLst/>
          </a:prstGeom>
        </p:spPr>
      </p:pic>
      <p:sp>
        <p:nvSpPr>
          <p:cNvPr id="21" name="Title 20"/>
          <p:cNvSpPr>
            <a:spLocks noGrp="1"/>
          </p:cNvSpPr>
          <p:nvPr>
            <p:ph type="title"/>
          </p:nvPr>
        </p:nvSpPr>
        <p:spPr>
          <a:xfrm>
            <a:off x="457198" y="627321"/>
            <a:ext cx="8220075" cy="648156"/>
          </a:xfrm>
        </p:spPr>
        <p:txBody>
          <a:bodyPr/>
          <a:lstStyle/>
          <a:p>
            <a:pPr algn="ctr"/>
            <a:r>
              <a:rPr lang="en-GB" altLang="en-US" sz="3200" dirty="0"/>
              <a:t>Forests</a:t>
            </a:r>
            <a:endParaRPr lang="en-GB" sz="3200" dirty="0">
              <a:latin typeface="+mn-lt"/>
            </a:endParaRPr>
          </a:p>
        </p:txBody>
      </p:sp>
      <p:sp>
        <p:nvSpPr>
          <p:cNvPr id="7" name="Google Shape;61;p5">
            <a:extLst>
              <a:ext uri="{FF2B5EF4-FFF2-40B4-BE49-F238E27FC236}">
                <a16:creationId xmlns:a16="http://schemas.microsoft.com/office/drawing/2014/main" id="{29605F3F-6ECE-4601-A192-B7BFBDA47153}"/>
              </a:ext>
            </a:extLst>
          </p:cNvPr>
          <p:cNvSpPr/>
          <p:nvPr/>
        </p:nvSpPr>
        <p:spPr>
          <a:xfrm>
            <a:off x="864841" y="1127051"/>
            <a:ext cx="7404900" cy="833663"/>
          </a:xfrm>
          <a:prstGeom prst="rect">
            <a:avLst/>
          </a:prstGeom>
          <a:noFill/>
          <a:ln>
            <a:noFill/>
          </a:ln>
        </p:spPr>
        <p:txBody>
          <a:bodyPr spcFirstLastPara="1" wrap="square" lIns="108000" tIns="108000" rIns="108000" bIns="108000" anchor="ctr" anchorCtr="0">
            <a:spAutoFit/>
          </a:bodyPr>
          <a:lstStyle/>
          <a:p>
            <a:pPr lvl="0"/>
            <a:r>
              <a:rPr lang="en-GB" sz="2000" dirty="0">
                <a:solidFill>
                  <a:schemeClr val="dk1"/>
                </a:solidFill>
                <a:ea typeface="Arial"/>
                <a:cs typeface="Arial"/>
                <a:sym typeface="Arial"/>
              </a:rPr>
              <a:t>Our forests have an important role. They capture and store huge amounts of carbon and release oxygen into the air.</a:t>
            </a:r>
          </a:p>
        </p:txBody>
      </p:sp>
      <p:sp>
        <p:nvSpPr>
          <p:cNvPr id="8" name="Google Shape;63;p5">
            <a:extLst>
              <a:ext uri="{FF2B5EF4-FFF2-40B4-BE49-F238E27FC236}">
                <a16:creationId xmlns:a16="http://schemas.microsoft.com/office/drawing/2014/main" id="{5F923642-1E68-4913-BE9E-733DAFB3AD0B}"/>
              </a:ext>
            </a:extLst>
          </p:cNvPr>
          <p:cNvSpPr>
            <a:spLocks/>
          </p:cNvSpPr>
          <p:nvPr/>
        </p:nvSpPr>
        <p:spPr>
          <a:xfrm>
            <a:off x="4179238" y="4912242"/>
            <a:ext cx="4125214" cy="1318437"/>
          </a:xfrm>
          <a:prstGeom prst="rect">
            <a:avLst/>
          </a:prstGeom>
          <a:solidFill>
            <a:srgbClr val="0070C0"/>
          </a:solidFill>
          <a:ln>
            <a:noFill/>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2400" b="1" i="0" u="none" strike="noStrike" cap="none" dirty="0">
                <a:solidFill>
                  <a:schemeClr val="lt1"/>
                </a:solidFill>
                <a:ea typeface="Arial"/>
                <a:cs typeface="Arial"/>
                <a:sym typeface="Arial"/>
              </a:rPr>
              <a:t>Did You Know…?</a:t>
            </a:r>
            <a:endParaRPr dirty="0"/>
          </a:p>
          <a:p>
            <a:pPr marL="0" marR="0" lvl="0" indent="0" algn="ctr" rtl="0">
              <a:spcBef>
                <a:spcPts val="0"/>
              </a:spcBef>
              <a:spcAft>
                <a:spcPts val="0"/>
              </a:spcAft>
              <a:buNone/>
            </a:pPr>
            <a:r>
              <a:rPr lang="en-GB" sz="2000" b="0" i="0" u="none" strike="noStrike" cap="none" dirty="0">
                <a:solidFill>
                  <a:schemeClr val="lt1"/>
                </a:solidFill>
                <a:ea typeface="Arial"/>
                <a:cs typeface="Arial"/>
                <a:sym typeface="Arial"/>
              </a:rPr>
              <a:t>Forests are home to about 80% of the planet’s animals and plants.</a:t>
            </a:r>
          </a:p>
        </p:txBody>
      </p:sp>
    </p:spTree>
    <p:extLst>
      <p:ext uri="{BB962C8B-B14F-4D97-AF65-F5344CB8AC3E}">
        <p14:creationId xmlns:p14="http://schemas.microsoft.com/office/powerpoint/2010/main" val="373627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BE608-3442-47F3-8952-CEEEC0BE26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82" t="27331" r="8058" b="4041"/>
          <a:stretch/>
        </p:blipFill>
        <p:spPr>
          <a:xfrm>
            <a:off x="874259" y="2047114"/>
            <a:ext cx="7439612" cy="4183565"/>
          </a:xfrm>
          <a:prstGeom prst="rect">
            <a:avLst/>
          </a:prstGeom>
        </p:spPr>
      </p:pic>
      <p:sp>
        <p:nvSpPr>
          <p:cNvPr id="21" name="Title 20"/>
          <p:cNvSpPr>
            <a:spLocks noGrp="1"/>
          </p:cNvSpPr>
          <p:nvPr>
            <p:ph type="title"/>
          </p:nvPr>
        </p:nvSpPr>
        <p:spPr>
          <a:xfrm>
            <a:off x="457198" y="627321"/>
            <a:ext cx="8220075" cy="648156"/>
          </a:xfrm>
        </p:spPr>
        <p:txBody>
          <a:bodyPr/>
          <a:lstStyle/>
          <a:p>
            <a:pPr algn="ctr"/>
            <a:r>
              <a:rPr lang="en-GB" altLang="en-US" sz="3200" dirty="0"/>
              <a:t>Bees</a:t>
            </a:r>
            <a:endParaRPr lang="en-GB" sz="3200" dirty="0">
              <a:latin typeface="+mn-lt"/>
            </a:endParaRPr>
          </a:p>
        </p:txBody>
      </p:sp>
      <p:sp>
        <p:nvSpPr>
          <p:cNvPr id="7" name="Google Shape;61;p5">
            <a:extLst>
              <a:ext uri="{FF2B5EF4-FFF2-40B4-BE49-F238E27FC236}">
                <a16:creationId xmlns:a16="http://schemas.microsoft.com/office/drawing/2014/main" id="{29605F3F-6ECE-4601-A192-B7BFBDA47153}"/>
              </a:ext>
            </a:extLst>
          </p:cNvPr>
          <p:cNvSpPr/>
          <p:nvPr/>
        </p:nvSpPr>
        <p:spPr>
          <a:xfrm>
            <a:off x="864841" y="973163"/>
            <a:ext cx="7404900" cy="1141439"/>
          </a:xfrm>
          <a:prstGeom prst="rect">
            <a:avLst/>
          </a:prstGeom>
          <a:noFill/>
          <a:ln>
            <a:noFill/>
          </a:ln>
        </p:spPr>
        <p:txBody>
          <a:bodyPr spcFirstLastPara="1" wrap="square" lIns="108000" tIns="108000" rIns="108000" bIns="108000" anchor="ctr" anchorCtr="0">
            <a:spAutoFit/>
          </a:bodyPr>
          <a:lstStyle/>
          <a:p>
            <a:pPr lvl="0"/>
            <a:r>
              <a:rPr lang="en-GB" sz="2000" dirty="0">
                <a:solidFill>
                  <a:schemeClr val="dk1"/>
                </a:solidFill>
                <a:ea typeface="Arial"/>
                <a:cs typeface="Arial"/>
                <a:sym typeface="Arial"/>
              </a:rPr>
              <a:t>Bees are essential pollinators. They provide food for humans and other animals. Every third bite of food we take is thanks to the work of bees.</a:t>
            </a:r>
          </a:p>
        </p:txBody>
      </p:sp>
      <p:sp>
        <p:nvSpPr>
          <p:cNvPr id="8" name="Google Shape;63;p5">
            <a:extLst>
              <a:ext uri="{FF2B5EF4-FFF2-40B4-BE49-F238E27FC236}">
                <a16:creationId xmlns:a16="http://schemas.microsoft.com/office/drawing/2014/main" id="{5F923642-1E68-4913-BE9E-733DAFB3AD0B}"/>
              </a:ext>
            </a:extLst>
          </p:cNvPr>
          <p:cNvSpPr>
            <a:spLocks/>
          </p:cNvSpPr>
          <p:nvPr/>
        </p:nvSpPr>
        <p:spPr>
          <a:xfrm>
            <a:off x="4188657" y="4306186"/>
            <a:ext cx="4125214" cy="1924493"/>
          </a:xfrm>
          <a:prstGeom prst="rect">
            <a:avLst/>
          </a:prstGeom>
          <a:solidFill>
            <a:srgbClr val="0070C0"/>
          </a:solidFill>
          <a:ln>
            <a:noFill/>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2400" b="1" i="0" u="none" strike="noStrike" cap="none" dirty="0">
                <a:solidFill>
                  <a:schemeClr val="lt1"/>
                </a:solidFill>
                <a:ea typeface="Arial"/>
                <a:cs typeface="Arial"/>
                <a:sym typeface="Arial"/>
              </a:rPr>
              <a:t>Did You Know…?</a:t>
            </a:r>
            <a:endParaRPr dirty="0"/>
          </a:p>
          <a:p>
            <a:pPr marL="0" marR="0" lvl="0" indent="0" algn="ctr" rtl="0">
              <a:spcBef>
                <a:spcPts val="0"/>
              </a:spcBef>
              <a:spcAft>
                <a:spcPts val="0"/>
              </a:spcAft>
              <a:buNone/>
            </a:pPr>
            <a:r>
              <a:rPr lang="en-GB" sz="2000" b="0" i="0" u="none" strike="noStrike" cap="none" dirty="0">
                <a:solidFill>
                  <a:schemeClr val="lt1"/>
                </a:solidFill>
                <a:ea typeface="Arial"/>
                <a:cs typeface="Arial"/>
                <a:sym typeface="Arial"/>
              </a:rPr>
              <a:t>A queen bee can live for up to five years with the help of her worker bees and drone bees, which only live for just five to six weeks.</a:t>
            </a:r>
          </a:p>
        </p:txBody>
      </p:sp>
    </p:spTree>
    <p:extLst>
      <p:ext uri="{BB962C8B-B14F-4D97-AF65-F5344CB8AC3E}">
        <p14:creationId xmlns:p14="http://schemas.microsoft.com/office/powerpoint/2010/main" val="172367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3546</TotalTime>
  <Words>911</Words>
  <Application>Microsoft Office PowerPoint</Application>
  <PresentationFormat>On-screen Show (4:3)</PresentationFormat>
  <Paragraphs>78</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Twinkl</vt:lpstr>
      <vt:lpstr>Calibri</vt:lpstr>
      <vt:lpstr>Arial</vt:lpstr>
      <vt:lpstr>Office Theme</vt:lpstr>
      <vt:lpstr>PowerPoint Presentation</vt:lpstr>
      <vt:lpstr>PowerPoint Presentation</vt:lpstr>
      <vt:lpstr>Today We Will Ask…</vt:lpstr>
      <vt:lpstr>What Is Earth Day?</vt:lpstr>
      <vt:lpstr>Why Is Earth Day Important?</vt:lpstr>
      <vt:lpstr>What Is the Theme for Earth Day 2021?</vt:lpstr>
      <vt:lpstr>Why Is It Important to Restore Our Earth?</vt:lpstr>
      <vt:lpstr>Forests</vt:lpstr>
      <vt:lpstr>Bees</vt:lpstr>
      <vt:lpstr>Coral</vt:lpstr>
      <vt:lpstr>Fish</vt:lpstr>
      <vt:lpstr>Butterflies</vt:lpstr>
      <vt:lpstr>What Can You Do to Help?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Kitty Doyle</dc:creator>
  <cp:lastModifiedBy>Nicki</cp:lastModifiedBy>
  <cp:revision>80</cp:revision>
  <dcterms:created xsi:type="dcterms:W3CDTF">2019-03-19T08:37:01Z</dcterms:created>
  <dcterms:modified xsi:type="dcterms:W3CDTF">2021-04-22T16:31:01Z</dcterms:modified>
</cp:coreProperties>
</file>