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5" r:id="rId2"/>
    <p:sldId id="284" r:id="rId3"/>
    <p:sldId id="283" r:id="rId4"/>
    <p:sldId id="286" r:id="rId5"/>
    <p:sldId id="270" r:id="rId6"/>
    <p:sldId id="264" r:id="rId7"/>
    <p:sldId id="268" r:id="rId8"/>
    <p:sldId id="272" r:id="rId9"/>
    <p:sldId id="273" r:id="rId10"/>
    <p:sldId id="276" r:id="rId11"/>
    <p:sldId id="277" r:id="rId12"/>
    <p:sldId id="275" r:id="rId13"/>
    <p:sldId id="269" r:id="rId14"/>
    <p:sldId id="279" r:id="rId15"/>
    <p:sldId id="278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jpe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391C-191F-4840-B031-69BEFBE6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it means to belong to Russell lower school</a:t>
            </a:r>
          </a:p>
        </p:txBody>
      </p:sp>
      <p:pic>
        <p:nvPicPr>
          <p:cNvPr id="4" name="Content Placeholder 3" descr="C:\Users\nicki\AppData\Local\Temp\Rar$DIa0.216\Russell_logo_CMYK_Bold.jpg">
            <a:extLst>
              <a:ext uri="{FF2B5EF4-FFF2-40B4-BE49-F238E27FC236}">
                <a16:creationId xmlns:a16="http://schemas.microsoft.com/office/drawing/2014/main" id="{3A2C28B9-6E9B-4EB1-9038-DF4AE6B74A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2" y="1848671"/>
            <a:ext cx="3299685" cy="250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AFF74-B47E-4F1D-B522-7CEAB71A1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955" y="1850450"/>
            <a:ext cx="3690061" cy="17025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7E4F0D-49AB-4679-AF90-A518851B8CEF}"/>
              </a:ext>
            </a:extLst>
          </p:cNvPr>
          <p:cNvSpPr txBox="1"/>
          <p:nvPr/>
        </p:nvSpPr>
        <p:spPr>
          <a:xfrm>
            <a:off x="6475191" y="2625548"/>
            <a:ext cx="184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Values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3C849-49E3-4EC5-AFDA-663DAEFED3F8}"/>
              </a:ext>
            </a:extLst>
          </p:cNvPr>
          <p:cNvSpPr txBox="1"/>
          <p:nvPr/>
        </p:nvSpPr>
        <p:spPr>
          <a:xfrm>
            <a:off x="7054609" y="3809648"/>
            <a:ext cx="167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Russell Rights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0DEA9-6553-46FA-B158-F0980B9D91D8}"/>
              </a:ext>
            </a:extLst>
          </p:cNvPr>
          <p:cNvSpPr txBox="1"/>
          <p:nvPr/>
        </p:nvSpPr>
        <p:spPr>
          <a:xfrm>
            <a:off x="7731799" y="5121522"/>
            <a:ext cx="149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Telling School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4EA13-FDEA-4268-B7E7-A3122729E1E7}"/>
              </a:ext>
            </a:extLst>
          </p:cNvPr>
          <p:cNvSpPr txBox="1"/>
          <p:nvPr/>
        </p:nvSpPr>
        <p:spPr>
          <a:xfrm>
            <a:off x="5061134" y="1963722"/>
            <a:ext cx="156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Bucket Fillers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BDC32E-66CE-4197-AF80-8A699D456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606" y="3695890"/>
            <a:ext cx="2995293" cy="1234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872947-1907-433A-8F6A-A48815EA7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769" y="5532941"/>
            <a:ext cx="781159" cy="857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A1079A-BA62-4D7E-95A4-5A6F2D868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5944" y="5369062"/>
            <a:ext cx="773158" cy="10288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847435-40C8-4CB2-9FE9-DB9ED84C0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862" y="2369882"/>
            <a:ext cx="1115791" cy="13295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773ABF-193E-4CF2-9647-1509A0B42929}"/>
              </a:ext>
            </a:extLst>
          </p:cNvPr>
          <p:cNvSpPr txBox="1"/>
          <p:nvPr/>
        </p:nvSpPr>
        <p:spPr>
          <a:xfrm>
            <a:off x="894432" y="5546865"/>
            <a:ext cx="297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Know the importance of emotions and well-being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EF25D5-6DA2-48A9-9471-B0460DCC39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502" y="5053287"/>
            <a:ext cx="1949533" cy="16334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E7B67A-1D22-4757-AE14-2FDE21AF7C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4745" y="4267765"/>
            <a:ext cx="929578" cy="25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3B4C-1932-4EBC-AD03-343D188A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I can’t say anything kind I don’t say anything at all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A5D164-38E3-4477-B170-71889A68B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053" y="2317969"/>
            <a:ext cx="5805135" cy="3896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482BD-DC50-42F4-9AC2-1446A6CE0E77}"/>
              </a:ext>
            </a:extLst>
          </p:cNvPr>
          <p:cNvSpPr txBox="1"/>
          <p:nvPr/>
        </p:nvSpPr>
        <p:spPr>
          <a:xfrm>
            <a:off x="9001387" y="2399251"/>
            <a:ext cx="177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Ugly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A964A-1165-4DA0-AF40-9BC7B20039E3}"/>
              </a:ext>
            </a:extLst>
          </p:cNvPr>
          <p:cNvSpPr txBox="1"/>
          <p:nvPr/>
        </p:nvSpPr>
        <p:spPr>
          <a:xfrm>
            <a:off x="8942664" y="3429000"/>
            <a:ext cx="136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E98A7-C89D-4242-8A82-FAE12EE86008}"/>
              </a:ext>
            </a:extLst>
          </p:cNvPr>
          <p:cNvSpPr txBox="1"/>
          <p:nvPr/>
        </p:nvSpPr>
        <p:spPr>
          <a:xfrm>
            <a:off x="897622" y="2592198"/>
            <a:ext cx="116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Stupid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E4E0A-DC94-4551-B4DF-AD04DB46ADA2}"/>
              </a:ext>
            </a:extLst>
          </p:cNvPr>
          <p:cNvSpPr txBox="1"/>
          <p:nvPr/>
        </p:nvSpPr>
        <p:spPr>
          <a:xfrm>
            <a:off x="897622" y="4387442"/>
            <a:ext cx="105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idiot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9F606-B8A0-41C6-AA7F-7EAA9B8E0C76}"/>
              </a:ext>
            </a:extLst>
          </p:cNvPr>
          <p:cNvSpPr txBox="1"/>
          <p:nvPr/>
        </p:nvSpPr>
        <p:spPr>
          <a:xfrm>
            <a:off x="9328558" y="4756774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Annoying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323A1F-E928-49D3-94E2-BD7412D24DE7}"/>
              </a:ext>
            </a:extLst>
          </p:cNvPr>
          <p:cNvCxnSpPr/>
          <p:nvPr/>
        </p:nvCxnSpPr>
        <p:spPr>
          <a:xfrm flipH="1">
            <a:off x="9001387" y="2231472"/>
            <a:ext cx="553219" cy="7298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DD6CA5-A2BA-4B2A-9F47-DCCB3B2049B9}"/>
              </a:ext>
            </a:extLst>
          </p:cNvPr>
          <p:cNvCxnSpPr/>
          <p:nvPr/>
        </p:nvCxnSpPr>
        <p:spPr>
          <a:xfrm flipH="1">
            <a:off x="8975765" y="3189914"/>
            <a:ext cx="553219" cy="7298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718F81-114B-4614-8EDB-7800EDCAE9E0}"/>
              </a:ext>
            </a:extLst>
          </p:cNvPr>
          <p:cNvCxnSpPr/>
          <p:nvPr/>
        </p:nvCxnSpPr>
        <p:spPr>
          <a:xfrm flipH="1">
            <a:off x="9591650" y="4578807"/>
            <a:ext cx="553219" cy="7298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19D441-2F33-4F05-981C-AE6E7DA7A188}"/>
              </a:ext>
            </a:extLst>
          </p:cNvPr>
          <p:cNvCxnSpPr/>
          <p:nvPr/>
        </p:nvCxnSpPr>
        <p:spPr>
          <a:xfrm flipH="1">
            <a:off x="927438" y="2460072"/>
            <a:ext cx="553219" cy="7298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594D63-1DEE-43B6-928A-EB9E2C3012B5}"/>
              </a:ext>
            </a:extLst>
          </p:cNvPr>
          <p:cNvCxnSpPr/>
          <p:nvPr/>
        </p:nvCxnSpPr>
        <p:spPr>
          <a:xfrm flipH="1">
            <a:off x="1020864" y="4266268"/>
            <a:ext cx="553219" cy="7298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326B2B-B225-4718-8CCD-6560FDF8427B}"/>
              </a:ext>
            </a:extLst>
          </p:cNvPr>
          <p:cNvCxnSpPr>
            <a:cxnSpLocks/>
          </p:cNvCxnSpPr>
          <p:nvPr/>
        </p:nvCxnSpPr>
        <p:spPr>
          <a:xfrm flipH="1" flipV="1">
            <a:off x="9001388" y="2241826"/>
            <a:ext cx="624979" cy="673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A16EF1-B091-49AD-9BD9-97BEBB7ACDCC}"/>
              </a:ext>
            </a:extLst>
          </p:cNvPr>
          <p:cNvCxnSpPr>
            <a:cxnSpLocks/>
          </p:cNvCxnSpPr>
          <p:nvPr/>
        </p:nvCxnSpPr>
        <p:spPr>
          <a:xfrm flipH="1" flipV="1">
            <a:off x="8925431" y="3218066"/>
            <a:ext cx="624979" cy="673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AC0F81-7161-4C75-B091-9DE5469767D5}"/>
              </a:ext>
            </a:extLst>
          </p:cNvPr>
          <p:cNvCxnSpPr>
            <a:cxnSpLocks/>
          </p:cNvCxnSpPr>
          <p:nvPr/>
        </p:nvCxnSpPr>
        <p:spPr>
          <a:xfrm flipH="1" flipV="1">
            <a:off x="9591650" y="4628407"/>
            <a:ext cx="624979" cy="673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F49B6A-9CC5-4BA1-8C06-291B48BF01C9}"/>
              </a:ext>
            </a:extLst>
          </p:cNvPr>
          <p:cNvCxnSpPr>
            <a:cxnSpLocks/>
          </p:cNvCxnSpPr>
          <p:nvPr/>
        </p:nvCxnSpPr>
        <p:spPr>
          <a:xfrm flipH="1" flipV="1">
            <a:off x="969629" y="2460072"/>
            <a:ext cx="624979" cy="673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23DDDB-B076-499E-9E45-B73621B03EB5}"/>
              </a:ext>
            </a:extLst>
          </p:cNvPr>
          <p:cNvCxnSpPr>
            <a:cxnSpLocks/>
          </p:cNvCxnSpPr>
          <p:nvPr/>
        </p:nvCxnSpPr>
        <p:spPr>
          <a:xfrm flipH="1" flipV="1">
            <a:off x="1063015" y="4294420"/>
            <a:ext cx="624979" cy="673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39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BBA3-F2FB-4538-869A-DA495CD5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But…we are a telling school so use your voice if someone is being unkind and not following the Russell rights and values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CE30FB-BF90-4B8B-9F3F-C06A331B4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4" y="1988277"/>
            <a:ext cx="6905149" cy="4488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ED02CE-FEB6-4305-AB4F-8B037AB55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388" y="2406492"/>
            <a:ext cx="4868034" cy="316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0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AA40-5048-4934-B713-DD1F118C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 someone is not kind or is mean to me?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5E52A1-C60B-4FBE-93DC-2AA1F3A54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166" y="2036585"/>
            <a:ext cx="6564869" cy="4411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0DE766-2787-452B-911F-E29BAD75431F}"/>
              </a:ext>
            </a:extLst>
          </p:cNvPr>
          <p:cNvSpPr txBox="1"/>
          <p:nvPr/>
        </p:nvSpPr>
        <p:spPr>
          <a:xfrm>
            <a:off x="7625594" y="2441196"/>
            <a:ext cx="41777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highlight>
                  <a:srgbClr val="FFFF00"/>
                </a:highlight>
              </a:rPr>
              <a:t>TELL</a:t>
            </a:r>
            <a:r>
              <a:rPr lang="en-GB" sz="2400" dirty="0">
                <a:solidFill>
                  <a:srgbClr val="7030A0"/>
                </a:solidFill>
              </a:rPr>
              <a:t> adults in your class</a:t>
            </a:r>
          </a:p>
          <a:p>
            <a:r>
              <a:rPr lang="en-GB" sz="2400" dirty="0">
                <a:solidFill>
                  <a:srgbClr val="7030A0"/>
                </a:solidFill>
                <a:highlight>
                  <a:srgbClr val="FFFF00"/>
                </a:highlight>
              </a:rPr>
              <a:t>TELL</a:t>
            </a:r>
            <a:r>
              <a:rPr lang="en-GB" sz="2400" dirty="0">
                <a:solidFill>
                  <a:srgbClr val="7030A0"/>
                </a:solidFill>
              </a:rPr>
              <a:t> an adult on the playground</a:t>
            </a:r>
          </a:p>
          <a:p>
            <a:r>
              <a:rPr lang="en-GB" sz="2400" dirty="0">
                <a:solidFill>
                  <a:srgbClr val="7030A0"/>
                </a:solidFill>
                <a:highlight>
                  <a:srgbClr val="FFFF00"/>
                </a:highlight>
              </a:rPr>
              <a:t>TELL </a:t>
            </a:r>
            <a:r>
              <a:rPr lang="en-GB" sz="2400" dirty="0">
                <a:solidFill>
                  <a:srgbClr val="7030A0"/>
                </a:solidFill>
              </a:rPr>
              <a:t>Mrs Walker or Mrs </a:t>
            </a:r>
            <a:r>
              <a:rPr lang="en-GB" sz="2400" dirty="0" err="1">
                <a:solidFill>
                  <a:srgbClr val="7030A0"/>
                </a:solidFill>
              </a:rPr>
              <a:t>Bunney</a:t>
            </a:r>
            <a:endParaRPr lang="en-GB" sz="2400" dirty="0">
              <a:solidFill>
                <a:srgbClr val="7030A0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>
                <a:solidFill>
                  <a:srgbClr val="7030A0"/>
                </a:solidFill>
                <a:highlight>
                  <a:srgbClr val="FFFF00"/>
                </a:highlight>
              </a:rPr>
              <a:t>TELL</a:t>
            </a:r>
            <a:br>
              <a:rPr lang="en-GB" sz="2400" dirty="0">
                <a:solidFill>
                  <a:srgbClr val="7030A0"/>
                </a:solidFill>
                <a:highlight>
                  <a:srgbClr val="FFFF00"/>
                </a:highlight>
              </a:rPr>
            </a:br>
            <a:r>
              <a:rPr lang="en-GB" sz="2400" dirty="0" err="1">
                <a:solidFill>
                  <a:srgbClr val="7030A0"/>
                </a:solidFill>
                <a:highlight>
                  <a:srgbClr val="FFFF00"/>
                </a:highlight>
              </a:rPr>
              <a:t>TELL</a:t>
            </a:r>
            <a:br>
              <a:rPr lang="en-GB" sz="2400" dirty="0">
                <a:solidFill>
                  <a:srgbClr val="7030A0"/>
                </a:solidFill>
                <a:highlight>
                  <a:srgbClr val="FFFF00"/>
                </a:highlight>
              </a:rPr>
            </a:br>
            <a:r>
              <a:rPr lang="en-GB" sz="2400" dirty="0" err="1">
                <a:solidFill>
                  <a:srgbClr val="7030A0"/>
                </a:solidFill>
                <a:highlight>
                  <a:srgbClr val="FFFF00"/>
                </a:highlight>
              </a:rPr>
              <a:t>TELL</a:t>
            </a:r>
            <a:r>
              <a:rPr lang="en-GB" sz="2400" dirty="0">
                <a:solidFill>
                  <a:srgbClr val="7030A0"/>
                </a:solidFill>
                <a:highlight>
                  <a:srgbClr val="FFFF00"/>
                </a:highligh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857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Do we all agree to our ‘rights’ and ‘values’ and will we all make sure we are kind in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Think about why we need Rights and Rules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36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15" y="3795583"/>
            <a:ext cx="4812260" cy="24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8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E753-98CF-4753-85F1-10134C59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Kindness, caring, Russell Rights and using our values = happiness at school</a:t>
            </a:r>
          </a:p>
        </p:txBody>
      </p:sp>
      <p:pic>
        <p:nvPicPr>
          <p:cNvPr id="4" name="Content Placeholder 3" descr="C:\Users\nicki\AppData\Local\Temp\Rar$DIa0.216\Russell_logo_CMYK_Bold.jpg">
            <a:extLst>
              <a:ext uri="{FF2B5EF4-FFF2-40B4-BE49-F238E27FC236}">
                <a16:creationId xmlns:a16="http://schemas.microsoft.com/office/drawing/2014/main" id="{9FC33868-72CE-4EEF-B78B-22DF93138E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3" y="2058711"/>
            <a:ext cx="2624624" cy="231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nicki\AppData\Local\Temp\Rar$DIa0.449\Russell_Shell_RGB.jpg">
            <a:extLst>
              <a:ext uri="{FF2B5EF4-FFF2-40B4-BE49-F238E27FC236}">
                <a16:creationId xmlns:a16="http://schemas.microsoft.com/office/drawing/2014/main" id="{E33462BC-A177-400B-B759-769587C8EB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69" y="2058711"/>
            <a:ext cx="2013358" cy="213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A3E23-8AFC-42A7-8A6A-CCC6BCD2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722" y="2479687"/>
            <a:ext cx="5649113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1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F626-E8AF-44FD-81E5-60BC9E6B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879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GB" dirty="0"/>
              <a:t>We want everyone to feel: </a:t>
            </a:r>
            <a:br>
              <a:rPr lang="en-GB" dirty="0"/>
            </a:br>
            <a:r>
              <a:rPr lang="en-GB" dirty="0"/>
              <a:t>3 – Fantastic or </a:t>
            </a:r>
            <a:br>
              <a:rPr lang="en-GB" dirty="0"/>
            </a:br>
            <a:r>
              <a:rPr lang="en-GB" dirty="0"/>
              <a:t>2 - calm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FD6134-9F70-4C18-97B2-1BCE3F06DE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50" y="1971501"/>
            <a:ext cx="11190913" cy="462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09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3F49-A57E-479D-9C71-872C7F19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E1709E-61AF-4E81-A671-119397BF5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502" y="436313"/>
            <a:ext cx="11462961" cy="50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11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1A85-D40A-49C0-8D3E-11BF4F0A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60853F-790D-4C0A-B47F-4EBFF5577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811" y="369203"/>
            <a:ext cx="5690189" cy="6119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1AB498-3A3E-4B2D-90C0-033F52F09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9203"/>
            <a:ext cx="5690189" cy="61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8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2F9F-E997-4D03-A5AB-5E81E8C80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Russell </a:t>
            </a:r>
            <a:r>
              <a:rPr lang="en-GB"/>
              <a:t>lower school</a:t>
            </a:r>
            <a:br>
              <a:rPr lang="en-GB"/>
            </a:br>
            <a:r>
              <a:rPr lang="en-GB"/>
              <a:t>Together</a:t>
            </a:r>
            <a:r>
              <a:rPr lang="en-GB" dirty="0"/>
              <a:t>, We can do it!</a:t>
            </a:r>
          </a:p>
        </p:txBody>
      </p:sp>
      <p:pic>
        <p:nvPicPr>
          <p:cNvPr id="4" name="Content Placeholder 3" descr="C:\Users\nicki\AppData\Local\Temp\Rar$DIa0.216\Russell_logo_CMYK_Bold.jpg">
            <a:extLst>
              <a:ext uri="{FF2B5EF4-FFF2-40B4-BE49-F238E27FC236}">
                <a16:creationId xmlns:a16="http://schemas.microsoft.com/office/drawing/2014/main" id="{8E141439-8AD0-455F-8C82-D586460991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70" y="2251659"/>
            <a:ext cx="4554091" cy="3904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86CB7-1FEC-4C94-B6B5-E9F77F54A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909" y="204043"/>
            <a:ext cx="3459216" cy="2539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5A140-933D-4EDD-9701-D15868DCE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908" y="2952496"/>
            <a:ext cx="3459215" cy="35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9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DD8E-B9B9-468F-A71F-6C9BB61E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Tolerance – agreeing to differ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0285DC-DC41-497A-8770-291C3281E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011" y="1921167"/>
            <a:ext cx="10511405" cy="45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7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79D0-1BE4-4352-B654-211A66A9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can agree to see things differently – because to each of us they are different.  There is not necessarily a right </a:t>
            </a:r>
            <a:r>
              <a:rPr lang="en-GB"/>
              <a:t>and wrong.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3EFB95-A048-46B4-9BA8-D58DEF07D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346" y="2181225"/>
            <a:ext cx="10318458" cy="38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7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F1EE-29D9-4824-B106-96D96509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opinions – same on the inside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55D3B5-1906-446C-A387-B5BEEC011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084" y="1912776"/>
            <a:ext cx="10925723" cy="443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6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We are a team at Russell lower school…we use the Russell rights</a:t>
            </a:r>
          </a:p>
        </p:txBody>
      </p:sp>
      <p:pic>
        <p:nvPicPr>
          <p:cNvPr id="4" name="Content Placeholder 3" descr="https://upload.wikimedia.org/wikipedia/commons/thumb/0/0e/ISO_7010_E003_-_First_aid_sign.svg/220px-ISO_7010_E003_-_First_aid_sign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077113"/>
            <a:ext cx="20955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bout Kids Included Togeth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25" y="3505071"/>
            <a:ext cx="4264823" cy="335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[Mr Happy]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44" y="4533771"/>
            <a:ext cx="2673976" cy="2171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earn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35" y="1862720"/>
            <a:ext cx="3178690" cy="283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 descr="C:\Users\nicki\AppData\Local\Temp\Rar$DIa0.216\Russell_logo_CMYK_Bold.jpg">
            <a:extLst>
              <a:ext uri="{FF2B5EF4-FFF2-40B4-BE49-F238E27FC236}">
                <a16:creationId xmlns:a16="http://schemas.microsoft.com/office/drawing/2014/main" id="{BBEDEA71-02EC-43DC-827F-B73583152969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90" y="1828795"/>
            <a:ext cx="1937858" cy="17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85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Everyone’s rights…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The right to learn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be happy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be safe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 be included</a:t>
            </a:r>
          </a:p>
          <a:p>
            <a:endParaRPr lang="en-GB" dirty="0"/>
          </a:p>
        </p:txBody>
      </p:sp>
      <p:pic>
        <p:nvPicPr>
          <p:cNvPr id="4" name="Content Placeholder 3" descr="https://upload.wikimedia.org/wikipedia/commons/thumb/0/0e/ISO_7010_E003_-_First_aid_sign.svg/220px-ISO_7010_E003_-_First_aid_sign.svg.pn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51" y="3882307"/>
            <a:ext cx="1461808" cy="160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ear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26" y="1916410"/>
            <a:ext cx="2100650" cy="178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[Mr Happy]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24" y="1980041"/>
            <a:ext cx="1800207" cy="161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bout Kids Included Togethe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38" y="4592466"/>
            <a:ext cx="2963244" cy="217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Why do we need to behave, follow the Russell rights and values in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To keep us all safe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So we are all happy at school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So that we can learn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So we can all be included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99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363F-2A8A-4B84-A631-F1B5AD6D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 class is a team too.</a:t>
            </a:r>
            <a:br>
              <a:rPr lang="en-GB" dirty="0"/>
            </a:br>
            <a:r>
              <a:rPr lang="en-GB" dirty="0"/>
              <a:t>We need to be good friends.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F18D5-0CDA-4804-9E85-F9A5A8AC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6481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We are</a:t>
            </a:r>
            <a:r>
              <a:rPr lang="en-GB" sz="2400" u="sng" dirty="0">
                <a:solidFill>
                  <a:srgbClr val="7030A0"/>
                </a:solidFill>
              </a:rPr>
              <a:t> all </a:t>
            </a:r>
            <a:r>
              <a:rPr lang="en-GB" sz="2400" dirty="0"/>
              <a:t>friends</a:t>
            </a:r>
          </a:p>
          <a:p>
            <a:r>
              <a:rPr lang="en-GB" sz="2400" dirty="0"/>
              <a:t>We let </a:t>
            </a:r>
            <a:r>
              <a:rPr lang="en-GB" sz="2400" u="sng" dirty="0">
                <a:solidFill>
                  <a:srgbClr val="7030A0"/>
                </a:solidFill>
              </a:rPr>
              <a:t>anyone</a:t>
            </a:r>
            <a:r>
              <a:rPr lang="en-GB" sz="2400" dirty="0"/>
              <a:t> play</a:t>
            </a:r>
          </a:p>
          <a:p>
            <a:r>
              <a:rPr lang="en-GB" sz="2400" dirty="0"/>
              <a:t>We can be friends with everyone.  Just because I choose to play with someone else for a day/lunchtime/playtime does not mean that I am not friends with you any more</a:t>
            </a:r>
          </a:p>
          <a:p>
            <a:r>
              <a:rPr lang="en-GB" sz="2400" dirty="0"/>
              <a:t>No child is ‘the boss’ of others and tells other children what to do.  The adults are in charge.  We ask others what they want to do too</a:t>
            </a:r>
          </a:p>
          <a:p>
            <a:r>
              <a:rPr lang="en-GB" sz="2400" dirty="0"/>
              <a:t>We share everything – including whose turn it is to choose the game</a:t>
            </a:r>
          </a:p>
          <a:p>
            <a:r>
              <a:rPr lang="en-GB" sz="2400" dirty="0"/>
              <a:t>We can have lots of friends</a:t>
            </a:r>
          </a:p>
          <a:p>
            <a:r>
              <a:rPr lang="en-GB" sz="2400" dirty="0"/>
              <a:t>No one is left out</a:t>
            </a:r>
          </a:p>
          <a:p>
            <a:r>
              <a:rPr lang="en-GB" sz="2400" dirty="0"/>
              <a:t>No one is laughed at</a:t>
            </a:r>
          </a:p>
          <a:p>
            <a:r>
              <a:rPr lang="en-GB" sz="2400" dirty="0"/>
              <a:t>We always use kind hands and kind 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4EBB0-08ED-4AD4-8BE3-C2332E724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488" y="986686"/>
            <a:ext cx="4410348" cy="1923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E060F5-FD64-4B87-9F73-3BE8DC471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19" y="4857226"/>
            <a:ext cx="4581320" cy="178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5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31A2-F24F-4B80-AA76-07FE8739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Give…a compliment,  a smile,  a helping hand,  a kind word…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3798EE-205D-41DE-9606-661E9AA25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088945"/>
            <a:ext cx="3298930" cy="4385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54B58-FFD1-4241-BD9E-1278180F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777" y="1932365"/>
            <a:ext cx="3509638" cy="4460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484D7-432E-4AF6-8EC6-16CC1F0DBC93}"/>
              </a:ext>
            </a:extLst>
          </p:cNvPr>
          <p:cNvSpPr txBox="1"/>
          <p:nvPr/>
        </p:nvSpPr>
        <p:spPr>
          <a:xfrm>
            <a:off x="8573548" y="2114198"/>
            <a:ext cx="26681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When we are kind, helpful, honest, caring, respectful, tolerant, thoughtful (using ALL our values), it makes other people feel good AND we feel good too!</a:t>
            </a:r>
          </a:p>
          <a:p>
            <a:pPr algn="ctr"/>
            <a:endParaRPr lang="en-GB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It’s a ‘win/win’!</a:t>
            </a:r>
          </a:p>
        </p:txBody>
      </p:sp>
    </p:spTree>
    <p:extLst>
      <p:ext uri="{BB962C8B-B14F-4D97-AF65-F5344CB8AC3E}">
        <p14:creationId xmlns:p14="http://schemas.microsoft.com/office/powerpoint/2010/main" val="409303189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195</TotalTime>
  <Words>472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Century Gothic</vt:lpstr>
      <vt:lpstr>Gill Sans MT</vt:lpstr>
      <vt:lpstr>Wingdings 2</vt:lpstr>
      <vt:lpstr>Dividend</vt:lpstr>
      <vt:lpstr>What it means to belong to Russell lower school</vt:lpstr>
      <vt:lpstr>Tolerance – agreeing to differ</vt:lpstr>
      <vt:lpstr>We can agree to see things differently – because to each of us they are different.  There is not necessarily a right and wrong.</vt:lpstr>
      <vt:lpstr>Different opinions – same on the inside</vt:lpstr>
      <vt:lpstr>We are a team at Russell lower school…we use the Russell rights</vt:lpstr>
      <vt:lpstr>Everyone’s rights…</vt:lpstr>
      <vt:lpstr>Why do we need to behave, follow the Russell rights and values in school?</vt:lpstr>
      <vt:lpstr>Every class is a team too. We need to be good friends.</vt:lpstr>
      <vt:lpstr>Give…a compliment,  a smile,  a helping hand,  a kind word…</vt:lpstr>
      <vt:lpstr>If I can’t say anything kind I don’t say anything at all</vt:lpstr>
      <vt:lpstr>But…we are a telling school so use your voice if someone is being unkind and not following the Russell rights and values</vt:lpstr>
      <vt:lpstr>What if someone is not kind or is mean to me?</vt:lpstr>
      <vt:lpstr>Do we all agree to our ‘rights’ and ‘values’ and will we all make sure we are kind in school?</vt:lpstr>
      <vt:lpstr>Kindness, caring, Russell Rights and using our values = happiness at school</vt:lpstr>
      <vt:lpstr>We want everyone to feel:  3 – Fantastic or  2 - calm</vt:lpstr>
      <vt:lpstr>PowerPoint Presentation</vt:lpstr>
      <vt:lpstr>PowerPoint Presentation</vt:lpstr>
      <vt:lpstr>We are Russell lower school Together, We can do it!</vt:lpstr>
    </vt:vector>
  </TitlesOfParts>
  <Company>Russell Lower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MDS Training – November 2015</dc:title>
  <dc:creator>Nicki</dc:creator>
  <cp:lastModifiedBy>Nicki</cp:lastModifiedBy>
  <cp:revision>22</cp:revision>
  <dcterms:created xsi:type="dcterms:W3CDTF">2015-10-26T15:09:21Z</dcterms:created>
  <dcterms:modified xsi:type="dcterms:W3CDTF">2021-06-21T08:24:35Z</dcterms:modified>
</cp:coreProperties>
</file>