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85" r:id="rId2"/>
    <p:sldId id="284" r:id="rId3"/>
    <p:sldId id="283" r:id="rId4"/>
    <p:sldId id="286" r:id="rId5"/>
    <p:sldId id="270" r:id="rId6"/>
    <p:sldId id="264" r:id="rId7"/>
    <p:sldId id="268" r:id="rId8"/>
    <p:sldId id="272" r:id="rId9"/>
    <p:sldId id="273" r:id="rId10"/>
    <p:sldId id="276" r:id="rId11"/>
    <p:sldId id="277" r:id="rId12"/>
    <p:sldId id="275" r:id="rId13"/>
    <p:sldId id="269" r:id="rId14"/>
    <p:sldId id="279" r:id="rId15"/>
    <p:sldId id="278" r:id="rId16"/>
    <p:sldId id="280" r:id="rId17"/>
    <p:sldId id="281" r:id="rId18"/>
    <p:sldId id="28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4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.jpeg"/><Relationship Id="rId2" Type="http://schemas.openxmlformats.org/officeDocument/2006/relationships/hyperlink" Target="https://en.wikipedia.org/wiki/File:ISO_7010_E003_-_First_aid_sign.sv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gif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en.wikipedia.org/wiki/File:ISO_7010_E003_-_First_aid_sign.sv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4.gif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E391C-191F-4840-B031-69BEFBE6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What it means to belong to Russell lower school</a:t>
            </a:r>
          </a:p>
        </p:txBody>
      </p:sp>
      <p:pic>
        <p:nvPicPr>
          <p:cNvPr id="4" name="Content Placeholder 3" descr="C:\Users\nicki\AppData\Local\Temp\Rar$DIa0.216\Russell_logo_CMYK_Bold.jpg">
            <a:extLst>
              <a:ext uri="{FF2B5EF4-FFF2-40B4-BE49-F238E27FC236}">
                <a16:creationId xmlns:a16="http://schemas.microsoft.com/office/drawing/2014/main" id="{3A2C28B9-6E9B-4EB1-9038-DF4AE6B74A0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432" y="1848671"/>
            <a:ext cx="3299685" cy="2504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4AFF74-B47E-4F1D-B522-7CEAB71A1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955" y="1850450"/>
            <a:ext cx="3690061" cy="17025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7E4F0D-49AB-4679-AF90-A518851B8CEF}"/>
              </a:ext>
            </a:extLst>
          </p:cNvPr>
          <p:cNvSpPr txBox="1"/>
          <p:nvPr/>
        </p:nvSpPr>
        <p:spPr>
          <a:xfrm>
            <a:off x="6475191" y="2625548"/>
            <a:ext cx="1845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Values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A3C849-49E3-4EC5-AFDA-663DAEFED3F8}"/>
              </a:ext>
            </a:extLst>
          </p:cNvPr>
          <p:cNvSpPr txBox="1"/>
          <p:nvPr/>
        </p:nvSpPr>
        <p:spPr>
          <a:xfrm>
            <a:off x="7054609" y="3809648"/>
            <a:ext cx="1677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Russell Rights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E0DEA9-6553-46FA-B158-F0980B9D91D8}"/>
              </a:ext>
            </a:extLst>
          </p:cNvPr>
          <p:cNvSpPr txBox="1"/>
          <p:nvPr/>
        </p:nvSpPr>
        <p:spPr>
          <a:xfrm>
            <a:off x="7731799" y="5121522"/>
            <a:ext cx="1496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Telling School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C4EA13-FDEA-4268-B7E7-A3122729E1E7}"/>
              </a:ext>
            </a:extLst>
          </p:cNvPr>
          <p:cNvSpPr txBox="1"/>
          <p:nvPr/>
        </p:nvSpPr>
        <p:spPr>
          <a:xfrm>
            <a:off x="5061134" y="1963722"/>
            <a:ext cx="1568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Bucket Fillers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BDC32E-66CE-4197-AF80-8A699D456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7606" y="3695890"/>
            <a:ext cx="2995293" cy="12345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872947-1907-433A-8F6A-A48815EA7D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0769" y="5532941"/>
            <a:ext cx="781159" cy="8573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A1079A-BA62-4D7E-95A4-5A6F2D8687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35944" y="5369062"/>
            <a:ext cx="773158" cy="10288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847435-40C8-4CB2-9FE9-DB9ED84C09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26862" y="2369882"/>
            <a:ext cx="1115791" cy="13295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773ABF-193E-4CF2-9647-1509A0B42929}"/>
              </a:ext>
            </a:extLst>
          </p:cNvPr>
          <p:cNvSpPr txBox="1"/>
          <p:nvPr/>
        </p:nvSpPr>
        <p:spPr>
          <a:xfrm>
            <a:off x="894432" y="5546865"/>
            <a:ext cx="2979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Know the importance of emotions and well-being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9EF25D5-6DA2-48A9-9471-B0460DCC39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72502" y="5053287"/>
            <a:ext cx="1949533" cy="16334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E7B67A-1D22-4757-AE14-2FDE21AF7C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4745" y="4267765"/>
            <a:ext cx="929578" cy="2504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93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8DD8E-B9B9-468F-A71F-6C9BB61E4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Tolerance – agreeing to differ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10285DC-DC41-497A-8770-291C3281E1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6011" y="1921167"/>
            <a:ext cx="10511405" cy="452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87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B79D0-1BE4-4352-B654-211A66A95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We can agree to see things differently – because to each of us they are different.  There is not necessarily a right </a:t>
            </a:r>
            <a:r>
              <a:rPr lang="en-GB"/>
              <a:t>and wrong.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A3EFB95-A048-46B4-9BA8-D58DEF07D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346" y="2181225"/>
            <a:ext cx="10318458" cy="385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78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3F1EE-29D9-4824-B106-96D965096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opinions – same on the inside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55D3B5-1906-446C-A387-B5BEEC011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084" y="1912776"/>
            <a:ext cx="10925723" cy="443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965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We are a team at Russell lower school…we use the Russell rights</a:t>
            </a:r>
          </a:p>
        </p:txBody>
      </p:sp>
      <p:pic>
        <p:nvPicPr>
          <p:cNvPr id="4" name="Content Placeholder 3" descr="https://upload.wikimedia.org/wikipedia/commons/thumb/0/0e/ISO_7010_E003_-_First_aid_sign.svg/220px-ISO_7010_E003_-_First_aid_sign.svg.pn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2077113"/>
            <a:ext cx="2095500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bout Kids Included Together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325" y="3505071"/>
            <a:ext cx="4264823" cy="3352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[Mr Happy]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144" y="4533771"/>
            <a:ext cx="2673976" cy="2171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learn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635" y="1862720"/>
            <a:ext cx="3178690" cy="2836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Content Placeholder 3" descr="C:\Users\nicki\AppData\Local\Temp\Rar$DIa0.216\Russell_logo_CMYK_Bold.jpg">
            <a:extLst>
              <a:ext uri="{FF2B5EF4-FFF2-40B4-BE49-F238E27FC236}">
                <a16:creationId xmlns:a16="http://schemas.microsoft.com/office/drawing/2014/main" id="{BBEDEA71-02EC-43DC-827F-B73583152969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890" y="1828795"/>
            <a:ext cx="1937858" cy="1716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6855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Everyone’s rights…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>
                <a:latin typeface="Century Gothic" panose="020B0502020202020204" pitchFamily="34" charset="0"/>
              </a:rPr>
              <a:t>The right to learn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The right to be happy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The right to be safe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The right to  be included</a:t>
            </a:r>
          </a:p>
          <a:p>
            <a:endParaRPr lang="en-GB" dirty="0"/>
          </a:p>
        </p:txBody>
      </p:sp>
      <p:pic>
        <p:nvPicPr>
          <p:cNvPr id="4" name="Content Placeholder 3" descr="https://upload.wikimedia.org/wikipedia/commons/thumb/0/0e/ISO_7010_E003_-_First_aid_sign.svg/220px-ISO_7010_E003_-_First_aid_sign.svg.png">
            <a:hlinkClick r:id="rId2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51" y="3882307"/>
            <a:ext cx="1461808" cy="1604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learn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26" y="1916410"/>
            <a:ext cx="2100650" cy="178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[Mr Happy]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024" y="1980041"/>
            <a:ext cx="1800207" cy="1619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bout Kids Included Together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438" y="4592466"/>
            <a:ext cx="2963244" cy="2170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2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Why do we need to behave, follow the Russell rights and values in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>
                <a:latin typeface="Century Gothic" panose="020B0502020202020204" pitchFamily="34" charset="0"/>
              </a:rPr>
              <a:t>To keep us all safe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So we are all happy at school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So that we can learn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So we can all be included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993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7363F-2A8A-4B84-A631-F1B5AD6D1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Every class is a team too.</a:t>
            </a:r>
            <a:br>
              <a:rPr lang="en-GB" dirty="0"/>
            </a:br>
            <a:r>
              <a:rPr lang="en-GB" dirty="0"/>
              <a:t>We need to be good friends.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F18D5-0CDA-4804-9E85-F9A5A8ACA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64813"/>
          </a:xfrm>
        </p:spPr>
        <p:txBody>
          <a:bodyPr>
            <a:normAutofit fontScale="92500" lnSpcReduction="20000"/>
          </a:bodyPr>
          <a:lstStyle/>
          <a:p>
            <a:r>
              <a:rPr lang="en-GB" sz="2400" dirty="0"/>
              <a:t>We are</a:t>
            </a:r>
            <a:r>
              <a:rPr lang="en-GB" sz="2400" u="sng" dirty="0">
                <a:solidFill>
                  <a:srgbClr val="7030A0"/>
                </a:solidFill>
              </a:rPr>
              <a:t> all </a:t>
            </a:r>
            <a:r>
              <a:rPr lang="en-GB" sz="2400" dirty="0"/>
              <a:t>friends</a:t>
            </a:r>
          </a:p>
          <a:p>
            <a:r>
              <a:rPr lang="en-GB" sz="2400" dirty="0"/>
              <a:t>We let </a:t>
            </a:r>
            <a:r>
              <a:rPr lang="en-GB" sz="2400" u="sng" dirty="0">
                <a:solidFill>
                  <a:srgbClr val="7030A0"/>
                </a:solidFill>
              </a:rPr>
              <a:t>anyone</a:t>
            </a:r>
            <a:r>
              <a:rPr lang="en-GB" sz="2400" dirty="0"/>
              <a:t> play</a:t>
            </a:r>
          </a:p>
          <a:p>
            <a:r>
              <a:rPr lang="en-GB" sz="2400" dirty="0"/>
              <a:t>We can be friends with everyone.  Just because I choose to play with someone else for a day/lunchtime/playtime does not mean that I am not friends with you any more</a:t>
            </a:r>
          </a:p>
          <a:p>
            <a:r>
              <a:rPr lang="en-GB" sz="2400" dirty="0"/>
              <a:t>No child is ‘the boss’ of others and tells other children what to do.  The adults are in charge.  We ask others what they want to do too</a:t>
            </a:r>
          </a:p>
          <a:p>
            <a:r>
              <a:rPr lang="en-GB" sz="2400" dirty="0"/>
              <a:t>We share everything – including whose turn it is to choose the game</a:t>
            </a:r>
          </a:p>
          <a:p>
            <a:r>
              <a:rPr lang="en-GB" sz="2400" dirty="0"/>
              <a:t>We can have lots of friends</a:t>
            </a:r>
          </a:p>
          <a:p>
            <a:r>
              <a:rPr lang="en-GB" sz="2400" dirty="0"/>
              <a:t>No one is left out</a:t>
            </a:r>
          </a:p>
          <a:p>
            <a:r>
              <a:rPr lang="en-GB" sz="2400" dirty="0"/>
              <a:t>No one is laughed at</a:t>
            </a:r>
          </a:p>
          <a:p>
            <a:r>
              <a:rPr lang="en-GB" sz="2400" dirty="0"/>
              <a:t>We always use kind hands and kind words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44EBB0-08ED-4AD4-8BE3-C2332E724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6488" y="986686"/>
            <a:ext cx="4410348" cy="19230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EE060F5-FD64-4B87-9F73-3BE8DC471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719" y="4857226"/>
            <a:ext cx="4581320" cy="178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558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F31A2-F24F-4B80-AA76-07FE87392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Give…a compliment,  a smile,  a helping hand,  a kind word…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A3798EE-205D-41DE-9606-661E9AA257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2088945"/>
            <a:ext cx="3298930" cy="43855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B54B58-FFD1-4241-BD9E-1278180FA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777" y="1932365"/>
            <a:ext cx="3509638" cy="446004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2484D7-432E-4AF6-8EC6-16CC1F0DBC93}"/>
              </a:ext>
            </a:extLst>
          </p:cNvPr>
          <p:cNvSpPr txBox="1"/>
          <p:nvPr/>
        </p:nvSpPr>
        <p:spPr>
          <a:xfrm>
            <a:off x="8573548" y="2114198"/>
            <a:ext cx="266814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When we are kind, helpful, honest, caring, respectful, tolerant, thoughtful (using ALL our values), it makes other people feel good AND we feel good too!</a:t>
            </a:r>
          </a:p>
          <a:p>
            <a:pPr algn="ctr"/>
            <a:endParaRPr lang="en-GB" sz="20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000" b="1" dirty="0">
                <a:solidFill>
                  <a:srgbClr val="7030A0"/>
                </a:solidFill>
                <a:latin typeface="Century Gothic" panose="020B0502020202020204" pitchFamily="34" charset="0"/>
              </a:rPr>
              <a:t>It’s a ‘win/win’!</a:t>
            </a:r>
          </a:p>
        </p:txBody>
      </p:sp>
    </p:spTree>
    <p:extLst>
      <p:ext uri="{BB962C8B-B14F-4D97-AF65-F5344CB8AC3E}">
        <p14:creationId xmlns:p14="http://schemas.microsoft.com/office/powerpoint/2010/main" val="4093031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63B4C-1932-4EBC-AD03-343D188A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If I can’t say anything kind I don’t say anything at all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A5D164-38E3-4477-B170-71889A68B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2053" y="2317969"/>
            <a:ext cx="5805135" cy="389659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D482BD-DC50-42F4-9AC2-1446A6CE0E77}"/>
              </a:ext>
            </a:extLst>
          </p:cNvPr>
          <p:cNvSpPr txBox="1"/>
          <p:nvPr/>
        </p:nvSpPr>
        <p:spPr>
          <a:xfrm>
            <a:off x="9001387" y="2399251"/>
            <a:ext cx="1770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Ugly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FA964A-1165-4DA0-AF40-9BC7B20039E3}"/>
              </a:ext>
            </a:extLst>
          </p:cNvPr>
          <p:cNvSpPr txBox="1"/>
          <p:nvPr/>
        </p:nvSpPr>
        <p:spPr>
          <a:xfrm>
            <a:off x="8942664" y="3429000"/>
            <a:ext cx="136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Fat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AE98A7-C89D-4242-8A82-FAE12EE86008}"/>
              </a:ext>
            </a:extLst>
          </p:cNvPr>
          <p:cNvSpPr txBox="1"/>
          <p:nvPr/>
        </p:nvSpPr>
        <p:spPr>
          <a:xfrm>
            <a:off x="897622" y="2592198"/>
            <a:ext cx="11660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Stupid</a:t>
            </a:r>
          </a:p>
          <a:p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9E4E0A-DC94-4551-B4DF-AD04DB46ADA2}"/>
              </a:ext>
            </a:extLst>
          </p:cNvPr>
          <p:cNvSpPr txBox="1"/>
          <p:nvPr/>
        </p:nvSpPr>
        <p:spPr>
          <a:xfrm>
            <a:off x="897622" y="4387442"/>
            <a:ext cx="105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 idiot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49F606-B8A0-41C6-AA7F-7EAA9B8E0C76}"/>
              </a:ext>
            </a:extLst>
          </p:cNvPr>
          <p:cNvSpPr txBox="1"/>
          <p:nvPr/>
        </p:nvSpPr>
        <p:spPr>
          <a:xfrm>
            <a:off x="9328558" y="4756774"/>
            <a:ext cx="1199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Annoying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C323A1F-E928-49D3-94E2-BD7412D24DE7}"/>
              </a:ext>
            </a:extLst>
          </p:cNvPr>
          <p:cNvCxnSpPr/>
          <p:nvPr/>
        </p:nvCxnSpPr>
        <p:spPr>
          <a:xfrm flipH="1">
            <a:off x="9001387" y="2231472"/>
            <a:ext cx="553219" cy="7298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DD6CA5-A2BA-4B2A-9F47-DCCB3B2049B9}"/>
              </a:ext>
            </a:extLst>
          </p:cNvPr>
          <p:cNvCxnSpPr/>
          <p:nvPr/>
        </p:nvCxnSpPr>
        <p:spPr>
          <a:xfrm flipH="1">
            <a:off x="8975765" y="3189914"/>
            <a:ext cx="553219" cy="7298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6718F81-114B-4614-8EDB-7800EDCAE9E0}"/>
              </a:ext>
            </a:extLst>
          </p:cNvPr>
          <p:cNvCxnSpPr/>
          <p:nvPr/>
        </p:nvCxnSpPr>
        <p:spPr>
          <a:xfrm flipH="1">
            <a:off x="9591650" y="4578807"/>
            <a:ext cx="553219" cy="7298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219D441-2F33-4F05-981C-AE6E7DA7A188}"/>
              </a:ext>
            </a:extLst>
          </p:cNvPr>
          <p:cNvCxnSpPr/>
          <p:nvPr/>
        </p:nvCxnSpPr>
        <p:spPr>
          <a:xfrm flipH="1">
            <a:off x="927438" y="2460072"/>
            <a:ext cx="553219" cy="7298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594D63-1DEE-43B6-928A-EB9E2C3012B5}"/>
              </a:ext>
            </a:extLst>
          </p:cNvPr>
          <p:cNvCxnSpPr/>
          <p:nvPr/>
        </p:nvCxnSpPr>
        <p:spPr>
          <a:xfrm flipH="1">
            <a:off x="1020864" y="4266268"/>
            <a:ext cx="553219" cy="7298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E326B2B-B225-4718-8CCD-6560FDF8427B}"/>
              </a:ext>
            </a:extLst>
          </p:cNvPr>
          <p:cNvCxnSpPr>
            <a:cxnSpLocks/>
          </p:cNvCxnSpPr>
          <p:nvPr/>
        </p:nvCxnSpPr>
        <p:spPr>
          <a:xfrm flipH="1" flipV="1">
            <a:off x="9001388" y="2241826"/>
            <a:ext cx="624979" cy="6735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8A16EF1-B091-49AD-9BD9-97BEBB7ACDCC}"/>
              </a:ext>
            </a:extLst>
          </p:cNvPr>
          <p:cNvCxnSpPr>
            <a:cxnSpLocks/>
          </p:cNvCxnSpPr>
          <p:nvPr/>
        </p:nvCxnSpPr>
        <p:spPr>
          <a:xfrm flipH="1" flipV="1">
            <a:off x="8925431" y="3218066"/>
            <a:ext cx="624979" cy="6735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BAC0F81-7161-4C75-B091-9DE5469767D5}"/>
              </a:ext>
            </a:extLst>
          </p:cNvPr>
          <p:cNvCxnSpPr>
            <a:cxnSpLocks/>
          </p:cNvCxnSpPr>
          <p:nvPr/>
        </p:nvCxnSpPr>
        <p:spPr>
          <a:xfrm flipH="1" flipV="1">
            <a:off x="9591650" y="4628407"/>
            <a:ext cx="624979" cy="6735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7F49B6A-9CC5-4BA1-8C06-291B48BF01C9}"/>
              </a:ext>
            </a:extLst>
          </p:cNvPr>
          <p:cNvCxnSpPr>
            <a:cxnSpLocks/>
          </p:cNvCxnSpPr>
          <p:nvPr/>
        </p:nvCxnSpPr>
        <p:spPr>
          <a:xfrm flipH="1" flipV="1">
            <a:off x="969629" y="2460072"/>
            <a:ext cx="624979" cy="6735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823DDDB-B076-499E-9E45-B73621B03EB5}"/>
              </a:ext>
            </a:extLst>
          </p:cNvPr>
          <p:cNvCxnSpPr>
            <a:cxnSpLocks/>
          </p:cNvCxnSpPr>
          <p:nvPr/>
        </p:nvCxnSpPr>
        <p:spPr>
          <a:xfrm flipH="1" flipV="1">
            <a:off x="1063015" y="4294420"/>
            <a:ext cx="624979" cy="67353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13962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CBBA3-F2FB-4538-869A-DA495CD59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But…we are a telling school so use your voice if someone is being unkind and not following the Russell rights and values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7CE30FB-BF90-4B8B-9F3F-C06A331B4E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024" y="1988277"/>
            <a:ext cx="6905149" cy="44880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ED02CE-FEB6-4305-AB4F-8B037AB55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388" y="2406492"/>
            <a:ext cx="4868034" cy="316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00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CAA40-5048-4934-B713-DD1F118C5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if someone is not kind or is mean to me?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E5E52A1-C60B-4FBE-93DC-2AA1F3A54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6166" y="2036585"/>
            <a:ext cx="6564869" cy="44117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0DE766-2787-452B-911F-E29BAD75431F}"/>
              </a:ext>
            </a:extLst>
          </p:cNvPr>
          <p:cNvSpPr txBox="1"/>
          <p:nvPr/>
        </p:nvSpPr>
        <p:spPr>
          <a:xfrm>
            <a:off x="7625594" y="2441196"/>
            <a:ext cx="41777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7030A0"/>
                </a:solidFill>
                <a:highlight>
                  <a:srgbClr val="FFFF00"/>
                </a:highlight>
              </a:rPr>
              <a:t>TELL</a:t>
            </a:r>
            <a:r>
              <a:rPr lang="en-GB" sz="2400" dirty="0">
                <a:solidFill>
                  <a:srgbClr val="7030A0"/>
                </a:solidFill>
              </a:rPr>
              <a:t> adults in your class</a:t>
            </a:r>
          </a:p>
          <a:p>
            <a:r>
              <a:rPr lang="en-GB" sz="2400" dirty="0">
                <a:solidFill>
                  <a:srgbClr val="7030A0"/>
                </a:solidFill>
                <a:highlight>
                  <a:srgbClr val="FFFF00"/>
                </a:highlight>
              </a:rPr>
              <a:t>TELL</a:t>
            </a:r>
            <a:r>
              <a:rPr lang="en-GB" sz="2400" dirty="0">
                <a:solidFill>
                  <a:srgbClr val="7030A0"/>
                </a:solidFill>
              </a:rPr>
              <a:t> an adult on the playground</a:t>
            </a:r>
          </a:p>
          <a:p>
            <a:r>
              <a:rPr lang="en-GB" sz="2400" dirty="0">
                <a:solidFill>
                  <a:srgbClr val="7030A0"/>
                </a:solidFill>
                <a:highlight>
                  <a:srgbClr val="FFFF00"/>
                </a:highlight>
              </a:rPr>
              <a:t>TELL </a:t>
            </a:r>
            <a:r>
              <a:rPr lang="en-GB" sz="2400" dirty="0">
                <a:solidFill>
                  <a:srgbClr val="7030A0"/>
                </a:solidFill>
              </a:rPr>
              <a:t>Mrs Walker or Mrs </a:t>
            </a:r>
            <a:r>
              <a:rPr lang="en-GB" sz="2400" dirty="0" err="1">
                <a:solidFill>
                  <a:srgbClr val="7030A0"/>
                </a:solidFill>
              </a:rPr>
              <a:t>Bunney</a:t>
            </a:r>
            <a:endParaRPr lang="en-GB" sz="2400" dirty="0">
              <a:solidFill>
                <a:srgbClr val="7030A0"/>
              </a:solidFill>
            </a:endParaRPr>
          </a:p>
          <a:p>
            <a:endParaRPr lang="en-GB" sz="2400" dirty="0">
              <a:solidFill>
                <a:srgbClr val="7030A0"/>
              </a:solidFill>
            </a:endParaRPr>
          </a:p>
          <a:p>
            <a:r>
              <a:rPr lang="en-GB" sz="2400" dirty="0">
                <a:solidFill>
                  <a:srgbClr val="7030A0"/>
                </a:solidFill>
                <a:highlight>
                  <a:srgbClr val="FFFF00"/>
                </a:highlight>
              </a:rPr>
              <a:t>TELL</a:t>
            </a:r>
            <a:br>
              <a:rPr lang="en-GB" sz="2400" dirty="0">
                <a:solidFill>
                  <a:srgbClr val="7030A0"/>
                </a:solidFill>
                <a:highlight>
                  <a:srgbClr val="FFFF00"/>
                </a:highlight>
              </a:rPr>
            </a:br>
            <a:r>
              <a:rPr lang="en-GB" sz="2400" dirty="0" err="1">
                <a:solidFill>
                  <a:srgbClr val="7030A0"/>
                </a:solidFill>
                <a:highlight>
                  <a:srgbClr val="FFFF00"/>
                </a:highlight>
              </a:rPr>
              <a:t>TELL</a:t>
            </a:r>
            <a:br>
              <a:rPr lang="en-GB" sz="2400" dirty="0">
                <a:solidFill>
                  <a:srgbClr val="7030A0"/>
                </a:solidFill>
                <a:highlight>
                  <a:srgbClr val="FFFF00"/>
                </a:highlight>
              </a:rPr>
            </a:br>
            <a:r>
              <a:rPr lang="en-GB" sz="2400" dirty="0" err="1">
                <a:solidFill>
                  <a:srgbClr val="7030A0"/>
                </a:solidFill>
                <a:highlight>
                  <a:srgbClr val="FFFF00"/>
                </a:highlight>
              </a:rPr>
              <a:t>TELL</a:t>
            </a:r>
            <a:r>
              <a:rPr lang="en-GB" sz="2400" dirty="0">
                <a:solidFill>
                  <a:srgbClr val="7030A0"/>
                </a:solidFill>
                <a:highlight>
                  <a:srgbClr val="FFFF00"/>
                </a:highligh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8574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Do we all agree to our ‘rights’ and ‘values’ and will we all make sure we are kind in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>
                <a:latin typeface="Century Gothic" panose="020B0502020202020204" pitchFamily="34" charset="0"/>
              </a:rPr>
              <a:t>Think about why we need Rights and Rules</a:t>
            </a:r>
          </a:p>
          <a:p>
            <a:endParaRPr lang="en-GB" sz="3600" dirty="0">
              <a:latin typeface="Century Gothic" panose="020B0502020202020204" pitchFamily="34" charset="0"/>
            </a:endParaRPr>
          </a:p>
          <a:p>
            <a:pPr marL="0" indent="0">
              <a:buNone/>
            </a:pPr>
            <a:endParaRPr lang="en-GB" sz="3600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6915" y="3795583"/>
            <a:ext cx="4812260" cy="242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985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6E753-98CF-4753-85F1-10134C590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Kindness, caring, Russell Rights and using our values = happiness at school</a:t>
            </a:r>
          </a:p>
        </p:txBody>
      </p:sp>
      <p:pic>
        <p:nvPicPr>
          <p:cNvPr id="4" name="Content Placeholder 3" descr="C:\Users\nicki\AppData\Local\Temp\Rar$DIa0.216\Russell_logo_CMYK_Bold.jpg">
            <a:extLst>
              <a:ext uri="{FF2B5EF4-FFF2-40B4-BE49-F238E27FC236}">
                <a16:creationId xmlns:a16="http://schemas.microsoft.com/office/drawing/2014/main" id="{9FC33868-72CE-4EEF-B78B-22DF93138E3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93" y="2058711"/>
            <a:ext cx="2624624" cy="2311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nicki\AppData\Local\Temp\Rar$DIa0.449\Russell_Shell_RGB.jpg">
            <a:extLst>
              <a:ext uri="{FF2B5EF4-FFF2-40B4-BE49-F238E27FC236}">
                <a16:creationId xmlns:a16="http://schemas.microsoft.com/office/drawing/2014/main" id="{E33462BC-A177-400B-B759-769587C8EB3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5669" y="2058711"/>
            <a:ext cx="2013358" cy="2137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BA3E23-8AFC-42A7-8A6A-CCC6BCD23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3722" y="2479687"/>
            <a:ext cx="5649113" cy="378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18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5F626-E8AF-44FD-81E5-60BC9E6B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60879"/>
            <a:ext cx="11029616" cy="1013800"/>
          </a:xfrm>
        </p:spPr>
        <p:txBody>
          <a:bodyPr>
            <a:normAutofit fontScale="90000"/>
          </a:bodyPr>
          <a:lstStyle/>
          <a:p>
            <a:r>
              <a:rPr lang="en-GB" dirty="0"/>
              <a:t>We want everyone to feel: </a:t>
            </a:r>
            <a:br>
              <a:rPr lang="en-GB" dirty="0"/>
            </a:br>
            <a:r>
              <a:rPr lang="en-GB" dirty="0"/>
              <a:t>3 – Fantastic or </a:t>
            </a:r>
            <a:br>
              <a:rPr lang="en-GB" dirty="0"/>
            </a:br>
            <a:r>
              <a:rPr lang="en-GB" dirty="0"/>
              <a:t>2 - calm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FD6134-9F70-4C18-97B2-1BCE3F06DE3C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950" y="1971501"/>
            <a:ext cx="11190913" cy="462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809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23F49-A57E-479D-9C71-872C7F197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E1709E-61AF-4E81-A671-119397BF59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4502" y="436313"/>
            <a:ext cx="11462961" cy="504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11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A1A85-D40A-49C0-8D3E-11BF4F0AF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60853F-790D-4C0A-B47F-4EBFF5577F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5811" y="369203"/>
            <a:ext cx="5690189" cy="61195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1AB498-3A3E-4B2D-90C0-033F52F09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69203"/>
            <a:ext cx="5690189" cy="611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784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F2F9F-E997-4D03-A5AB-5E81E8C80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 are Russell </a:t>
            </a:r>
            <a:r>
              <a:rPr lang="en-GB"/>
              <a:t>lower school</a:t>
            </a:r>
            <a:br>
              <a:rPr lang="en-GB"/>
            </a:br>
            <a:r>
              <a:rPr lang="en-GB"/>
              <a:t>Together</a:t>
            </a:r>
            <a:r>
              <a:rPr lang="en-GB" dirty="0"/>
              <a:t>, We can do it!</a:t>
            </a:r>
          </a:p>
        </p:txBody>
      </p:sp>
      <p:pic>
        <p:nvPicPr>
          <p:cNvPr id="4" name="Content Placeholder 3" descr="C:\Users\nicki\AppData\Local\Temp\Rar$DIa0.216\Russell_logo_CMYK_Bold.jpg">
            <a:extLst>
              <a:ext uri="{FF2B5EF4-FFF2-40B4-BE49-F238E27FC236}">
                <a16:creationId xmlns:a16="http://schemas.microsoft.com/office/drawing/2014/main" id="{8E141439-8AD0-455F-8C82-D5864609919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370" y="2251659"/>
            <a:ext cx="4554091" cy="3904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A86CB7-1FEC-4C94-B6B5-E9F77F54A9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909" y="204043"/>
            <a:ext cx="3459216" cy="25391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A5A140-933D-4EDD-9701-D15868DCE3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908" y="2952496"/>
            <a:ext cx="3459215" cy="354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89643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195</TotalTime>
  <Words>472</Words>
  <Application>Microsoft Office PowerPoint</Application>
  <PresentationFormat>Widescreen</PresentationFormat>
  <Paragraphs>52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Century Gothic</vt:lpstr>
      <vt:lpstr>Gill Sans MT</vt:lpstr>
      <vt:lpstr>Wingdings 2</vt:lpstr>
      <vt:lpstr>Dividend</vt:lpstr>
      <vt:lpstr>What it means to belong to Russell lower school</vt:lpstr>
      <vt:lpstr>Tolerance – agreeing to differ</vt:lpstr>
      <vt:lpstr>We can agree to see things differently – because to each of us they are different.  There is not necessarily a right and wrong.</vt:lpstr>
      <vt:lpstr>Different opinions – same on the inside</vt:lpstr>
      <vt:lpstr>We are a team at Russell lower school…we use the Russell rights</vt:lpstr>
      <vt:lpstr>Everyone’s rights…</vt:lpstr>
      <vt:lpstr>Why do we need to behave, follow the Russell rights and values in school?</vt:lpstr>
      <vt:lpstr>Every class is a team too. We need to be good friends.</vt:lpstr>
      <vt:lpstr>Give…a compliment,  a smile,  a helping hand,  a kind word…</vt:lpstr>
      <vt:lpstr>If I can’t say anything kind I don’t say anything at all</vt:lpstr>
      <vt:lpstr>But…we are a telling school so use your voice if someone is being unkind and not following the Russell rights and values</vt:lpstr>
      <vt:lpstr>What if someone is not kind or is mean to me?</vt:lpstr>
      <vt:lpstr>Do we all agree to our ‘rights’ and ‘values’ and will we all make sure we are kind in school?</vt:lpstr>
      <vt:lpstr>Kindness, caring, Russell Rights and using our values = happiness at school</vt:lpstr>
      <vt:lpstr>We want everyone to feel:  3 – Fantastic or  2 - calm</vt:lpstr>
      <vt:lpstr>PowerPoint Presentation</vt:lpstr>
      <vt:lpstr>PowerPoint Presentation</vt:lpstr>
      <vt:lpstr>We are Russell lower school Together, We can do it!</vt:lpstr>
    </vt:vector>
  </TitlesOfParts>
  <Company>Russell Lower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MDS Training – November 2015</dc:title>
  <dc:creator>Nicki</dc:creator>
  <cp:lastModifiedBy>Nicki</cp:lastModifiedBy>
  <cp:revision>22</cp:revision>
  <dcterms:created xsi:type="dcterms:W3CDTF">2015-10-26T15:09:21Z</dcterms:created>
  <dcterms:modified xsi:type="dcterms:W3CDTF">2021-06-21T08:24:35Z</dcterms:modified>
</cp:coreProperties>
</file>