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1"/>
  </p:notesMasterIdLst>
  <p:sldIdLst>
    <p:sldId id="256" r:id="rId2"/>
    <p:sldId id="257" r:id="rId3"/>
    <p:sldId id="258" r:id="rId4"/>
    <p:sldId id="259" r:id="rId5"/>
    <p:sldId id="260" r:id="rId6"/>
    <p:sldId id="261" r:id="rId7"/>
    <p:sldId id="270" r:id="rId8"/>
    <p:sldId id="262" r:id="rId9"/>
    <p:sldId id="263" r:id="rId10"/>
    <p:sldId id="272" r:id="rId11"/>
    <p:sldId id="264" r:id="rId12"/>
    <p:sldId id="266" r:id="rId13"/>
    <p:sldId id="269" r:id="rId14"/>
    <p:sldId id="271" r:id="rId15"/>
    <p:sldId id="268" r:id="rId16"/>
    <p:sldId id="275" r:id="rId17"/>
    <p:sldId id="274" r:id="rId18"/>
    <p:sldId id="273"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6855A9-2078-4585-A309-91730AADFBEF}" v="25" dt="2022-01-06T14:36:44.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438" autoAdjust="0"/>
  </p:normalViewPr>
  <p:slideViewPr>
    <p:cSldViewPr snapToGrid="0">
      <p:cViewPr varScale="1">
        <p:scale>
          <a:sx n="87" d="100"/>
          <a:sy n="87" d="100"/>
        </p:scale>
        <p:origin x="15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E710BF-1D4F-4EA3-A495-70671E78D79F}" type="datetimeFigureOut">
              <a:rPr lang="en-GB" smtClean="0"/>
              <a:t>10/02/2022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F961DD-631D-4D7D-B731-2B110AE688BC}" type="slidenum">
              <a:rPr lang="en-GB" smtClean="0"/>
              <a:t>‹#›</a:t>
            </a:fld>
            <a:endParaRPr lang="en-GB"/>
          </a:p>
        </p:txBody>
      </p:sp>
    </p:spTree>
    <p:extLst>
      <p:ext uri="{BB962C8B-B14F-4D97-AF65-F5344CB8AC3E}">
        <p14:creationId xmlns:p14="http://schemas.microsoft.com/office/powerpoint/2010/main" val="721546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1</a:t>
            </a:fld>
            <a:endParaRPr lang="en-GB"/>
          </a:p>
        </p:txBody>
      </p:sp>
    </p:spTree>
    <p:extLst>
      <p:ext uri="{BB962C8B-B14F-4D97-AF65-F5344CB8AC3E}">
        <p14:creationId xmlns:p14="http://schemas.microsoft.com/office/powerpoint/2010/main" val="1788334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understanding of emoji chart and set up a class one if you’d like to</a:t>
            </a:r>
          </a:p>
        </p:txBody>
      </p:sp>
      <p:sp>
        <p:nvSpPr>
          <p:cNvPr id="4" name="Slide Number Placeholder 3"/>
          <p:cNvSpPr>
            <a:spLocks noGrp="1"/>
          </p:cNvSpPr>
          <p:nvPr>
            <p:ph type="sldNum" sz="quarter" idx="5"/>
          </p:nvPr>
        </p:nvSpPr>
        <p:spPr/>
        <p:txBody>
          <a:bodyPr/>
          <a:lstStyle/>
          <a:p>
            <a:fld id="{ADF961DD-631D-4D7D-B731-2B110AE688BC}" type="slidenum">
              <a:rPr lang="en-GB" smtClean="0"/>
              <a:t>10</a:t>
            </a:fld>
            <a:endParaRPr lang="en-GB"/>
          </a:p>
        </p:txBody>
      </p:sp>
    </p:spTree>
    <p:extLst>
      <p:ext uri="{BB962C8B-B14F-4D97-AF65-F5344CB8AC3E}">
        <p14:creationId xmlns:p14="http://schemas.microsoft.com/office/powerpoint/2010/main" val="198979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Being able to notice other peoples feelings is an amazing skill to have. </a:t>
            </a:r>
          </a:p>
          <a:p>
            <a:r>
              <a:rPr lang="en-GB" sz="1200" dirty="0"/>
              <a:t>If you notice your friend isn’t feeling their best, be there for them and try something to make them feel better such as talking to them, playing a game with them or making them laugh.</a:t>
            </a:r>
          </a:p>
          <a:p>
            <a:r>
              <a:rPr lang="en-GB" dirty="0"/>
              <a:t>By helping out others it promotes ‘growing together’. </a:t>
            </a:r>
          </a:p>
          <a:p>
            <a:r>
              <a:rPr lang="en-GB" dirty="0"/>
              <a:t>Idea – everyone think of an idea for how they could help a friend or teacher this week, share idea with class teacher or peer sitting next to you.</a:t>
            </a:r>
          </a:p>
        </p:txBody>
      </p:sp>
      <p:sp>
        <p:nvSpPr>
          <p:cNvPr id="4" name="Slide Number Placeholder 3"/>
          <p:cNvSpPr>
            <a:spLocks noGrp="1"/>
          </p:cNvSpPr>
          <p:nvPr>
            <p:ph type="sldNum" sz="quarter" idx="5"/>
          </p:nvPr>
        </p:nvSpPr>
        <p:spPr/>
        <p:txBody>
          <a:bodyPr/>
          <a:lstStyle/>
          <a:p>
            <a:fld id="{ADF961DD-631D-4D7D-B731-2B110AE688BC}" type="slidenum">
              <a:rPr lang="en-GB" smtClean="0"/>
              <a:t>11</a:t>
            </a:fld>
            <a:endParaRPr lang="en-GB"/>
          </a:p>
        </p:txBody>
      </p:sp>
    </p:spTree>
    <p:extLst>
      <p:ext uri="{BB962C8B-B14F-4D97-AF65-F5344CB8AC3E}">
        <p14:creationId xmlns:p14="http://schemas.microsoft.com/office/powerpoint/2010/main" val="1347245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said before growth is both something that happens to our bodies but also to our minds. </a:t>
            </a:r>
          </a:p>
          <a:p>
            <a:r>
              <a:rPr lang="en-GB" dirty="0"/>
              <a:t>Have a think about what you would like to </a:t>
            </a:r>
            <a:r>
              <a:rPr lang="en-GB" b="1" dirty="0"/>
              <a:t>CHANGE</a:t>
            </a:r>
            <a:r>
              <a:rPr lang="en-GB" dirty="0"/>
              <a:t> or be different in your life</a:t>
            </a:r>
          </a:p>
          <a:p>
            <a:r>
              <a:rPr lang="en-GB" dirty="0"/>
              <a:t>What are your hopes and dreams for the future? Who will you grow to become? Idea – everyone shares ideas with teacher </a:t>
            </a:r>
          </a:p>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12</a:t>
            </a:fld>
            <a:endParaRPr lang="en-GB"/>
          </a:p>
        </p:txBody>
      </p:sp>
    </p:spTree>
    <p:extLst>
      <p:ext uri="{BB962C8B-B14F-4D97-AF65-F5344CB8AC3E}">
        <p14:creationId xmlns:p14="http://schemas.microsoft.com/office/powerpoint/2010/main" val="2045212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humans, we change and grow all the time and we do this in many different ways. </a:t>
            </a:r>
          </a:p>
          <a:p>
            <a:r>
              <a:rPr lang="en-GB" dirty="0"/>
              <a:t>Physical growth is easy to see – we grow from babies to children, to teenagers and then to adults. </a:t>
            </a:r>
          </a:p>
          <a:p>
            <a:r>
              <a:rPr lang="en-GB" dirty="0"/>
              <a:t>As we have already said, another way we can grow is emotionally. A good example of this is that things that upset us when we are younger may no longer upset us as we get slightly older. </a:t>
            </a:r>
          </a:p>
          <a:p>
            <a:r>
              <a:rPr lang="en-GB" dirty="0"/>
              <a:t>It is important to remember that we all need support to help us to keep growing, especially when things get tough. </a:t>
            </a:r>
          </a:p>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13</a:t>
            </a:fld>
            <a:endParaRPr lang="en-GB"/>
          </a:p>
        </p:txBody>
      </p:sp>
    </p:spTree>
    <p:extLst>
      <p:ext uri="{BB962C8B-B14F-4D97-AF65-F5344CB8AC3E}">
        <p14:creationId xmlns:p14="http://schemas.microsoft.com/office/powerpoint/2010/main" val="3473613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the children a couple of minutes to think about their answers to question 1</a:t>
            </a:r>
          </a:p>
          <a:p>
            <a:pPr marL="171450" indent="-171450">
              <a:buFontTx/>
              <a:buChar char="-"/>
            </a:pPr>
            <a:r>
              <a:rPr lang="en-GB" dirty="0"/>
              <a:t>Allow children to discuss each other’s growth for a few minutes </a:t>
            </a:r>
          </a:p>
          <a:p>
            <a:pPr marL="171450" indent="-171450">
              <a:buFontTx/>
              <a:buChar char="-"/>
            </a:pPr>
            <a:r>
              <a:rPr lang="en-GB" dirty="0"/>
              <a:t>Conclude with ‘I could hear you all talking about all the things you’ve achieved in the past year, some things sounded the same but there were a lot of different things you achieved </a:t>
            </a:r>
            <a:r>
              <a:rPr lang="en-GB" dirty="0" err="1"/>
              <a:t>e.g</a:t>
            </a:r>
            <a:r>
              <a:rPr lang="en-GB" dirty="0"/>
              <a:t>…’ it’s important to remember we all grow and develop differently and that’s what makes us unique. We’re all individuals who face our own challenges and setbacks. We all grow and develop at our own pace and that’s ok!</a:t>
            </a:r>
          </a:p>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14</a:t>
            </a:fld>
            <a:endParaRPr lang="en-GB"/>
          </a:p>
        </p:txBody>
      </p:sp>
    </p:spTree>
    <p:extLst>
      <p:ext uri="{BB962C8B-B14F-4D97-AF65-F5344CB8AC3E}">
        <p14:creationId xmlns:p14="http://schemas.microsoft.com/office/powerpoint/2010/main" val="428475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points to take away </a:t>
            </a:r>
          </a:p>
          <a:p>
            <a:r>
              <a:rPr lang="en-GB" dirty="0"/>
              <a:t>- We all learn and grow differently and that’s ok! </a:t>
            </a:r>
          </a:p>
          <a:p>
            <a:r>
              <a:rPr lang="en-GB" dirty="0"/>
              <a:t>- It’s important to look after ourselves and look out for others so that we can ‘grow together’</a:t>
            </a:r>
          </a:p>
          <a:p>
            <a:r>
              <a:rPr lang="en-GB" dirty="0"/>
              <a:t>- Ask for help and support when you need it from your friends, families, teachers and other services like CHUMS</a:t>
            </a:r>
          </a:p>
          <a:p>
            <a:endParaRPr lang="en-GB" dirty="0"/>
          </a:p>
          <a:p>
            <a:r>
              <a:rPr lang="en-GB" dirty="0"/>
              <a:t>Idea – everyone share one thing they have learnt from presentation </a:t>
            </a:r>
          </a:p>
        </p:txBody>
      </p:sp>
      <p:sp>
        <p:nvSpPr>
          <p:cNvPr id="4" name="Slide Number Placeholder 3"/>
          <p:cNvSpPr>
            <a:spLocks noGrp="1"/>
          </p:cNvSpPr>
          <p:nvPr>
            <p:ph type="sldNum" sz="quarter" idx="5"/>
          </p:nvPr>
        </p:nvSpPr>
        <p:spPr/>
        <p:txBody>
          <a:bodyPr/>
          <a:lstStyle/>
          <a:p>
            <a:fld id="{ADF961DD-631D-4D7D-B731-2B110AE688BC}" type="slidenum">
              <a:rPr lang="en-GB" smtClean="0"/>
              <a:t>15</a:t>
            </a:fld>
            <a:endParaRPr lang="en-GB"/>
          </a:p>
        </p:txBody>
      </p:sp>
    </p:spTree>
    <p:extLst>
      <p:ext uri="{BB962C8B-B14F-4D97-AF65-F5344CB8AC3E}">
        <p14:creationId xmlns:p14="http://schemas.microsoft.com/office/powerpoint/2010/main" val="246779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19</a:t>
            </a:fld>
            <a:endParaRPr lang="en-GB"/>
          </a:p>
        </p:txBody>
      </p:sp>
    </p:spTree>
    <p:extLst>
      <p:ext uri="{BB962C8B-B14F-4D97-AF65-F5344CB8AC3E}">
        <p14:creationId xmlns:p14="http://schemas.microsoft.com/office/powerpoint/2010/main" val="840461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Put your hands up if you’ve heard of CHUMS before?</a:t>
            </a:r>
          </a:p>
          <a:p>
            <a:r>
              <a:rPr lang="en-GB" dirty="0"/>
              <a:t>Q: Does anyone know what they do?</a:t>
            </a:r>
          </a:p>
          <a:p>
            <a:r>
              <a:rPr lang="en-GB" dirty="0"/>
              <a:t>CHUMS is a mental health and emotional wellbeing service which helps children and their families. They offer lots of different forms of support for children, young people and their families who are facing some challenges, for example, feeling worried. </a:t>
            </a:r>
          </a:p>
          <a:p>
            <a:r>
              <a:rPr lang="en-GB" dirty="0"/>
              <a:t>Teachers can look at CHUMS website for more information – www.chums.uk.com</a:t>
            </a:r>
          </a:p>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2</a:t>
            </a:fld>
            <a:endParaRPr lang="en-GB"/>
          </a:p>
        </p:txBody>
      </p:sp>
    </p:spTree>
    <p:extLst>
      <p:ext uri="{BB962C8B-B14F-4D97-AF65-F5344CB8AC3E}">
        <p14:creationId xmlns:p14="http://schemas.microsoft.com/office/powerpoint/2010/main" val="107452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 What does ‘growing together’ mean? </a:t>
            </a:r>
          </a:p>
          <a:p>
            <a:r>
              <a:rPr lang="en-GB" dirty="0"/>
              <a:t>This year’s Children’s Mental Health Awareness week’s theme is ‘growing together.’ Often when we think of growing we think of physically getting taller, bigger and older. However, growth can also be about growing emotionally and learning to face our challenges.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84746"/>
                </a:solidFill>
                <a:effectLst/>
                <a:latin typeface="Nunito" pitchFamily="2" charset="0"/>
              </a:rPr>
              <a:t>Challenges and setbacks can help us to grow and adapt and trying new things can help us to move beyond our comfort zone into a new realm of possibility and potential. However, emotional growth is often a gradual process that happens over time and sometimes we might feel a bit ‘stuck’ which is why it’s really good to talk to those around you about how you’re feeling so that we can ‘grow together’. </a:t>
            </a:r>
            <a:endParaRPr lang="en-GB" dirty="0"/>
          </a:p>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3</a:t>
            </a:fld>
            <a:endParaRPr lang="en-GB"/>
          </a:p>
        </p:txBody>
      </p:sp>
    </p:spTree>
    <p:extLst>
      <p:ext uri="{BB962C8B-B14F-4D97-AF65-F5344CB8AC3E}">
        <p14:creationId xmlns:p14="http://schemas.microsoft.com/office/powerpoint/2010/main" val="499135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You’ve come up with some really good ideas about what it means to ‘grow together’ but next I want you to think about how you can help and support each other grow?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Idea – Class to think of ideas of ways to help and support each other growing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Here’s some way’s we’ve/I’ve thought of to help you ‘grow 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Talk to one another – talk about your friends’ best qualities, the things that make them special and unique </a:t>
            </a:r>
          </a:p>
          <a:p>
            <a:pPr algn="l"/>
            <a:r>
              <a:rPr lang="en-GB" dirty="0"/>
              <a:t>-  Get Active – stepping outside for some fresh air and going for a walk with a parent/carer can help clear your mind. </a:t>
            </a:r>
            <a:r>
              <a:rPr lang="en-GB" sz="1200" dirty="0"/>
              <a:t>Any activity where we are moving our bodies usually makes us feel better. There are lots of ways to stay active – skipping, netball, football etc </a:t>
            </a:r>
            <a:endParaRPr lang="en-GB"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Learn a new skill – start a new club – there’s lots on offer here at school such as…teacher to give examples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dirty="0"/>
              <a:t>Practise self care – you may not know what this means so we’re going to have a look at this on the next slide…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dirty="0"/>
          </a:p>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4</a:t>
            </a:fld>
            <a:endParaRPr lang="en-GB"/>
          </a:p>
        </p:txBody>
      </p:sp>
    </p:spTree>
    <p:extLst>
      <p:ext uri="{BB962C8B-B14F-4D97-AF65-F5344CB8AC3E}">
        <p14:creationId xmlns:p14="http://schemas.microsoft.com/office/powerpoint/2010/main" val="4264844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really important to look after ourselves in order to help us grow physically, emotionally and mentally</a:t>
            </a:r>
          </a:p>
          <a:p>
            <a:r>
              <a:rPr lang="en-GB" dirty="0"/>
              <a:t>Here are some tips:</a:t>
            </a:r>
          </a:p>
          <a:p>
            <a:pPr marL="228600" indent="-228600">
              <a:buAutoNum type="arabicPeriod"/>
            </a:pPr>
            <a:r>
              <a:rPr lang="en-GB" dirty="0"/>
              <a:t>Have a bath</a:t>
            </a:r>
          </a:p>
          <a:p>
            <a:pPr marL="228600" indent="-228600">
              <a:buAutoNum type="arabicPeriod"/>
            </a:pPr>
            <a:r>
              <a:rPr lang="en-GB" dirty="0"/>
              <a:t>Listen to a song that makes you smile</a:t>
            </a:r>
          </a:p>
          <a:p>
            <a:pPr marL="228600" indent="-228600">
              <a:buAutoNum type="arabicPeriod"/>
            </a:pPr>
            <a:r>
              <a:rPr lang="en-GB" dirty="0"/>
              <a:t>Watch a film that makes you laugh</a:t>
            </a:r>
          </a:p>
          <a:p>
            <a:pPr marL="228600" indent="-228600">
              <a:buAutoNum type="arabicPeriod"/>
            </a:pPr>
            <a:r>
              <a:rPr lang="en-GB" dirty="0"/>
              <a:t>Write down a list of nice things about yourself</a:t>
            </a:r>
          </a:p>
          <a:p>
            <a:pPr marL="228600" indent="-228600">
              <a:buAutoNum type="arabicPeriod"/>
            </a:pPr>
            <a:r>
              <a:rPr lang="en-GB" dirty="0"/>
              <a:t>Practise relaxation – e.g. deep breathing (we will try this in a moment, next slide) </a:t>
            </a:r>
          </a:p>
          <a:p>
            <a:pPr marL="0" indent="0">
              <a:buNone/>
            </a:pPr>
            <a:r>
              <a:rPr lang="en-GB" dirty="0"/>
              <a:t>Can anyone think of some more ideas? Idea – everyone write on a post it note 3 x self care ideas they are already doing or are going to start practising </a:t>
            </a:r>
          </a:p>
          <a:p>
            <a:pPr marL="228600" indent="-228600">
              <a:buAutoNum type="arabicPeriod"/>
            </a:pPr>
            <a:endParaRPr lang="en-GB"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5</a:t>
            </a:fld>
            <a:endParaRPr lang="en-GB"/>
          </a:p>
        </p:txBody>
      </p:sp>
    </p:spTree>
    <p:extLst>
      <p:ext uri="{BB962C8B-B14F-4D97-AF65-F5344CB8AC3E}">
        <p14:creationId xmlns:p14="http://schemas.microsoft.com/office/powerpoint/2010/main" val="209953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Sometimes we can face setbacks and challenges in life. Other times we can feel angry, worried or scared. It is important to learn and grow from these moments. Deep breathing can really help us with these difficult times.</a:t>
            </a:r>
          </a:p>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6</a:t>
            </a:fld>
            <a:endParaRPr lang="en-GB"/>
          </a:p>
        </p:txBody>
      </p:sp>
    </p:spTree>
    <p:extLst>
      <p:ext uri="{BB962C8B-B14F-4D97-AF65-F5344CB8AC3E}">
        <p14:creationId xmlns:p14="http://schemas.microsoft.com/office/powerpoint/2010/main" val="1855083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Practice deep breathing – follow script. Pick one 4/7 or 3/5/5 and repeat multiple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begin, sit still somewhere comfortable. Close your eyes and begin breathing through your nose. Try one of the following techniques… Breathe in for a count of 4…Then breathe out for a count of 7 Breathe in for a count of 3…Hold for a count of 4…Then breathe out for a count of 5 Make sure you are breathing deeply, imagine you are filling up a balloon in your stomach when breathing in. Your shoulders should not move. When you breathe in your tummy should come out as it fills with air. When you breathe out, your tummy should go down as the air comes out. It can be really helpful to practice with a cushion on your belly to see it go up and down. If you find this difficult you can reduce the count as long as the out-breath is longer than the inbreath. Deep breathing is really good because it can help us come out of fight or flight. Our heart rate slows down, and our body starts to feel calm. </a:t>
            </a:r>
          </a:p>
          <a:p>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7</a:t>
            </a:fld>
            <a:endParaRPr lang="en-GB"/>
          </a:p>
        </p:txBody>
      </p:sp>
    </p:spTree>
    <p:extLst>
      <p:ext uri="{BB962C8B-B14F-4D97-AF65-F5344CB8AC3E}">
        <p14:creationId xmlns:p14="http://schemas.microsoft.com/office/powerpoint/2010/main" val="307228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deep breathing mindfulness exercise is a nice way to help us manage those difficult emotions we face.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be able to express and talk about your feelings, you need to be able to know what you are feeling!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you name any emotions?</a:t>
            </a:r>
          </a:p>
          <a:p>
            <a:r>
              <a:rPr lang="en-GB" dirty="0"/>
              <a:t>Examples - happy, sad, angry, nervous, worried, hopeless, ashamed etc </a:t>
            </a:r>
          </a:p>
        </p:txBody>
      </p:sp>
      <p:sp>
        <p:nvSpPr>
          <p:cNvPr id="4" name="Slide Number Placeholder 3"/>
          <p:cNvSpPr>
            <a:spLocks noGrp="1"/>
          </p:cNvSpPr>
          <p:nvPr>
            <p:ph type="sldNum" sz="quarter" idx="5"/>
          </p:nvPr>
        </p:nvSpPr>
        <p:spPr/>
        <p:txBody>
          <a:bodyPr/>
          <a:lstStyle/>
          <a:p>
            <a:fld id="{ADF961DD-631D-4D7D-B731-2B110AE688BC}" type="slidenum">
              <a:rPr lang="en-GB" smtClean="0"/>
              <a:t>8</a:t>
            </a:fld>
            <a:endParaRPr lang="en-GB"/>
          </a:p>
        </p:txBody>
      </p:sp>
    </p:spTree>
    <p:extLst>
      <p:ext uri="{BB962C8B-B14F-4D97-AF65-F5344CB8AC3E}">
        <p14:creationId xmlns:p14="http://schemas.microsoft.com/office/powerpoint/2010/main" val="1772977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All of the feelings you named are </a:t>
            </a:r>
            <a:r>
              <a:rPr lang="en-GB" sz="1200" b="1" dirty="0">
                <a:solidFill>
                  <a:srgbClr val="8E78B6"/>
                </a:solidFill>
              </a:rPr>
              <a:t>normal</a:t>
            </a:r>
            <a:r>
              <a:rPr lang="en-GB" sz="1200" dirty="0"/>
              <a:t> and </a:t>
            </a:r>
            <a:r>
              <a:rPr lang="en-GB" sz="1200" b="1" dirty="0">
                <a:solidFill>
                  <a:srgbClr val="8E78B6"/>
                </a:solidFill>
              </a:rPr>
              <a:t>okay. </a:t>
            </a:r>
            <a:r>
              <a:rPr lang="en-GB" sz="1200" dirty="0"/>
              <a:t>Being able to </a:t>
            </a:r>
            <a:r>
              <a:rPr lang="en-GB" sz="1200" b="1" dirty="0">
                <a:solidFill>
                  <a:srgbClr val="8E78B6"/>
                </a:solidFill>
              </a:rPr>
              <a:t>learn and grow </a:t>
            </a:r>
            <a:r>
              <a:rPr lang="en-GB" sz="1200" dirty="0"/>
              <a:t>from them is so important. </a:t>
            </a:r>
          </a:p>
          <a:p>
            <a:r>
              <a:rPr lang="en-GB" sz="1200" dirty="0"/>
              <a:t>Emoji charts are a creative way to recognise and communicate with others how you are feeling. You could set one of these up at home or school. There is an example on the next slide…</a:t>
            </a:r>
            <a:br>
              <a:rPr lang="en-GB" sz="1400" dirty="0"/>
            </a:br>
            <a:endParaRPr lang="en-GB" dirty="0"/>
          </a:p>
        </p:txBody>
      </p:sp>
      <p:sp>
        <p:nvSpPr>
          <p:cNvPr id="4" name="Slide Number Placeholder 3"/>
          <p:cNvSpPr>
            <a:spLocks noGrp="1"/>
          </p:cNvSpPr>
          <p:nvPr>
            <p:ph type="sldNum" sz="quarter" idx="5"/>
          </p:nvPr>
        </p:nvSpPr>
        <p:spPr/>
        <p:txBody>
          <a:bodyPr/>
          <a:lstStyle/>
          <a:p>
            <a:fld id="{ADF961DD-631D-4D7D-B731-2B110AE688BC}" type="slidenum">
              <a:rPr lang="en-GB" smtClean="0"/>
              <a:t>9</a:t>
            </a:fld>
            <a:endParaRPr lang="en-GB"/>
          </a:p>
        </p:txBody>
      </p:sp>
    </p:spTree>
    <p:extLst>
      <p:ext uri="{BB962C8B-B14F-4D97-AF65-F5344CB8AC3E}">
        <p14:creationId xmlns:p14="http://schemas.microsoft.com/office/powerpoint/2010/main" val="3495326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BCA59A-F7A3-4530-AFCA-529F862F30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34904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CA59A-F7A3-4530-AFCA-529F862F30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249590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CA59A-F7A3-4530-AFCA-529F862F30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004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CA59A-F7A3-4530-AFCA-529F862F30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909231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CA59A-F7A3-4530-AFCA-529F862F30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672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CA59A-F7A3-4530-AFCA-529F862F30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301377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CA59A-F7A3-4530-AFCA-529F862F30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210754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CA59A-F7A3-4530-AFCA-529F862F30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310187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CA59A-F7A3-4530-AFCA-529F862F30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410745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CA59A-F7A3-4530-AFCA-529F862F30D7}" type="datetimeFigureOut">
              <a:rPr lang="en-GB" smtClean="0"/>
              <a:t>10/02/2022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2375376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BCA59A-F7A3-4530-AFCA-529F862F30D7}" type="datetimeFigureOut">
              <a:rPr lang="en-GB" smtClean="0"/>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169715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BCA59A-F7A3-4530-AFCA-529F862F30D7}" type="datetimeFigureOut">
              <a:rPr lang="en-GB" smtClean="0"/>
              <a:t>10/02/2022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99760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BCA59A-F7A3-4530-AFCA-529F862F30D7}" type="datetimeFigureOut">
              <a:rPr lang="en-GB" smtClean="0"/>
              <a:t>10/02/2022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123295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CA59A-F7A3-4530-AFCA-529F862F30D7}" type="datetimeFigureOut">
              <a:rPr lang="en-GB" smtClean="0"/>
              <a:t>10/02/2022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348549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BCA59A-F7A3-4530-AFCA-529F862F30D7}" type="datetimeFigureOut">
              <a:rPr lang="en-GB" smtClean="0"/>
              <a:t>10/02/2022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F60D8-CD92-45F7-87A3-30D26B987B6F}" type="slidenum">
              <a:rPr lang="en-GB" smtClean="0"/>
              <a:t>‹#›</a:t>
            </a:fld>
            <a:endParaRPr lang="en-GB"/>
          </a:p>
        </p:txBody>
      </p:sp>
    </p:spTree>
    <p:extLst>
      <p:ext uri="{BB962C8B-B14F-4D97-AF65-F5344CB8AC3E}">
        <p14:creationId xmlns:p14="http://schemas.microsoft.com/office/powerpoint/2010/main" val="2909617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F60D8-CD92-45F7-87A3-30D26B987B6F}" type="slidenum">
              <a:rPr lang="en-GB" smtClean="0"/>
              <a:t>‹#›</a:t>
            </a:fld>
            <a:endParaRPr lang="en-GB"/>
          </a:p>
        </p:txBody>
      </p:sp>
      <p:sp>
        <p:nvSpPr>
          <p:cNvPr id="5" name="Date Placeholder 4"/>
          <p:cNvSpPr>
            <a:spLocks noGrp="1"/>
          </p:cNvSpPr>
          <p:nvPr>
            <p:ph type="dt" sz="half" idx="10"/>
          </p:nvPr>
        </p:nvSpPr>
        <p:spPr/>
        <p:txBody>
          <a:bodyPr/>
          <a:lstStyle/>
          <a:p>
            <a:fld id="{D1BCA59A-F7A3-4530-AFCA-529F862F30D7}" type="datetimeFigureOut">
              <a:rPr lang="en-GB" smtClean="0"/>
              <a:t>10/02/2022</a:t>
            </a:fld>
            <a:endParaRPr lang="en-GB"/>
          </a:p>
        </p:txBody>
      </p:sp>
    </p:spTree>
    <p:extLst>
      <p:ext uri="{BB962C8B-B14F-4D97-AF65-F5344CB8AC3E}">
        <p14:creationId xmlns:p14="http://schemas.microsoft.com/office/powerpoint/2010/main" val="2578147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BCA59A-F7A3-4530-AFCA-529F862F30D7}" type="datetimeFigureOut">
              <a:rPr lang="en-GB" smtClean="0"/>
              <a:t>10/02/2022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22F60D8-CD92-45F7-87A3-30D26B987B6F}" type="slidenum">
              <a:rPr lang="en-GB" smtClean="0"/>
              <a:t>‹#›</a:t>
            </a:fld>
            <a:endParaRPr lang="en-GB"/>
          </a:p>
        </p:txBody>
      </p:sp>
    </p:spTree>
    <p:extLst>
      <p:ext uri="{BB962C8B-B14F-4D97-AF65-F5344CB8AC3E}">
        <p14:creationId xmlns:p14="http://schemas.microsoft.com/office/powerpoint/2010/main" val="181123136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google.co.uk/url?sa=i&amp;rct=j&amp;q=&amp;esrc=s&amp;source=images&amp;cd=&amp;cad=rja&amp;uact=8&amp;ved=0ahUKEwjL_Jikp8fVAhWGaxQKHbmqCaMQjRwIBw&amp;url=http://hellogiggles.com/first-date-text/&amp;psig=AFQjCNGcxIARSrf8iTcbCRixppEm-2pZBw&amp;ust=1502270333559841" TargetMode="External"/><Relationship Id="rId7" Type="http://schemas.openxmlformats.org/officeDocument/2006/relationships/hyperlink" Target="https://www.google.co.uk/url?sa=i&amp;rct=j&amp;q=&amp;esrc=s&amp;source=images&amp;cd=&amp;cad=rja&amp;uact=8&amp;ved=0ahUKEwiqoIiyqMfVAhWF7xQKHZpWAgwQjRwIBw&amp;url=https://www.pinterest.com/pin/835980749550298562/&amp;psig=AFQjCNHy4KUVlM7AMTQ8PoFdF2DvPOHWyg&amp;ust=150227064161812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s://www.google.co.uk/url?sa=i&amp;rct=j&amp;q=&amp;esrc=s&amp;source=images&amp;cd=&amp;cad=rja&amp;uact=8&amp;ved=0ahUKEwj7qLmk-dbVAhUJVxQKHe6-CnYQjRwIBw&amp;url=https://www.pinterest.com/pin/794252084253159360/&amp;psig=AFQjCNE3K8vFwuteFUUP5bk5eBkLathSxA&amp;ust=1502807732575310" TargetMode="External"/><Relationship Id="rId10" Type="http://schemas.openxmlformats.org/officeDocument/2006/relationships/image" Target="../media/image25.jpeg"/><Relationship Id="rId4" Type="http://schemas.openxmlformats.org/officeDocument/2006/relationships/image" Target="../media/image22.jpeg"/><Relationship Id="rId9" Type="http://schemas.openxmlformats.org/officeDocument/2006/relationships/hyperlink" Target="https://www.google.co.uk/url?sa=i&amp;rct=j&amp;q=&amp;esrc=s&amp;source=images&amp;cd=&amp;cad=rja&amp;uact=8&amp;ved=0ahUKEwjT_oycq8fVAhWI6RQKHdF_CysQjRwIBw&amp;url=https://www.pinterest.com/explore/angry-emoji/&amp;psig=AFQjCNF6ddPl_pavD0OCaGxIAouJHcEUUA&amp;ust=150227139409159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6DF59-4B1F-4837-8466-DB4F46C5C376}"/>
              </a:ext>
            </a:extLst>
          </p:cNvPr>
          <p:cNvSpPr>
            <a:spLocks noGrp="1"/>
          </p:cNvSpPr>
          <p:nvPr>
            <p:ph type="ctrTitle"/>
          </p:nvPr>
        </p:nvSpPr>
        <p:spPr/>
        <p:txBody>
          <a:bodyPr/>
          <a:lstStyle/>
          <a:p>
            <a:r>
              <a:rPr lang="en-US" sz="5400" dirty="0">
                <a:solidFill>
                  <a:schemeClr val="accent5"/>
                </a:solidFill>
                <a:ea typeface="Lato BOLD" panose="020F0502020204030203" pitchFamily="34" charset="0"/>
                <a:cs typeface="Corsiva Hebrew" pitchFamily="2" charset="-79"/>
              </a:rPr>
              <a:t>Growing Together – Children’s Mental Health Awareness Week </a:t>
            </a:r>
            <a:br>
              <a:rPr lang="en-US" sz="5400" dirty="0">
                <a:solidFill>
                  <a:schemeClr val="accent5"/>
                </a:solidFill>
                <a:ea typeface="Lato BOLD" panose="020F0502020204030203" pitchFamily="34" charset="0"/>
                <a:cs typeface="Corsiva Hebrew" pitchFamily="2" charset="-79"/>
              </a:rPr>
            </a:br>
            <a:endParaRPr lang="en-GB" dirty="0"/>
          </a:p>
        </p:txBody>
      </p:sp>
      <p:sp>
        <p:nvSpPr>
          <p:cNvPr id="3" name="Subtitle 2">
            <a:extLst>
              <a:ext uri="{FF2B5EF4-FFF2-40B4-BE49-F238E27FC236}">
                <a16:creationId xmlns:a16="http://schemas.microsoft.com/office/drawing/2014/main" id="{FB475768-AF25-46B7-9C95-F4DA270DED58}"/>
              </a:ext>
            </a:extLst>
          </p:cNvPr>
          <p:cNvSpPr>
            <a:spLocks noGrp="1"/>
          </p:cNvSpPr>
          <p:nvPr>
            <p:ph type="subTitle" idx="1"/>
          </p:nvPr>
        </p:nvSpPr>
        <p:spPr/>
        <p:txBody>
          <a:bodyPr>
            <a:normAutofit/>
          </a:bodyPr>
          <a:lstStyle/>
          <a:p>
            <a:r>
              <a:rPr lang="en-GB" sz="3200" dirty="0"/>
              <a:t>7-13</a:t>
            </a:r>
            <a:r>
              <a:rPr lang="en-GB" sz="3200" baseline="30000" dirty="0"/>
              <a:t>th</a:t>
            </a:r>
            <a:r>
              <a:rPr lang="en-GB" sz="3200" dirty="0"/>
              <a:t> February, 2022 </a:t>
            </a:r>
          </a:p>
        </p:txBody>
      </p:sp>
      <p:pic>
        <p:nvPicPr>
          <p:cNvPr id="4" name="Picture 3">
            <a:extLst>
              <a:ext uri="{FF2B5EF4-FFF2-40B4-BE49-F238E27FC236}">
                <a16:creationId xmlns:a16="http://schemas.microsoft.com/office/drawing/2014/main" id="{97165E2C-DD0A-4FEB-99B1-05A4FC807275}"/>
              </a:ext>
            </a:extLst>
          </p:cNvPr>
          <p:cNvPicPr>
            <a:picLocks noChangeAspect="1"/>
          </p:cNvPicPr>
          <p:nvPr/>
        </p:nvPicPr>
        <p:blipFill>
          <a:blip r:embed="rId3"/>
          <a:stretch>
            <a:fillRect/>
          </a:stretch>
        </p:blipFill>
        <p:spPr>
          <a:xfrm>
            <a:off x="1073707" y="4273061"/>
            <a:ext cx="1463167" cy="2036241"/>
          </a:xfrm>
          <a:prstGeom prst="rect">
            <a:avLst/>
          </a:prstGeom>
        </p:spPr>
      </p:pic>
    </p:spTree>
    <p:extLst>
      <p:ext uri="{BB962C8B-B14F-4D97-AF65-F5344CB8AC3E}">
        <p14:creationId xmlns:p14="http://schemas.microsoft.com/office/powerpoint/2010/main" val="3452723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7EBBF7E-4EF6-49EA-AC57-819A67F4CC70}"/>
              </a:ext>
            </a:extLst>
          </p:cNvPr>
          <p:cNvGraphicFramePr>
            <a:graphicFrameLocks noGrp="1"/>
          </p:cNvGraphicFramePr>
          <p:nvPr>
            <p:ph idx="1"/>
            <p:extLst>
              <p:ext uri="{D42A27DB-BD31-4B8C-83A1-F6EECF244321}">
                <p14:modId xmlns:p14="http://schemas.microsoft.com/office/powerpoint/2010/main" val="3880113713"/>
              </p:ext>
            </p:extLst>
          </p:nvPr>
        </p:nvGraphicFramePr>
        <p:xfrm>
          <a:off x="571183" y="590868"/>
          <a:ext cx="8596311" cy="5582920"/>
        </p:xfrm>
        <a:graphic>
          <a:graphicData uri="http://schemas.openxmlformats.org/drawingml/2006/table">
            <a:tbl>
              <a:tblPr firstRow="1" bandRow="1">
                <a:tableStyleId>{5C22544A-7EE6-4342-B048-85BDC9FD1C3A}</a:tableStyleId>
              </a:tblPr>
              <a:tblGrid>
                <a:gridCol w="2865437">
                  <a:extLst>
                    <a:ext uri="{9D8B030D-6E8A-4147-A177-3AD203B41FA5}">
                      <a16:colId xmlns:a16="http://schemas.microsoft.com/office/drawing/2014/main" val="2354881685"/>
                    </a:ext>
                  </a:extLst>
                </a:gridCol>
                <a:gridCol w="2865437">
                  <a:extLst>
                    <a:ext uri="{9D8B030D-6E8A-4147-A177-3AD203B41FA5}">
                      <a16:colId xmlns:a16="http://schemas.microsoft.com/office/drawing/2014/main" val="944455828"/>
                    </a:ext>
                  </a:extLst>
                </a:gridCol>
                <a:gridCol w="2865437">
                  <a:extLst>
                    <a:ext uri="{9D8B030D-6E8A-4147-A177-3AD203B41FA5}">
                      <a16:colId xmlns:a16="http://schemas.microsoft.com/office/drawing/2014/main" val="2895986016"/>
                    </a:ext>
                  </a:extLst>
                </a:gridCol>
              </a:tblGrid>
              <a:tr h="370840">
                <a:tc>
                  <a:txBody>
                    <a:bodyPr/>
                    <a:lstStyle/>
                    <a:p>
                      <a:r>
                        <a:rPr lang="en-GB" dirty="0"/>
                        <a:t>Sarah’s Emoji Chart</a:t>
                      </a:r>
                    </a:p>
                  </a:txBody>
                  <a:tcPr/>
                </a:tc>
                <a:tc>
                  <a:txBody>
                    <a:bodyPr/>
                    <a:lstStyle/>
                    <a:p>
                      <a:r>
                        <a:rPr lang="en-GB" dirty="0"/>
                        <a:t>Morning</a:t>
                      </a:r>
                    </a:p>
                  </a:txBody>
                  <a:tcPr/>
                </a:tc>
                <a:tc>
                  <a:txBody>
                    <a:bodyPr/>
                    <a:lstStyle/>
                    <a:p>
                      <a:r>
                        <a:rPr lang="en-GB" dirty="0"/>
                        <a:t>Afternoon/Evening</a:t>
                      </a:r>
                    </a:p>
                  </a:txBody>
                  <a:tcPr/>
                </a:tc>
                <a:extLst>
                  <a:ext uri="{0D108BD9-81ED-4DB2-BD59-A6C34878D82A}">
                    <a16:rowId xmlns:a16="http://schemas.microsoft.com/office/drawing/2014/main" val="1832257024"/>
                  </a:ext>
                </a:extLst>
              </a:tr>
              <a:tr h="370840">
                <a:tc>
                  <a:txBody>
                    <a:bodyPr/>
                    <a:lstStyle/>
                    <a:p>
                      <a:r>
                        <a:rPr lang="en-GB" dirty="0"/>
                        <a:t>Monday</a:t>
                      </a:r>
                    </a:p>
                  </a:txBody>
                  <a:tcPr/>
                </a:tc>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a:p>
                  </a:txBody>
                  <a:tcPr/>
                </a:tc>
                <a:extLst>
                  <a:ext uri="{0D108BD9-81ED-4DB2-BD59-A6C34878D82A}">
                    <a16:rowId xmlns:a16="http://schemas.microsoft.com/office/drawing/2014/main" val="1976242461"/>
                  </a:ext>
                </a:extLst>
              </a:tr>
              <a:tr h="370840">
                <a:tc>
                  <a:txBody>
                    <a:bodyPr/>
                    <a:lstStyle/>
                    <a:p>
                      <a:r>
                        <a:rPr lang="en-GB" dirty="0"/>
                        <a:t>Tuesday</a:t>
                      </a:r>
                    </a:p>
                  </a:txBody>
                  <a:tcPr/>
                </a:tc>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a:p>
                  </a:txBody>
                  <a:tcPr/>
                </a:tc>
                <a:extLst>
                  <a:ext uri="{0D108BD9-81ED-4DB2-BD59-A6C34878D82A}">
                    <a16:rowId xmlns:a16="http://schemas.microsoft.com/office/drawing/2014/main" val="1604814631"/>
                  </a:ext>
                </a:extLst>
              </a:tr>
              <a:tr h="370840">
                <a:tc>
                  <a:txBody>
                    <a:bodyPr/>
                    <a:lstStyle/>
                    <a:p>
                      <a:r>
                        <a:rPr lang="en-GB" dirty="0"/>
                        <a:t>Wednesday</a:t>
                      </a:r>
                    </a:p>
                  </a:txBody>
                  <a:tcPr/>
                </a:tc>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88498837"/>
                  </a:ext>
                </a:extLst>
              </a:tr>
            </a:tbl>
          </a:graphicData>
        </a:graphic>
      </p:graphicFrame>
      <p:pic>
        <p:nvPicPr>
          <p:cNvPr id="10" name="Picture 9" descr="Image result for emotion emojis">
            <a:hlinkClick r:id="rId3" tgtFrame="&quot;_blank&quot;"/>
            <a:extLst>
              <a:ext uri="{FF2B5EF4-FFF2-40B4-BE49-F238E27FC236}">
                <a16:creationId xmlns:a16="http://schemas.microsoft.com/office/drawing/2014/main" id="{B4982F87-E895-49E9-AF98-3EB0602DC729}"/>
              </a:ext>
            </a:extLst>
          </p:cNvPr>
          <p:cNvPicPr>
            <a:picLocks noChangeAspect="1"/>
          </p:cNvPicPr>
          <p:nvPr/>
        </p:nvPicPr>
        <p:blipFill rotWithShape="1">
          <a:blip r:embed="rId4">
            <a:extLst>
              <a:ext uri="{28A0092B-C50C-407E-A947-70E740481C1C}">
                <a14:useLocalDpi xmlns:a14="http://schemas.microsoft.com/office/drawing/2010/main" val="0"/>
              </a:ext>
            </a:extLst>
          </a:blip>
          <a:srcRect l="33463" t="48640" r="33450" b="6613"/>
          <a:stretch/>
        </p:blipFill>
        <p:spPr bwMode="auto">
          <a:xfrm>
            <a:off x="7091789" y="1219200"/>
            <a:ext cx="1311166" cy="1219200"/>
          </a:xfrm>
          <a:prstGeom prst="rect">
            <a:avLst/>
          </a:prstGeom>
          <a:noFill/>
          <a:ln>
            <a:noFill/>
          </a:ln>
          <a:extLst>
            <a:ext uri="{53640926-AAD7-44D8-BBD7-CCE9431645EC}">
              <a14:shadowObscured xmlns:a14="http://schemas.microsoft.com/office/drawing/2010/main"/>
            </a:ext>
          </a:extLst>
        </p:spPr>
      </p:pic>
      <p:pic>
        <p:nvPicPr>
          <p:cNvPr id="11" name="irc_mi" descr="Image result for emoji worried face">
            <a:hlinkClick r:id="rId5"/>
            <a:extLst>
              <a:ext uri="{FF2B5EF4-FFF2-40B4-BE49-F238E27FC236}">
                <a16:creationId xmlns:a16="http://schemas.microsoft.com/office/drawing/2014/main" id="{AB7A1518-D021-461F-96A0-E617D21C641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30454" y="1104900"/>
            <a:ext cx="1447800" cy="1447800"/>
          </a:xfrm>
          <a:prstGeom prst="rect">
            <a:avLst/>
          </a:prstGeom>
          <a:noFill/>
          <a:ln>
            <a:noFill/>
          </a:ln>
        </p:spPr>
      </p:pic>
      <p:pic>
        <p:nvPicPr>
          <p:cNvPr id="15" name="Picture 14" descr="Image result for emotion emojis">
            <a:hlinkClick r:id="rId3" tgtFrame="&quot;_blank&quot;"/>
            <a:extLst>
              <a:ext uri="{FF2B5EF4-FFF2-40B4-BE49-F238E27FC236}">
                <a16:creationId xmlns:a16="http://schemas.microsoft.com/office/drawing/2014/main" id="{8426F541-AB3F-4FD3-9916-C46ADFFEDDDE}"/>
              </a:ext>
            </a:extLst>
          </p:cNvPr>
          <p:cNvPicPr>
            <a:picLocks noChangeAspect="1"/>
          </p:cNvPicPr>
          <p:nvPr/>
        </p:nvPicPr>
        <p:blipFill rotWithShape="1">
          <a:blip r:embed="rId4">
            <a:extLst>
              <a:ext uri="{28A0092B-C50C-407E-A947-70E740481C1C}">
                <a14:useLocalDpi xmlns:a14="http://schemas.microsoft.com/office/drawing/2010/main" val="0"/>
              </a:ext>
            </a:extLst>
          </a:blip>
          <a:srcRect l="33463" t="48640" r="33450" b="6613"/>
          <a:stretch/>
        </p:blipFill>
        <p:spPr bwMode="auto">
          <a:xfrm>
            <a:off x="7091789" y="4777742"/>
            <a:ext cx="1311166" cy="1219200"/>
          </a:xfrm>
          <a:prstGeom prst="rect">
            <a:avLst/>
          </a:prstGeom>
          <a:noFill/>
          <a:ln>
            <a:noFill/>
          </a:ln>
          <a:extLst>
            <a:ext uri="{53640926-AAD7-44D8-BBD7-CCE9431645EC}">
              <a14:shadowObscured xmlns:a14="http://schemas.microsoft.com/office/drawing/2010/main"/>
            </a:ext>
          </a:extLst>
        </p:spPr>
      </p:pic>
      <p:pic>
        <p:nvPicPr>
          <p:cNvPr id="16" name="Picture 15" descr="Image result for emotion emojis">
            <a:hlinkClick r:id="rId3" tgtFrame="&quot;_blank&quot;"/>
            <a:extLst>
              <a:ext uri="{FF2B5EF4-FFF2-40B4-BE49-F238E27FC236}">
                <a16:creationId xmlns:a16="http://schemas.microsoft.com/office/drawing/2014/main" id="{0B38BB10-4D8E-4C91-B8D8-CEAFC4373225}"/>
              </a:ext>
            </a:extLst>
          </p:cNvPr>
          <p:cNvPicPr>
            <a:picLocks noChangeAspect="1"/>
          </p:cNvPicPr>
          <p:nvPr/>
        </p:nvPicPr>
        <p:blipFill rotWithShape="1">
          <a:blip r:embed="rId4">
            <a:extLst>
              <a:ext uri="{28A0092B-C50C-407E-A947-70E740481C1C}">
                <a14:useLocalDpi xmlns:a14="http://schemas.microsoft.com/office/drawing/2010/main" val="0"/>
              </a:ext>
            </a:extLst>
          </a:blip>
          <a:srcRect l="33463" t="48640" r="33450" b="6613"/>
          <a:stretch/>
        </p:blipFill>
        <p:spPr bwMode="auto">
          <a:xfrm>
            <a:off x="4213755" y="4777742"/>
            <a:ext cx="1311166" cy="1219200"/>
          </a:xfrm>
          <a:prstGeom prst="rect">
            <a:avLst/>
          </a:prstGeom>
          <a:noFill/>
          <a:ln>
            <a:noFill/>
          </a:ln>
          <a:extLst>
            <a:ext uri="{53640926-AAD7-44D8-BBD7-CCE9431645EC}">
              <a14:shadowObscured xmlns:a14="http://schemas.microsoft.com/office/drawing/2010/main"/>
            </a:ext>
          </a:extLst>
        </p:spPr>
      </p:pic>
      <p:pic>
        <p:nvPicPr>
          <p:cNvPr id="17" name="Picture 16" descr="Image result for tired emojis">
            <a:hlinkClick r:id="rId7" tgtFrame="&quot;_blank&quot;"/>
            <a:extLst>
              <a:ext uri="{FF2B5EF4-FFF2-40B4-BE49-F238E27FC236}">
                <a16:creationId xmlns:a16="http://schemas.microsoft.com/office/drawing/2014/main" id="{88CC8503-6485-4207-9459-EB92C15D1F1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23471" y="2884170"/>
            <a:ext cx="1447801" cy="1447801"/>
          </a:xfrm>
          <a:prstGeom prst="rect">
            <a:avLst/>
          </a:prstGeom>
          <a:noFill/>
          <a:ln>
            <a:noFill/>
          </a:ln>
        </p:spPr>
      </p:pic>
      <p:pic>
        <p:nvPicPr>
          <p:cNvPr id="18" name="Picture 17" descr="Image result for angry emojis">
            <a:hlinkClick r:id="rId9" tgtFrame="&quot;_blank&quot;"/>
            <a:extLst>
              <a:ext uri="{FF2B5EF4-FFF2-40B4-BE49-F238E27FC236}">
                <a16:creationId xmlns:a16="http://schemas.microsoft.com/office/drawing/2014/main" id="{307B50BC-BC3A-4D37-9A94-231CC737E4D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73471" y="2878455"/>
            <a:ext cx="1361766" cy="1426846"/>
          </a:xfrm>
          <a:prstGeom prst="rect">
            <a:avLst/>
          </a:prstGeom>
          <a:noFill/>
          <a:ln>
            <a:noFill/>
          </a:ln>
        </p:spPr>
      </p:pic>
    </p:spTree>
    <p:extLst>
      <p:ext uri="{BB962C8B-B14F-4D97-AF65-F5344CB8AC3E}">
        <p14:creationId xmlns:p14="http://schemas.microsoft.com/office/powerpoint/2010/main" val="400710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A532-C65F-4E04-92FC-80DBDCA4AEAB}"/>
              </a:ext>
            </a:extLst>
          </p:cNvPr>
          <p:cNvSpPr>
            <a:spLocks noGrp="1"/>
          </p:cNvSpPr>
          <p:nvPr>
            <p:ph type="title"/>
          </p:nvPr>
        </p:nvSpPr>
        <p:spPr/>
        <p:txBody>
          <a:bodyPr/>
          <a:lstStyle/>
          <a:p>
            <a:r>
              <a:rPr lang="en-GB" dirty="0"/>
              <a:t>Look out for others</a:t>
            </a:r>
          </a:p>
        </p:txBody>
      </p:sp>
      <p:sp>
        <p:nvSpPr>
          <p:cNvPr id="3" name="Content Placeholder 2">
            <a:extLst>
              <a:ext uri="{FF2B5EF4-FFF2-40B4-BE49-F238E27FC236}">
                <a16:creationId xmlns:a16="http://schemas.microsoft.com/office/drawing/2014/main" id="{0E40C9DE-483C-4A1F-B72E-478CB6ADD48C}"/>
              </a:ext>
            </a:extLst>
          </p:cNvPr>
          <p:cNvSpPr>
            <a:spLocks noGrp="1"/>
          </p:cNvSpPr>
          <p:nvPr>
            <p:ph idx="1"/>
          </p:nvPr>
        </p:nvSpPr>
        <p:spPr>
          <a:xfrm>
            <a:off x="677334" y="1815815"/>
            <a:ext cx="3984607" cy="3880773"/>
          </a:xfrm>
        </p:spPr>
        <p:txBody>
          <a:bodyPr>
            <a:normAutofit lnSpcReduction="10000"/>
          </a:bodyPr>
          <a:lstStyle/>
          <a:p>
            <a:r>
              <a:rPr lang="en-GB" sz="1800" dirty="0"/>
              <a:t>Being able to notice other people’s feelings is an amazing skill to have!</a:t>
            </a:r>
          </a:p>
          <a:p>
            <a:endParaRPr lang="en-GB" sz="1800" dirty="0"/>
          </a:p>
          <a:p>
            <a:r>
              <a:rPr lang="en-GB" sz="1800" dirty="0"/>
              <a:t>If you notice your friend isn’t feeling their best, be there for them and try something to make them feel better such as talking to them, playing a game with them or making them laugh.</a:t>
            </a:r>
          </a:p>
          <a:p>
            <a:pPr marL="0" indent="0">
              <a:buNone/>
            </a:pPr>
            <a:endParaRPr lang="en-GB" sz="1800" dirty="0"/>
          </a:p>
          <a:p>
            <a:r>
              <a:rPr lang="en-GB" dirty="0"/>
              <a:t>By helping out others it promotes ‘growing together’ </a:t>
            </a:r>
          </a:p>
        </p:txBody>
      </p:sp>
      <p:pic>
        <p:nvPicPr>
          <p:cNvPr id="4" name="Picture 3">
            <a:extLst>
              <a:ext uri="{FF2B5EF4-FFF2-40B4-BE49-F238E27FC236}">
                <a16:creationId xmlns:a16="http://schemas.microsoft.com/office/drawing/2014/main" id="{EBC096A0-7D02-4D74-9B13-0F10F66EE5CE}"/>
              </a:ext>
            </a:extLst>
          </p:cNvPr>
          <p:cNvPicPr>
            <a:picLocks noChangeAspect="1"/>
          </p:cNvPicPr>
          <p:nvPr/>
        </p:nvPicPr>
        <p:blipFill>
          <a:blip r:embed="rId3"/>
          <a:stretch>
            <a:fillRect/>
          </a:stretch>
        </p:blipFill>
        <p:spPr>
          <a:xfrm>
            <a:off x="4796853" y="725977"/>
            <a:ext cx="4612061" cy="4833188"/>
          </a:xfrm>
          <a:prstGeom prst="rect">
            <a:avLst/>
          </a:prstGeom>
        </p:spPr>
      </p:pic>
      <p:pic>
        <p:nvPicPr>
          <p:cNvPr id="5" name="Picture 4">
            <a:extLst>
              <a:ext uri="{FF2B5EF4-FFF2-40B4-BE49-F238E27FC236}">
                <a16:creationId xmlns:a16="http://schemas.microsoft.com/office/drawing/2014/main" id="{BDD260AE-C297-46F4-B26C-AE53D711B745}"/>
              </a:ext>
            </a:extLst>
          </p:cNvPr>
          <p:cNvPicPr>
            <a:picLocks noChangeAspect="1"/>
          </p:cNvPicPr>
          <p:nvPr/>
        </p:nvPicPr>
        <p:blipFill>
          <a:blip r:embed="rId4"/>
          <a:stretch>
            <a:fillRect/>
          </a:stretch>
        </p:blipFill>
        <p:spPr>
          <a:xfrm>
            <a:off x="4431061" y="5675542"/>
            <a:ext cx="731583" cy="1024217"/>
          </a:xfrm>
          <a:prstGeom prst="rect">
            <a:avLst/>
          </a:prstGeom>
        </p:spPr>
      </p:pic>
    </p:spTree>
    <p:extLst>
      <p:ext uri="{BB962C8B-B14F-4D97-AF65-F5344CB8AC3E}">
        <p14:creationId xmlns:p14="http://schemas.microsoft.com/office/powerpoint/2010/main" val="1507597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DEE0-5512-4870-A056-B843946EE733}"/>
              </a:ext>
            </a:extLst>
          </p:cNvPr>
          <p:cNvSpPr>
            <a:spLocks noGrp="1"/>
          </p:cNvSpPr>
          <p:nvPr>
            <p:ph type="title"/>
          </p:nvPr>
        </p:nvSpPr>
        <p:spPr/>
        <p:txBody>
          <a:bodyPr/>
          <a:lstStyle/>
          <a:p>
            <a:r>
              <a:rPr lang="en-GB" dirty="0"/>
              <a:t>Thinking about the future</a:t>
            </a:r>
          </a:p>
        </p:txBody>
      </p:sp>
      <p:sp>
        <p:nvSpPr>
          <p:cNvPr id="3" name="Content Placeholder 2">
            <a:extLst>
              <a:ext uri="{FF2B5EF4-FFF2-40B4-BE49-F238E27FC236}">
                <a16:creationId xmlns:a16="http://schemas.microsoft.com/office/drawing/2014/main" id="{C70BB7E9-4B80-4436-85EA-AC2CD64153BA}"/>
              </a:ext>
            </a:extLst>
          </p:cNvPr>
          <p:cNvSpPr>
            <a:spLocks noGrp="1"/>
          </p:cNvSpPr>
          <p:nvPr>
            <p:ph idx="1"/>
          </p:nvPr>
        </p:nvSpPr>
        <p:spPr>
          <a:xfrm>
            <a:off x="677335" y="1618939"/>
            <a:ext cx="4089538" cy="4422424"/>
          </a:xfrm>
        </p:spPr>
        <p:txBody>
          <a:bodyPr/>
          <a:lstStyle/>
          <a:p>
            <a:r>
              <a:rPr lang="en-GB" dirty="0"/>
              <a:t>As we said before growth is both something that happens to our bodies but also to our minds. </a:t>
            </a:r>
          </a:p>
          <a:p>
            <a:pPr marL="0" indent="0">
              <a:buNone/>
            </a:pPr>
            <a:endParaRPr lang="en-GB" dirty="0"/>
          </a:p>
          <a:p>
            <a:r>
              <a:rPr lang="en-GB" dirty="0"/>
              <a:t>Have a think about what you would like to </a:t>
            </a:r>
            <a:r>
              <a:rPr lang="en-GB" b="1" dirty="0"/>
              <a:t>CHANGE</a:t>
            </a:r>
            <a:r>
              <a:rPr lang="en-GB" dirty="0"/>
              <a:t> or be different in your life</a:t>
            </a:r>
          </a:p>
          <a:p>
            <a:endParaRPr lang="en-GB" dirty="0"/>
          </a:p>
          <a:p>
            <a:r>
              <a:rPr lang="en-GB" dirty="0"/>
              <a:t>What are your hopes and dreams for the future? Who will you grow to become?</a:t>
            </a:r>
          </a:p>
          <a:p>
            <a:endParaRPr lang="en-GB" dirty="0"/>
          </a:p>
          <a:p>
            <a:pPr marL="0" indent="0">
              <a:buNone/>
            </a:pPr>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A2076386-AB7B-42EC-A6B8-F2FAF605AFFF}"/>
              </a:ext>
            </a:extLst>
          </p:cNvPr>
          <p:cNvPicPr>
            <a:picLocks noChangeAspect="1"/>
          </p:cNvPicPr>
          <p:nvPr/>
        </p:nvPicPr>
        <p:blipFill>
          <a:blip r:embed="rId3"/>
          <a:stretch>
            <a:fillRect/>
          </a:stretch>
        </p:blipFill>
        <p:spPr>
          <a:xfrm>
            <a:off x="953343" y="5529254"/>
            <a:ext cx="731583" cy="1024217"/>
          </a:xfrm>
          <a:prstGeom prst="rect">
            <a:avLst/>
          </a:prstGeom>
        </p:spPr>
      </p:pic>
      <p:pic>
        <p:nvPicPr>
          <p:cNvPr id="5" name="Picture 4">
            <a:extLst>
              <a:ext uri="{FF2B5EF4-FFF2-40B4-BE49-F238E27FC236}">
                <a16:creationId xmlns:a16="http://schemas.microsoft.com/office/drawing/2014/main" id="{899E84F1-62D7-4A8C-B3FC-0B5D82DCFC86}"/>
              </a:ext>
            </a:extLst>
          </p:cNvPr>
          <p:cNvPicPr>
            <a:picLocks noChangeAspect="1"/>
          </p:cNvPicPr>
          <p:nvPr/>
        </p:nvPicPr>
        <p:blipFill>
          <a:blip r:embed="rId4"/>
          <a:stretch>
            <a:fillRect/>
          </a:stretch>
        </p:blipFill>
        <p:spPr>
          <a:xfrm>
            <a:off x="4595293" y="2022970"/>
            <a:ext cx="5046618" cy="3286297"/>
          </a:xfrm>
          <a:prstGeom prst="rect">
            <a:avLst/>
          </a:prstGeom>
        </p:spPr>
      </p:pic>
    </p:spTree>
    <p:extLst>
      <p:ext uri="{BB962C8B-B14F-4D97-AF65-F5344CB8AC3E}">
        <p14:creationId xmlns:p14="http://schemas.microsoft.com/office/powerpoint/2010/main" val="1703311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D1F87-6E33-4166-82BC-33DE11DB92BB}"/>
              </a:ext>
            </a:extLst>
          </p:cNvPr>
          <p:cNvSpPr>
            <a:spLocks noGrp="1"/>
          </p:cNvSpPr>
          <p:nvPr>
            <p:ph type="title"/>
          </p:nvPr>
        </p:nvSpPr>
        <p:spPr/>
        <p:txBody>
          <a:bodyPr/>
          <a:lstStyle/>
          <a:p>
            <a:r>
              <a:rPr lang="en-GB" dirty="0"/>
              <a:t>We all grow and develop differently </a:t>
            </a:r>
          </a:p>
        </p:txBody>
      </p:sp>
      <p:pic>
        <p:nvPicPr>
          <p:cNvPr id="4" name="Content Placeholder 3">
            <a:extLst>
              <a:ext uri="{FF2B5EF4-FFF2-40B4-BE49-F238E27FC236}">
                <a16:creationId xmlns:a16="http://schemas.microsoft.com/office/drawing/2014/main" id="{BE44B9A2-3EBA-42A6-9A3E-FF23613FC2E5}"/>
              </a:ext>
            </a:extLst>
          </p:cNvPr>
          <p:cNvPicPr>
            <a:picLocks noGrp="1" noChangeAspect="1"/>
          </p:cNvPicPr>
          <p:nvPr>
            <p:ph idx="1"/>
          </p:nvPr>
        </p:nvPicPr>
        <p:blipFill>
          <a:blip r:embed="rId3"/>
          <a:stretch>
            <a:fillRect/>
          </a:stretch>
        </p:blipFill>
        <p:spPr>
          <a:xfrm>
            <a:off x="7078684" y="2085582"/>
            <a:ext cx="2420322" cy="3401863"/>
          </a:xfrm>
          <a:prstGeom prst="rect">
            <a:avLst/>
          </a:prstGeom>
        </p:spPr>
      </p:pic>
      <p:sp>
        <p:nvSpPr>
          <p:cNvPr id="5" name="TextBox 4">
            <a:extLst>
              <a:ext uri="{FF2B5EF4-FFF2-40B4-BE49-F238E27FC236}">
                <a16:creationId xmlns:a16="http://schemas.microsoft.com/office/drawing/2014/main" id="{A09AB1C4-34C8-4070-9D99-253908739A65}"/>
              </a:ext>
            </a:extLst>
          </p:cNvPr>
          <p:cNvSpPr txBox="1"/>
          <p:nvPr/>
        </p:nvSpPr>
        <p:spPr>
          <a:xfrm>
            <a:off x="677334" y="1499016"/>
            <a:ext cx="6173171" cy="3970318"/>
          </a:xfrm>
          <a:prstGeom prst="rect">
            <a:avLst/>
          </a:prstGeom>
          <a:noFill/>
        </p:spPr>
        <p:txBody>
          <a:bodyPr wrap="square" rtlCol="0">
            <a:spAutoFit/>
          </a:bodyPr>
          <a:lstStyle/>
          <a:p>
            <a:pPr marL="285750" indent="-285750">
              <a:buFont typeface="Arial" panose="020B0604020202020204" pitchFamily="34" charset="0"/>
              <a:buChar char="•"/>
            </a:pPr>
            <a:r>
              <a:rPr lang="en-GB" dirty="0"/>
              <a:t>Just like trees and plants need support to help them grow, we need support to help us grow emotionally. We often need others to help us believe in ourselves like our friends, families and teachers.</a:t>
            </a:r>
          </a:p>
          <a:p>
            <a:endParaRPr lang="en-GB" dirty="0"/>
          </a:p>
          <a:p>
            <a:pPr marL="285750" indent="-285750">
              <a:buFont typeface="Arial" panose="020B0604020202020204" pitchFamily="34" charset="0"/>
              <a:buChar char="•"/>
            </a:pPr>
            <a:r>
              <a:rPr lang="en-GB" dirty="0"/>
              <a:t>Sometimes we feel like we are growing and developing well and other times we may feel a little bit stuck, upset or feel like we aren’t doing our best.</a:t>
            </a:r>
          </a:p>
          <a:p>
            <a:endParaRPr lang="en-GB" dirty="0"/>
          </a:p>
          <a:p>
            <a:pPr marL="285750" indent="-285750">
              <a:buFont typeface="Arial" panose="020B0604020202020204" pitchFamily="34" charset="0"/>
              <a:buChar char="•"/>
            </a:pPr>
            <a:r>
              <a:rPr lang="en-GB" dirty="0"/>
              <a:t>It’s ok to feel like this. We all have ups and downs and we all grow, develop and change differently. </a:t>
            </a:r>
          </a:p>
          <a:p>
            <a:endParaRPr lang="en-GB" dirty="0"/>
          </a:p>
          <a:p>
            <a:pPr marL="285750" indent="-285750">
              <a:buFont typeface="Arial" panose="020B0604020202020204" pitchFamily="34" charset="0"/>
              <a:buChar char="•"/>
            </a:pPr>
            <a:r>
              <a:rPr lang="en-GB" dirty="0"/>
              <a:t>We will continue to grow, develop and change just like trees and plants do. </a:t>
            </a:r>
          </a:p>
        </p:txBody>
      </p:sp>
      <p:pic>
        <p:nvPicPr>
          <p:cNvPr id="6" name="Picture 5">
            <a:extLst>
              <a:ext uri="{FF2B5EF4-FFF2-40B4-BE49-F238E27FC236}">
                <a16:creationId xmlns:a16="http://schemas.microsoft.com/office/drawing/2014/main" id="{FBD81D69-BD2E-4DEE-8A27-26F72B2F26C4}"/>
              </a:ext>
            </a:extLst>
          </p:cNvPr>
          <p:cNvPicPr>
            <a:picLocks noChangeAspect="1"/>
          </p:cNvPicPr>
          <p:nvPr/>
        </p:nvPicPr>
        <p:blipFill>
          <a:blip r:embed="rId4"/>
          <a:stretch>
            <a:fillRect/>
          </a:stretch>
        </p:blipFill>
        <p:spPr>
          <a:xfrm>
            <a:off x="4086287" y="5604205"/>
            <a:ext cx="731583" cy="1024217"/>
          </a:xfrm>
          <a:prstGeom prst="rect">
            <a:avLst/>
          </a:prstGeom>
        </p:spPr>
      </p:pic>
    </p:spTree>
    <p:extLst>
      <p:ext uri="{BB962C8B-B14F-4D97-AF65-F5344CB8AC3E}">
        <p14:creationId xmlns:p14="http://schemas.microsoft.com/office/powerpoint/2010/main" val="3535229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2304-6E39-4637-BDC0-E614CE984333}"/>
              </a:ext>
            </a:extLst>
          </p:cNvPr>
          <p:cNvSpPr>
            <a:spLocks noGrp="1"/>
          </p:cNvSpPr>
          <p:nvPr>
            <p:ph type="title"/>
          </p:nvPr>
        </p:nvSpPr>
        <p:spPr/>
        <p:txBody>
          <a:bodyPr/>
          <a:lstStyle/>
          <a:p>
            <a:r>
              <a:rPr lang="en-GB" dirty="0"/>
              <a:t>Your turn </a:t>
            </a:r>
          </a:p>
        </p:txBody>
      </p:sp>
      <p:sp>
        <p:nvSpPr>
          <p:cNvPr id="3" name="Content Placeholder 2">
            <a:extLst>
              <a:ext uri="{FF2B5EF4-FFF2-40B4-BE49-F238E27FC236}">
                <a16:creationId xmlns:a16="http://schemas.microsoft.com/office/drawing/2014/main" id="{B5661B6D-EE39-4E10-B76C-A09A4483A0C5}"/>
              </a:ext>
            </a:extLst>
          </p:cNvPr>
          <p:cNvSpPr>
            <a:spLocks noGrp="1"/>
          </p:cNvSpPr>
          <p:nvPr>
            <p:ph idx="1"/>
          </p:nvPr>
        </p:nvSpPr>
        <p:spPr>
          <a:xfrm>
            <a:off x="851327" y="1488613"/>
            <a:ext cx="5157381" cy="3880773"/>
          </a:xfrm>
        </p:spPr>
        <p:txBody>
          <a:bodyPr/>
          <a:lstStyle/>
          <a:p>
            <a:r>
              <a:rPr lang="en-GB" dirty="0"/>
              <a:t>Think about how you have grown this year? What have you achieved? What challenges have you faced?</a:t>
            </a:r>
          </a:p>
          <a:p>
            <a:endParaRPr lang="en-GB" dirty="0"/>
          </a:p>
          <a:p>
            <a:r>
              <a:rPr lang="en-GB" dirty="0"/>
              <a:t>Discuss with the person next to you how they have grown, what they have achieved and if they have faced any difficult moments</a:t>
            </a:r>
          </a:p>
          <a:p>
            <a:endParaRPr lang="en-GB" dirty="0"/>
          </a:p>
          <a:p>
            <a:r>
              <a:rPr lang="en-GB" dirty="0"/>
              <a:t>We all grow differently and that makes us unique! </a:t>
            </a:r>
          </a:p>
        </p:txBody>
      </p:sp>
      <p:pic>
        <p:nvPicPr>
          <p:cNvPr id="4" name="Picture 3">
            <a:extLst>
              <a:ext uri="{FF2B5EF4-FFF2-40B4-BE49-F238E27FC236}">
                <a16:creationId xmlns:a16="http://schemas.microsoft.com/office/drawing/2014/main" id="{31F080FA-A4FE-461B-AF06-0D0CBCB20B5E}"/>
              </a:ext>
            </a:extLst>
          </p:cNvPr>
          <p:cNvPicPr>
            <a:picLocks noChangeAspect="1"/>
          </p:cNvPicPr>
          <p:nvPr/>
        </p:nvPicPr>
        <p:blipFill>
          <a:blip r:embed="rId3"/>
          <a:stretch>
            <a:fillRect/>
          </a:stretch>
        </p:blipFill>
        <p:spPr>
          <a:xfrm>
            <a:off x="4609876" y="5548226"/>
            <a:ext cx="731583" cy="1024217"/>
          </a:xfrm>
          <a:prstGeom prst="rect">
            <a:avLst/>
          </a:prstGeom>
        </p:spPr>
      </p:pic>
      <p:pic>
        <p:nvPicPr>
          <p:cNvPr id="5" name="Picture 4">
            <a:extLst>
              <a:ext uri="{FF2B5EF4-FFF2-40B4-BE49-F238E27FC236}">
                <a16:creationId xmlns:a16="http://schemas.microsoft.com/office/drawing/2014/main" id="{6FB6D86C-64EB-442E-BE96-5F4783AC0D5F}"/>
              </a:ext>
            </a:extLst>
          </p:cNvPr>
          <p:cNvPicPr>
            <a:picLocks noChangeAspect="1"/>
          </p:cNvPicPr>
          <p:nvPr/>
        </p:nvPicPr>
        <p:blipFill>
          <a:blip r:embed="rId4"/>
          <a:stretch>
            <a:fillRect/>
          </a:stretch>
        </p:blipFill>
        <p:spPr>
          <a:xfrm>
            <a:off x="6008708" y="2022016"/>
            <a:ext cx="3602054" cy="2907540"/>
          </a:xfrm>
          <a:prstGeom prst="rect">
            <a:avLst/>
          </a:prstGeom>
        </p:spPr>
      </p:pic>
    </p:spTree>
    <p:extLst>
      <p:ext uri="{BB962C8B-B14F-4D97-AF65-F5344CB8AC3E}">
        <p14:creationId xmlns:p14="http://schemas.microsoft.com/office/powerpoint/2010/main" val="90617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72FA-A351-498D-867A-80B3458460A9}"/>
              </a:ext>
            </a:extLst>
          </p:cNvPr>
          <p:cNvSpPr>
            <a:spLocks noGrp="1"/>
          </p:cNvSpPr>
          <p:nvPr>
            <p:ph type="title"/>
          </p:nvPr>
        </p:nvSpPr>
        <p:spPr/>
        <p:txBody>
          <a:bodyPr/>
          <a:lstStyle/>
          <a:p>
            <a:r>
              <a:rPr lang="en-GB" dirty="0"/>
              <a:t>Things to remember </a:t>
            </a:r>
          </a:p>
        </p:txBody>
      </p:sp>
      <p:sp>
        <p:nvSpPr>
          <p:cNvPr id="3" name="Content Placeholder 2">
            <a:extLst>
              <a:ext uri="{FF2B5EF4-FFF2-40B4-BE49-F238E27FC236}">
                <a16:creationId xmlns:a16="http://schemas.microsoft.com/office/drawing/2014/main" id="{883713AC-A2F6-4C25-8B6C-1BC4A9609D32}"/>
              </a:ext>
            </a:extLst>
          </p:cNvPr>
          <p:cNvSpPr>
            <a:spLocks noGrp="1"/>
          </p:cNvSpPr>
          <p:nvPr>
            <p:ph idx="1"/>
          </p:nvPr>
        </p:nvSpPr>
        <p:spPr>
          <a:xfrm>
            <a:off x="677334" y="1794769"/>
            <a:ext cx="8596668" cy="3880773"/>
          </a:xfrm>
        </p:spPr>
        <p:txBody>
          <a:bodyPr/>
          <a:lstStyle/>
          <a:p>
            <a:r>
              <a:rPr lang="en-GB" dirty="0"/>
              <a:t>We all learn and grow differently and that’s ok! </a:t>
            </a:r>
          </a:p>
          <a:p>
            <a:pPr marL="0" indent="0">
              <a:buNone/>
            </a:pPr>
            <a:endParaRPr lang="en-GB" dirty="0"/>
          </a:p>
          <a:p>
            <a:r>
              <a:rPr lang="en-GB" dirty="0"/>
              <a:t>It’s important to look after ourselves and look out for others so that we can ‘grow together’</a:t>
            </a:r>
          </a:p>
          <a:p>
            <a:r>
              <a:rPr lang="en-GB" dirty="0"/>
              <a:t>Ask for help and support when you need it from your friends, families, teachers and other services like CHUMS</a:t>
            </a:r>
          </a:p>
        </p:txBody>
      </p:sp>
      <p:pic>
        <p:nvPicPr>
          <p:cNvPr id="4" name="Picture 3">
            <a:extLst>
              <a:ext uri="{FF2B5EF4-FFF2-40B4-BE49-F238E27FC236}">
                <a16:creationId xmlns:a16="http://schemas.microsoft.com/office/drawing/2014/main" id="{027C38C7-D0C3-493B-AFF7-986B6506036D}"/>
              </a:ext>
            </a:extLst>
          </p:cNvPr>
          <p:cNvPicPr>
            <a:picLocks noChangeAspect="1"/>
          </p:cNvPicPr>
          <p:nvPr/>
        </p:nvPicPr>
        <p:blipFill>
          <a:blip r:embed="rId3"/>
          <a:stretch>
            <a:fillRect/>
          </a:stretch>
        </p:blipFill>
        <p:spPr>
          <a:xfrm>
            <a:off x="881592" y="4546946"/>
            <a:ext cx="8188152" cy="1494416"/>
          </a:xfrm>
          <a:prstGeom prst="rect">
            <a:avLst/>
          </a:prstGeom>
        </p:spPr>
      </p:pic>
      <p:pic>
        <p:nvPicPr>
          <p:cNvPr id="5" name="Picture 4">
            <a:extLst>
              <a:ext uri="{FF2B5EF4-FFF2-40B4-BE49-F238E27FC236}">
                <a16:creationId xmlns:a16="http://schemas.microsoft.com/office/drawing/2014/main" id="{B8F59199-0108-4725-AD4F-A6416B495DB3}"/>
              </a:ext>
            </a:extLst>
          </p:cNvPr>
          <p:cNvPicPr>
            <a:picLocks noChangeAspect="1"/>
          </p:cNvPicPr>
          <p:nvPr/>
        </p:nvPicPr>
        <p:blipFill>
          <a:blip r:embed="rId4"/>
          <a:stretch>
            <a:fillRect/>
          </a:stretch>
        </p:blipFill>
        <p:spPr>
          <a:xfrm>
            <a:off x="8338161" y="245783"/>
            <a:ext cx="731583" cy="1024217"/>
          </a:xfrm>
          <a:prstGeom prst="rect">
            <a:avLst/>
          </a:prstGeom>
        </p:spPr>
      </p:pic>
    </p:spTree>
    <p:extLst>
      <p:ext uri="{BB962C8B-B14F-4D97-AF65-F5344CB8AC3E}">
        <p14:creationId xmlns:p14="http://schemas.microsoft.com/office/powerpoint/2010/main" val="2743862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03D8-D74D-4CFC-990B-2D050306A47E}"/>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333D1CF-F0A2-4FA0-88A3-D3D21330A788}"/>
              </a:ext>
            </a:extLst>
          </p:cNvPr>
          <p:cNvPicPr>
            <a:picLocks noGrp="1" noChangeAspect="1"/>
          </p:cNvPicPr>
          <p:nvPr>
            <p:ph idx="1"/>
          </p:nvPr>
        </p:nvPicPr>
        <p:blipFill>
          <a:blip r:embed="rId2"/>
          <a:stretch>
            <a:fillRect/>
          </a:stretch>
        </p:blipFill>
        <p:spPr>
          <a:xfrm>
            <a:off x="677334" y="609600"/>
            <a:ext cx="10408146" cy="5945436"/>
          </a:xfrm>
          <a:prstGeom prst="rect">
            <a:avLst/>
          </a:prstGeom>
        </p:spPr>
      </p:pic>
    </p:spTree>
    <p:extLst>
      <p:ext uri="{BB962C8B-B14F-4D97-AF65-F5344CB8AC3E}">
        <p14:creationId xmlns:p14="http://schemas.microsoft.com/office/powerpoint/2010/main" val="252202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E0C2-A7D6-45F6-87A3-39A46E78A0D3}"/>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E53B191-7640-4E50-89E3-38CDA54B5EBA}"/>
              </a:ext>
            </a:extLst>
          </p:cNvPr>
          <p:cNvPicPr>
            <a:picLocks noGrp="1"/>
          </p:cNvPicPr>
          <p:nvPr>
            <p:ph idx="1"/>
          </p:nvPr>
        </p:nvPicPr>
        <p:blipFill>
          <a:blip r:embed="rId2"/>
          <a:stretch>
            <a:fillRect/>
          </a:stretch>
        </p:blipFill>
        <p:spPr>
          <a:xfrm>
            <a:off x="357944" y="309754"/>
            <a:ext cx="7640301" cy="6311383"/>
          </a:xfrm>
          <a:prstGeom prst="rect">
            <a:avLst/>
          </a:prstGeom>
        </p:spPr>
      </p:pic>
      <p:pic>
        <p:nvPicPr>
          <p:cNvPr id="5" name="Picture 4">
            <a:extLst>
              <a:ext uri="{FF2B5EF4-FFF2-40B4-BE49-F238E27FC236}">
                <a16:creationId xmlns:a16="http://schemas.microsoft.com/office/drawing/2014/main" id="{F3F67938-7880-4DB4-8E2B-FA4E17FECF73}"/>
              </a:ext>
            </a:extLst>
          </p:cNvPr>
          <p:cNvPicPr>
            <a:picLocks noChangeAspect="1"/>
          </p:cNvPicPr>
          <p:nvPr/>
        </p:nvPicPr>
        <p:blipFill>
          <a:blip r:embed="rId3"/>
          <a:stretch>
            <a:fillRect/>
          </a:stretch>
        </p:blipFill>
        <p:spPr>
          <a:xfrm>
            <a:off x="8140993" y="971339"/>
            <a:ext cx="3962872" cy="4915321"/>
          </a:xfrm>
          <a:prstGeom prst="rect">
            <a:avLst/>
          </a:prstGeom>
        </p:spPr>
      </p:pic>
    </p:spTree>
    <p:extLst>
      <p:ext uri="{BB962C8B-B14F-4D97-AF65-F5344CB8AC3E}">
        <p14:creationId xmlns:p14="http://schemas.microsoft.com/office/powerpoint/2010/main" val="2593615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828C-73AA-4BD6-9342-B3DF9F2DB03E}"/>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C72B05DD-F9C9-4DF5-8E18-4B6FDD66E6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4684" y="2240767"/>
            <a:ext cx="3881380" cy="2686834"/>
          </a:xfrm>
        </p:spPr>
      </p:pic>
      <p:pic>
        <p:nvPicPr>
          <p:cNvPr id="5" name="Content Placeholder 3">
            <a:extLst>
              <a:ext uri="{FF2B5EF4-FFF2-40B4-BE49-F238E27FC236}">
                <a16:creationId xmlns:a16="http://schemas.microsoft.com/office/drawing/2014/main" id="{44588CE4-BD31-447C-87CE-7E516355CA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94300" y="373886"/>
            <a:ext cx="6330373" cy="6048948"/>
          </a:xfrm>
          <a:prstGeom prst="rect">
            <a:avLst/>
          </a:prstGeom>
        </p:spPr>
      </p:pic>
    </p:spTree>
    <p:extLst>
      <p:ext uri="{BB962C8B-B14F-4D97-AF65-F5344CB8AC3E}">
        <p14:creationId xmlns:p14="http://schemas.microsoft.com/office/powerpoint/2010/main" val="2380381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BBF9E5-D959-42A8-8315-8B1476B9B716}"/>
              </a:ext>
            </a:extLst>
          </p:cNvPr>
          <p:cNvPicPr>
            <a:picLocks noChangeAspect="1"/>
          </p:cNvPicPr>
          <p:nvPr/>
        </p:nvPicPr>
        <p:blipFill>
          <a:blip r:embed="rId3"/>
          <a:stretch>
            <a:fillRect/>
          </a:stretch>
        </p:blipFill>
        <p:spPr>
          <a:xfrm>
            <a:off x="2474939" y="144488"/>
            <a:ext cx="5035134" cy="6713512"/>
          </a:xfrm>
          <a:prstGeom prst="rect">
            <a:avLst/>
          </a:prstGeom>
        </p:spPr>
      </p:pic>
      <p:pic>
        <p:nvPicPr>
          <p:cNvPr id="3" name="Picture 2">
            <a:extLst>
              <a:ext uri="{FF2B5EF4-FFF2-40B4-BE49-F238E27FC236}">
                <a16:creationId xmlns:a16="http://schemas.microsoft.com/office/drawing/2014/main" id="{2A79F9B1-C0C0-443C-83F4-C69FA5866748}"/>
              </a:ext>
            </a:extLst>
          </p:cNvPr>
          <p:cNvPicPr>
            <a:picLocks noChangeAspect="1"/>
          </p:cNvPicPr>
          <p:nvPr/>
        </p:nvPicPr>
        <p:blipFill>
          <a:blip r:embed="rId4"/>
          <a:stretch>
            <a:fillRect/>
          </a:stretch>
        </p:blipFill>
        <p:spPr>
          <a:xfrm>
            <a:off x="1058274" y="5690533"/>
            <a:ext cx="731583" cy="1024217"/>
          </a:xfrm>
          <a:prstGeom prst="rect">
            <a:avLst/>
          </a:prstGeom>
        </p:spPr>
      </p:pic>
    </p:spTree>
    <p:extLst>
      <p:ext uri="{BB962C8B-B14F-4D97-AF65-F5344CB8AC3E}">
        <p14:creationId xmlns:p14="http://schemas.microsoft.com/office/powerpoint/2010/main" val="3203543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EBEFE-CC9E-48A4-A435-D2B78413000B}"/>
              </a:ext>
            </a:extLst>
          </p:cNvPr>
          <p:cNvSpPr>
            <a:spLocks noGrp="1"/>
          </p:cNvSpPr>
          <p:nvPr>
            <p:ph type="title"/>
          </p:nvPr>
        </p:nvSpPr>
        <p:spPr>
          <a:xfrm>
            <a:off x="676746" y="609600"/>
            <a:ext cx="3729076" cy="1320800"/>
          </a:xfrm>
        </p:spPr>
        <p:txBody>
          <a:bodyPr anchor="ctr">
            <a:normAutofit/>
          </a:bodyPr>
          <a:lstStyle/>
          <a:p>
            <a:r>
              <a:rPr lang="en-GB" dirty="0"/>
              <a:t>What is CHUMS?</a:t>
            </a:r>
          </a:p>
        </p:txBody>
      </p:sp>
      <p:sp>
        <p:nvSpPr>
          <p:cNvPr id="3" name="Content Placeholder 2">
            <a:extLst>
              <a:ext uri="{FF2B5EF4-FFF2-40B4-BE49-F238E27FC236}">
                <a16:creationId xmlns:a16="http://schemas.microsoft.com/office/drawing/2014/main" id="{60D5C337-5AC6-456F-B8F7-ED187B728B6C}"/>
              </a:ext>
            </a:extLst>
          </p:cNvPr>
          <p:cNvSpPr>
            <a:spLocks noGrp="1"/>
          </p:cNvSpPr>
          <p:nvPr>
            <p:ph idx="1"/>
          </p:nvPr>
        </p:nvSpPr>
        <p:spPr>
          <a:xfrm>
            <a:off x="685167" y="2160589"/>
            <a:ext cx="3720916" cy="1549765"/>
          </a:xfrm>
        </p:spPr>
        <p:txBody>
          <a:bodyPr>
            <a:normAutofit/>
          </a:bodyPr>
          <a:lstStyle/>
          <a:p>
            <a:r>
              <a:rPr lang="en-GB" dirty="0"/>
              <a:t>Put your hands up if you’ve heard of CHUMS before?</a:t>
            </a:r>
          </a:p>
          <a:p>
            <a:r>
              <a:rPr lang="en-GB" dirty="0"/>
              <a:t>Does anyone know what they do?</a:t>
            </a:r>
          </a:p>
          <a:p>
            <a:endParaRPr lang="en-GB" dirty="0"/>
          </a:p>
        </p:txBody>
      </p:sp>
      <p:pic>
        <p:nvPicPr>
          <p:cNvPr id="4" name="Picture 3">
            <a:extLst>
              <a:ext uri="{FF2B5EF4-FFF2-40B4-BE49-F238E27FC236}">
                <a16:creationId xmlns:a16="http://schemas.microsoft.com/office/drawing/2014/main" id="{00A28094-AF46-45D6-AC70-774B4BD00CB5}"/>
              </a:ext>
            </a:extLst>
          </p:cNvPr>
          <p:cNvPicPr>
            <a:picLocks noChangeAspect="1"/>
          </p:cNvPicPr>
          <p:nvPr/>
        </p:nvPicPr>
        <p:blipFill>
          <a:blip r:embed="rId3"/>
          <a:stretch>
            <a:fillRect/>
          </a:stretch>
        </p:blipFill>
        <p:spPr>
          <a:xfrm>
            <a:off x="5126961" y="632145"/>
            <a:ext cx="3656895" cy="5089178"/>
          </a:xfrm>
          <a:prstGeom prst="rect">
            <a:avLst/>
          </a:prstGeom>
        </p:spPr>
      </p:pic>
    </p:spTree>
    <p:extLst>
      <p:ext uri="{BB962C8B-B14F-4D97-AF65-F5344CB8AC3E}">
        <p14:creationId xmlns:p14="http://schemas.microsoft.com/office/powerpoint/2010/main" val="553651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381A-BA5E-4954-81CC-845E8AF19896}"/>
              </a:ext>
            </a:extLst>
          </p:cNvPr>
          <p:cNvSpPr>
            <a:spLocks noGrp="1"/>
          </p:cNvSpPr>
          <p:nvPr>
            <p:ph type="title"/>
          </p:nvPr>
        </p:nvSpPr>
        <p:spPr/>
        <p:txBody>
          <a:bodyPr/>
          <a:lstStyle/>
          <a:p>
            <a:r>
              <a:rPr lang="en-GB" dirty="0"/>
              <a:t>What does ‘growing together’ mean to you?</a:t>
            </a:r>
          </a:p>
        </p:txBody>
      </p:sp>
      <p:sp>
        <p:nvSpPr>
          <p:cNvPr id="3" name="Content Placeholder 2">
            <a:extLst>
              <a:ext uri="{FF2B5EF4-FFF2-40B4-BE49-F238E27FC236}">
                <a16:creationId xmlns:a16="http://schemas.microsoft.com/office/drawing/2014/main" id="{892E7A52-9E41-4B74-B6E8-A1E7CAB996E7}"/>
              </a:ext>
            </a:extLst>
          </p:cNvPr>
          <p:cNvSpPr>
            <a:spLocks noGrp="1"/>
          </p:cNvSpPr>
          <p:nvPr>
            <p:ph idx="1"/>
          </p:nvPr>
        </p:nvSpPr>
        <p:spPr/>
        <p:txBody>
          <a:bodyPr/>
          <a:lstStyle/>
          <a:p>
            <a:r>
              <a:rPr lang="en-GB" sz="1800" b="0" i="0" dirty="0">
                <a:solidFill>
                  <a:schemeClr val="tx1"/>
                </a:solidFill>
                <a:effectLst/>
              </a:rPr>
              <a:t>It’s about growing emotionally and finding ways to help each other grow.</a:t>
            </a:r>
          </a:p>
          <a:p>
            <a:r>
              <a:rPr lang="en-GB" sz="1800" dirty="0">
                <a:solidFill>
                  <a:schemeClr val="tx1"/>
                </a:solidFill>
              </a:rPr>
              <a:t>It’s important that we look after our bodies, which is called our “</a:t>
            </a:r>
            <a:r>
              <a:rPr lang="en-GB" sz="1800" b="1" dirty="0">
                <a:solidFill>
                  <a:schemeClr val="tx1"/>
                </a:solidFill>
              </a:rPr>
              <a:t>physical health</a:t>
            </a:r>
            <a:r>
              <a:rPr lang="en-GB" sz="1800" dirty="0">
                <a:solidFill>
                  <a:schemeClr val="tx1"/>
                </a:solidFill>
              </a:rPr>
              <a:t>”.  It’s also important that we look after our minds too, which is known as our “</a:t>
            </a:r>
            <a:r>
              <a:rPr lang="en-GB" sz="1800" b="1" dirty="0">
                <a:solidFill>
                  <a:schemeClr val="tx1"/>
                </a:solidFill>
              </a:rPr>
              <a:t>mental health</a:t>
            </a:r>
            <a:r>
              <a:rPr lang="en-GB" sz="1800" dirty="0">
                <a:solidFill>
                  <a:schemeClr val="tx1"/>
                </a:solidFill>
              </a:rPr>
              <a:t>”.</a:t>
            </a:r>
            <a:endParaRPr lang="en-US" sz="1800" i="1" dirty="0">
              <a:solidFill>
                <a:schemeClr val="tx1"/>
              </a:solidFill>
              <a:ea typeface="Lato Medium" panose="020F0502020204030203" pitchFamily="34" charset="0"/>
              <a:cs typeface="Lato Medium" panose="020F0502020204030203" pitchFamily="34" charset="0"/>
            </a:endParaRPr>
          </a:p>
          <a:p>
            <a:endParaRPr lang="en-GB" dirty="0"/>
          </a:p>
        </p:txBody>
      </p:sp>
      <p:pic>
        <p:nvPicPr>
          <p:cNvPr id="4" name="Picture 3">
            <a:extLst>
              <a:ext uri="{FF2B5EF4-FFF2-40B4-BE49-F238E27FC236}">
                <a16:creationId xmlns:a16="http://schemas.microsoft.com/office/drawing/2014/main" id="{B56EDC46-EB20-43B2-9CB4-D25AC40BD8CA}"/>
              </a:ext>
            </a:extLst>
          </p:cNvPr>
          <p:cNvPicPr>
            <a:picLocks noChangeAspect="1"/>
          </p:cNvPicPr>
          <p:nvPr/>
        </p:nvPicPr>
        <p:blipFill>
          <a:blip r:embed="rId3"/>
          <a:stretch>
            <a:fillRect/>
          </a:stretch>
        </p:blipFill>
        <p:spPr>
          <a:xfrm>
            <a:off x="881592" y="3755889"/>
            <a:ext cx="8188152" cy="1494416"/>
          </a:xfrm>
          <a:prstGeom prst="rect">
            <a:avLst/>
          </a:prstGeom>
        </p:spPr>
      </p:pic>
      <p:pic>
        <p:nvPicPr>
          <p:cNvPr id="5" name="Picture 4">
            <a:extLst>
              <a:ext uri="{FF2B5EF4-FFF2-40B4-BE49-F238E27FC236}">
                <a16:creationId xmlns:a16="http://schemas.microsoft.com/office/drawing/2014/main" id="{FA26BFCA-1357-4E78-B9F4-E708B3C3FBE3}"/>
              </a:ext>
            </a:extLst>
          </p:cNvPr>
          <p:cNvPicPr>
            <a:picLocks noChangeAspect="1"/>
          </p:cNvPicPr>
          <p:nvPr/>
        </p:nvPicPr>
        <p:blipFill>
          <a:blip r:embed="rId4"/>
          <a:stretch>
            <a:fillRect/>
          </a:stretch>
        </p:blipFill>
        <p:spPr>
          <a:xfrm>
            <a:off x="677334" y="5739340"/>
            <a:ext cx="731584" cy="1018120"/>
          </a:xfrm>
          <a:prstGeom prst="rect">
            <a:avLst/>
          </a:prstGeom>
        </p:spPr>
      </p:pic>
    </p:spTree>
    <p:extLst>
      <p:ext uri="{BB962C8B-B14F-4D97-AF65-F5344CB8AC3E}">
        <p14:creationId xmlns:p14="http://schemas.microsoft.com/office/powerpoint/2010/main" val="3405026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95F0C-3CB1-4319-90CE-42BAA03AFEE1}"/>
              </a:ext>
            </a:extLst>
          </p:cNvPr>
          <p:cNvSpPr>
            <a:spLocks noGrp="1"/>
          </p:cNvSpPr>
          <p:nvPr>
            <p:ph type="title"/>
          </p:nvPr>
        </p:nvSpPr>
        <p:spPr/>
        <p:txBody>
          <a:bodyPr/>
          <a:lstStyle/>
          <a:p>
            <a:r>
              <a:rPr lang="en-GB" dirty="0"/>
              <a:t>How can YOU help and support each other grow?</a:t>
            </a:r>
          </a:p>
        </p:txBody>
      </p:sp>
      <p:sp>
        <p:nvSpPr>
          <p:cNvPr id="3" name="Content Placeholder 2">
            <a:extLst>
              <a:ext uri="{FF2B5EF4-FFF2-40B4-BE49-F238E27FC236}">
                <a16:creationId xmlns:a16="http://schemas.microsoft.com/office/drawing/2014/main" id="{CAC3CEE2-516E-461F-A8C5-8283E62F2BFE}"/>
              </a:ext>
            </a:extLst>
          </p:cNvPr>
          <p:cNvSpPr>
            <a:spLocks noGrp="1"/>
          </p:cNvSpPr>
          <p:nvPr>
            <p:ph idx="1"/>
          </p:nvPr>
        </p:nvSpPr>
        <p:spPr/>
        <p:txBody>
          <a:bodyPr/>
          <a:lstStyle/>
          <a:p>
            <a:r>
              <a:rPr lang="en-GB" sz="2400" dirty="0"/>
              <a:t>Talk to one another</a:t>
            </a:r>
          </a:p>
          <a:p>
            <a:pPr marL="0" indent="0">
              <a:buNone/>
            </a:pPr>
            <a:endParaRPr lang="en-GB" sz="2400" dirty="0"/>
          </a:p>
          <a:p>
            <a:r>
              <a:rPr lang="en-GB" sz="2400" dirty="0"/>
              <a:t>Get active</a:t>
            </a:r>
          </a:p>
          <a:p>
            <a:pPr marL="0" indent="0">
              <a:buNone/>
            </a:pPr>
            <a:endParaRPr lang="en-GB" sz="2400" dirty="0"/>
          </a:p>
          <a:p>
            <a:r>
              <a:rPr lang="en-GB" sz="2400" dirty="0"/>
              <a:t>Learn a new skill</a:t>
            </a:r>
          </a:p>
          <a:p>
            <a:pPr marL="0" indent="0">
              <a:buNone/>
            </a:pPr>
            <a:endParaRPr lang="en-GB" sz="2400" dirty="0"/>
          </a:p>
          <a:p>
            <a:r>
              <a:rPr lang="en-GB" sz="2400" dirty="0"/>
              <a:t>Practise self care  </a:t>
            </a:r>
          </a:p>
          <a:p>
            <a:endParaRPr lang="en-GB" dirty="0"/>
          </a:p>
          <a:p>
            <a:endParaRPr lang="en-GB" dirty="0"/>
          </a:p>
        </p:txBody>
      </p:sp>
      <p:pic>
        <p:nvPicPr>
          <p:cNvPr id="4" name="Picture 3">
            <a:extLst>
              <a:ext uri="{FF2B5EF4-FFF2-40B4-BE49-F238E27FC236}">
                <a16:creationId xmlns:a16="http://schemas.microsoft.com/office/drawing/2014/main" id="{334FD5BD-6137-4DF7-9E35-2A54541EA011}"/>
              </a:ext>
            </a:extLst>
          </p:cNvPr>
          <p:cNvPicPr>
            <a:picLocks noChangeAspect="1"/>
          </p:cNvPicPr>
          <p:nvPr/>
        </p:nvPicPr>
        <p:blipFill>
          <a:blip r:embed="rId3"/>
          <a:stretch>
            <a:fillRect/>
          </a:stretch>
        </p:blipFill>
        <p:spPr>
          <a:xfrm>
            <a:off x="4450690" y="1407764"/>
            <a:ext cx="1988915" cy="1949137"/>
          </a:xfrm>
          <a:prstGeom prst="rect">
            <a:avLst/>
          </a:prstGeom>
        </p:spPr>
      </p:pic>
      <p:pic>
        <p:nvPicPr>
          <p:cNvPr id="6" name="Picture 5">
            <a:extLst>
              <a:ext uri="{FF2B5EF4-FFF2-40B4-BE49-F238E27FC236}">
                <a16:creationId xmlns:a16="http://schemas.microsoft.com/office/drawing/2014/main" id="{77AE7EC6-09D1-4E9A-BE59-EB3EBA8C0634}"/>
              </a:ext>
            </a:extLst>
          </p:cNvPr>
          <p:cNvPicPr>
            <a:picLocks noChangeAspect="1"/>
          </p:cNvPicPr>
          <p:nvPr/>
        </p:nvPicPr>
        <p:blipFill>
          <a:blip r:embed="rId4"/>
          <a:stretch>
            <a:fillRect/>
          </a:stretch>
        </p:blipFill>
        <p:spPr>
          <a:xfrm>
            <a:off x="4450690" y="3740689"/>
            <a:ext cx="2557256" cy="2684461"/>
          </a:xfrm>
          <a:prstGeom prst="rect">
            <a:avLst/>
          </a:prstGeom>
        </p:spPr>
      </p:pic>
      <p:pic>
        <p:nvPicPr>
          <p:cNvPr id="7" name="Picture 6">
            <a:extLst>
              <a:ext uri="{FF2B5EF4-FFF2-40B4-BE49-F238E27FC236}">
                <a16:creationId xmlns:a16="http://schemas.microsoft.com/office/drawing/2014/main" id="{5E7E6FFF-6E60-47D3-A3DC-401481CA743B}"/>
              </a:ext>
            </a:extLst>
          </p:cNvPr>
          <p:cNvPicPr>
            <a:picLocks noChangeAspect="1"/>
          </p:cNvPicPr>
          <p:nvPr/>
        </p:nvPicPr>
        <p:blipFill>
          <a:blip r:embed="rId5"/>
          <a:stretch>
            <a:fillRect/>
          </a:stretch>
        </p:blipFill>
        <p:spPr>
          <a:xfrm>
            <a:off x="7549995" y="2454431"/>
            <a:ext cx="1402039" cy="2387599"/>
          </a:xfrm>
          <a:prstGeom prst="rect">
            <a:avLst/>
          </a:prstGeom>
        </p:spPr>
      </p:pic>
      <p:pic>
        <p:nvPicPr>
          <p:cNvPr id="8" name="Picture 7">
            <a:extLst>
              <a:ext uri="{FF2B5EF4-FFF2-40B4-BE49-F238E27FC236}">
                <a16:creationId xmlns:a16="http://schemas.microsoft.com/office/drawing/2014/main" id="{1FE7BE28-15F0-40EA-84E0-B0157DF40FEA}"/>
              </a:ext>
            </a:extLst>
          </p:cNvPr>
          <p:cNvPicPr>
            <a:picLocks noChangeAspect="1"/>
          </p:cNvPicPr>
          <p:nvPr/>
        </p:nvPicPr>
        <p:blipFill>
          <a:blip r:embed="rId6"/>
          <a:stretch>
            <a:fillRect/>
          </a:stretch>
        </p:blipFill>
        <p:spPr>
          <a:xfrm>
            <a:off x="677334" y="5736291"/>
            <a:ext cx="731583" cy="1024217"/>
          </a:xfrm>
          <a:prstGeom prst="rect">
            <a:avLst/>
          </a:prstGeom>
        </p:spPr>
      </p:pic>
    </p:spTree>
    <p:extLst>
      <p:ext uri="{BB962C8B-B14F-4D97-AF65-F5344CB8AC3E}">
        <p14:creationId xmlns:p14="http://schemas.microsoft.com/office/powerpoint/2010/main" val="1257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B77DB-FF4D-4B81-AC46-342D9F75C40F}"/>
              </a:ext>
            </a:extLst>
          </p:cNvPr>
          <p:cNvSpPr>
            <a:spLocks noGrp="1"/>
          </p:cNvSpPr>
          <p:nvPr>
            <p:ph type="title"/>
          </p:nvPr>
        </p:nvSpPr>
        <p:spPr/>
        <p:txBody>
          <a:bodyPr/>
          <a:lstStyle/>
          <a:p>
            <a:r>
              <a:rPr lang="en-GB" dirty="0"/>
              <a:t>Self Care</a:t>
            </a:r>
          </a:p>
        </p:txBody>
      </p:sp>
      <p:sp>
        <p:nvSpPr>
          <p:cNvPr id="3" name="Content Placeholder 2">
            <a:extLst>
              <a:ext uri="{FF2B5EF4-FFF2-40B4-BE49-F238E27FC236}">
                <a16:creationId xmlns:a16="http://schemas.microsoft.com/office/drawing/2014/main" id="{58BC609F-FD87-425F-B6D7-1CB89034F996}"/>
              </a:ext>
            </a:extLst>
          </p:cNvPr>
          <p:cNvSpPr>
            <a:spLocks noGrp="1"/>
          </p:cNvSpPr>
          <p:nvPr>
            <p:ph idx="1"/>
          </p:nvPr>
        </p:nvSpPr>
        <p:spPr>
          <a:xfrm>
            <a:off x="677334" y="1614005"/>
            <a:ext cx="8596668" cy="3880773"/>
          </a:xfrm>
        </p:spPr>
        <p:txBody>
          <a:bodyPr/>
          <a:lstStyle/>
          <a:p>
            <a:r>
              <a:rPr lang="en-GB" dirty="0"/>
              <a:t>It’s really important to look after ourselves in order to help us grow physically, emotionally and mentally</a:t>
            </a:r>
          </a:p>
          <a:p>
            <a:r>
              <a:rPr lang="en-GB" dirty="0"/>
              <a:t>Here are some tips:</a:t>
            </a:r>
          </a:p>
          <a:p>
            <a:endParaRPr lang="en-GB" dirty="0"/>
          </a:p>
          <a:p>
            <a:endParaRPr lang="en-GB" dirty="0"/>
          </a:p>
        </p:txBody>
      </p:sp>
      <p:pic>
        <p:nvPicPr>
          <p:cNvPr id="4" name="Picture 3">
            <a:extLst>
              <a:ext uri="{FF2B5EF4-FFF2-40B4-BE49-F238E27FC236}">
                <a16:creationId xmlns:a16="http://schemas.microsoft.com/office/drawing/2014/main" id="{E53A45B9-148B-4AFD-8C5B-10BBFF451E8A}"/>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7923" r="90000">
                        <a14:foregroundMark x1="7923" y1="49615" x2="7923" y2="49615"/>
                        <a14:foregroundMark x1="31231" y1="47231" x2="31231" y2="47231"/>
                        <a14:foregroundMark x1="48385" y1="24538" x2="48385" y2="24538"/>
                        <a14:foregroundMark x1="44769" y1="13615" x2="44769" y2="13615"/>
                        <a14:foregroundMark x1="47923" y1="16615" x2="47923" y2="16615"/>
                        <a14:foregroundMark x1="49538" y1="13231" x2="49538" y2="13231"/>
                        <a14:foregroundMark x1="53923" y1="18154" x2="53923" y2="18154"/>
                        <a14:foregroundMark x1="55154" y1="28154" x2="55154" y2="28154"/>
                      </a14:backgroundRemoval>
                    </a14:imgEffect>
                  </a14:imgLayer>
                </a14:imgProps>
              </a:ext>
              <a:ext uri="{28A0092B-C50C-407E-A947-70E740481C1C}">
                <a14:useLocalDpi xmlns:a14="http://schemas.microsoft.com/office/drawing/2010/main" val="0"/>
              </a:ext>
            </a:extLst>
          </a:blip>
          <a:stretch>
            <a:fillRect/>
          </a:stretch>
        </p:blipFill>
        <p:spPr>
          <a:xfrm>
            <a:off x="925452" y="2530682"/>
            <a:ext cx="2047418" cy="2047418"/>
          </a:xfrm>
          <a:prstGeom prst="rect">
            <a:avLst/>
          </a:prstGeom>
        </p:spPr>
      </p:pic>
      <p:pic>
        <p:nvPicPr>
          <p:cNvPr id="7" name="Picture 6">
            <a:extLst>
              <a:ext uri="{FF2B5EF4-FFF2-40B4-BE49-F238E27FC236}">
                <a16:creationId xmlns:a16="http://schemas.microsoft.com/office/drawing/2014/main" id="{8C5757CF-EE59-414C-A03D-876FF9D45381}"/>
              </a:ext>
            </a:extLst>
          </p:cNvPr>
          <p:cNvPicPr>
            <a:picLocks noChangeAspect="1"/>
          </p:cNvPicPr>
          <p:nvPr/>
        </p:nvPicPr>
        <p:blipFill>
          <a:blip r:embed="rId5"/>
          <a:stretch>
            <a:fillRect/>
          </a:stretch>
        </p:blipFill>
        <p:spPr>
          <a:xfrm>
            <a:off x="3725567" y="2934805"/>
            <a:ext cx="2322777" cy="1335140"/>
          </a:xfrm>
          <a:prstGeom prst="rect">
            <a:avLst/>
          </a:prstGeom>
        </p:spPr>
      </p:pic>
      <p:pic>
        <p:nvPicPr>
          <p:cNvPr id="8" name="Picture 7">
            <a:extLst>
              <a:ext uri="{FF2B5EF4-FFF2-40B4-BE49-F238E27FC236}">
                <a16:creationId xmlns:a16="http://schemas.microsoft.com/office/drawing/2014/main" id="{F21C2ABA-8D75-4C31-9960-33219EBAB9FA}"/>
              </a:ext>
            </a:extLst>
          </p:cNvPr>
          <p:cNvPicPr>
            <a:picLocks noChangeAspect="1"/>
          </p:cNvPicPr>
          <p:nvPr/>
        </p:nvPicPr>
        <p:blipFill>
          <a:blip r:embed="rId6"/>
          <a:stretch>
            <a:fillRect/>
          </a:stretch>
        </p:blipFill>
        <p:spPr>
          <a:xfrm>
            <a:off x="7244004" y="2809257"/>
            <a:ext cx="1274174" cy="1481456"/>
          </a:xfrm>
          <a:prstGeom prst="rect">
            <a:avLst/>
          </a:prstGeom>
        </p:spPr>
      </p:pic>
      <p:pic>
        <p:nvPicPr>
          <p:cNvPr id="9" name="Picture 8">
            <a:extLst>
              <a:ext uri="{FF2B5EF4-FFF2-40B4-BE49-F238E27FC236}">
                <a16:creationId xmlns:a16="http://schemas.microsoft.com/office/drawing/2014/main" id="{8D4BC6FA-45B7-4017-B2B7-32F94217F176}"/>
              </a:ext>
            </a:extLst>
          </p:cNvPr>
          <p:cNvPicPr>
            <a:picLocks noChangeAspect="1"/>
          </p:cNvPicPr>
          <p:nvPr/>
        </p:nvPicPr>
        <p:blipFill>
          <a:blip r:embed="rId7"/>
          <a:stretch>
            <a:fillRect/>
          </a:stretch>
        </p:blipFill>
        <p:spPr>
          <a:xfrm>
            <a:off x="2068744" y="4499660"/>
            <a:ext cx="2304488" cy="2298391"/>
          </a:xfrm>
          <a:prstGeom prst="rect">
            <a:avLst/>
          </a:prstGeom>
        </p:spPr>
      </p:pic>
      <p:pic>
        <p:nvPicPr>
          <p:cNvPr id="10" name="Picture 9">
            <a:extLst>
              <a:ext uri="{FF2B5EF4-FFF2-40B4-BE49-F238E27FC236}">
                <a16:creationId xmlns:a16="http://schemas.microsoft.com/office/drawing/2014/main" id="{EE74C677-F491-46C8-A7FC-C24A19122BDF}"/>
              </a:ext>
            </a:extLst>
          </p:cNvPr>
          <p:cNvPicPr>
            <a:picLocks noChangeAspect="1"/>
          </p:cNvPicPr>
          <p:nvPr/>
        </p:nvPicPr>
        <p:blipFill>
          <a:blip r:embed="rId8"/>
          <a:stretch>
            <a:fillRect/>
          </a:stretch>
        </p:blipFill>
        <p:spPr>
          <a:xfrm>
            <a:off x="5194830" y="4578100"/>
            <a:ext cx="1707028" cy="1944793"/>
          </a:xfrm>
          <a:prstGeom prst="rect">
            <a:avLst/>
          </a:prstGeom>
        </p:spPr>
      </p:pic>
      <p:pic>
        <p:nvPicPr>
          <p:cNvPr id="11" name="Picture 10">
            <a:extLst>
              <a:ext uri="{FF2B5EF4-FFF2-40B4-BE49-F238E27FC236}">
                <a16:creationId xmlns:a16="http://schemas.microsoft.com/office/drawing/2014/main" id="{367C5415-575A-497B-91B7-BB6EF5885B72}"/>
              </a:ext>
            </a:extLst>
          </p:cNvPr>
          <p:cNvPicPr>
            <a:picLocks noChangeAspect="1"/>
          </p:cNvPicPr>
          <p:nvPr/>
        </p:nvPicPr>
        <p:blipFill>
          <a:blip r:embed="rId9"/>
          <a:stretch>
            <a:fillRect/>
          </a:stretch>
        </p:blipFill>
        <p:spPr>
          <a:xfrm>
            <a:off x="8447481" y="233191"/>
            <a:ext cx="731583" cy="1024217"/>
          </a:xfrm>
          <a:prstGeom prst="rect">
            <a:avLst/>
          </a:prstGeom>
        </p:spPr>
      </p:pic>
    </p:spTree>
    <p:extLst>
      <p:ext uri="{BB962C8B-B14F-4D97-AF65-F5344CB8AC3E}">
        <p14:creationId xmlns:p14="http://schemas.microsoft.com/office/powerpoint/2010/main" val="1177042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2A01E-21A8-4417-8C6C-3068229EF066}"/>
              </a:ext>
            </a:extLst>
          </p:cNvPr>
          <p:cNvSpPr>
            <a:spLocks noGrp="1"/>
          </p:cNvSpPr>
          <p:nvPr>
            <p:ph type="title"/>
          </p:nvPr>
        </p:nvSpPr>
        <p:spPr/>
        <p:txBody>
          <a:bodyPr/>
          <a:lstStyle/>
          <a:p>
            <a:r>
              <a:rPr lang="en-GB" dirty="0"/>
              <a:t>Breathing exercise – deep breathing </a:t>
            </a:r>
          </a:p>
        </p:txBody>
      </p:sp>
      <p:pic>
        <p:nvPicPr>
          <p:cNvPr id="4" name="Content Placeholder 3">
            <a:extLst>
              <a:ext uri="{FF2B5EF4-FFF2-40B4-BE49-F238E27FC236}">
                <a16:creationId xmlns:a16="http://schemas.microsoft.com/office/drawing/2014/main" id="{FD991CFA-D30D-4410-BA20-75B9575F2BE8}"/>
              </a:ext>
            </a:extLst>
          </p:cNvPr>
          <p:cNvPicPr>
            <a:picLocks noGrp="1" noChangeAspect="1"/>
          </p:cNvPicPr>
          <p:nvPr>
            <p:ph idx="1"/>
          </p:nvPr>
        </p:nvPicPr>
        <p:blipFill>
          <a:blip r:embed="rId3"/>
          <a:stretch>
            <a:fillRect/>
          </a:stretch>
        </p:blipFill>
        <p:spPr>
          <a:xfrm>
            <a:off x="509875" y="1688791"/>
            <a:ext cx="4002164" cy="4559609"/>
          </a:xfrm>
          <a:prstGeom prst="rect">
            <a:avLst/>
          </a:prstGeom>
        </p:spPr>
      </p:pic>
      <p:sp>
        <p:nvSpPr>
          <p:cNvPr id="5" name="TextBox 4">
            <a:extLst>
              <a:ext uri="{FF2B5EF4-FFF2-40B4-BE49-F238E27FC236}">
                <a16:creationId xmlns:a16="http://schemas.microsoft.com/office/drawing/2014/main" id="{FC13A5F4-C189-44A0-B886-FFDF2DA00E7A}"/>
              </a:ext>
            </a:extLst>
          </p:cNvPr>
          <p:cNvSpPr txBox="1"/>
          <p:nvPr/>
        </p:nvSpPr>
        <p:spPr>
          <a:xfrm>
            <a:off x="4127294" y="1417925"/>
            <a:ext cx="3552669" cy="2308324"/>
          </a:xfrm>
          <a:prstGeom prst="rect">
            <a:avLst/>
          </a:prstGeom>
          <a:noFill/>
        </p:spPr>
        <p:txBody>
          <a:bodyPr wrap="square" rtlCol="0">
            <a:spAutoFit/>
          </a:bodyPr>
          <a:lstStyle/>
          <a:p>
            <a:r>
              <a:rPr lang="en-GB" dirty="0"/>
              <a:t>Sometimes we can face setbacks and challenges in life. Other times we can feel angry, worried or scared. It is important to learn and grow from these moments. Deep breathing can really help us with these difficult times!</a:t>
            </a:r>
          </a:p>
        </p:txBody>
      </p:sp>
      <p:pic>
        <p:nvPicPr>
          <p:cNvPr id="6" name="Picture 5">
            <a:extLst>
              <a:ext uri="{FF2B5EF4-FFF2-40B4-BE49-F238E27FC236}">
                <a16:creationId xmlns:a16="http://schemas.microsoft.com/office/drawing/2014/main" id="{DA164D7A-75A6-474E-B91B-3FB8421B512C}"/>
              </a:ext>
            </a:extLst>
          </p:cNvPr>
          <p:cNvPicPr>
            <a:picLocks noChangeAspect="1"/>
          </p:cNvPicPr>
          <p:nvPr/>
        </p:nvPicPr>
        <p:blipFill>
          <a:blip r:embed="rId4"/>
          <a:stretch>
            <a:fillRect/>
          </a:stretch>
        </p:blipFill>
        <p:spPr>
          <a:xfrm>
            <a:off x="6612129" y="5736291"/>
            <a:ext cx="731583" cy="1024217"/>
          </a:xfrm>
          <a:prstGeom prst="rect">
            <a:avLst/>
          </a:prstGeom>
        </p:spPr>
      </p:pic>
      <p:sp>
        <p:nvSpPr>
          <p:cNvPr id="3" name="TextBox 2">
            <a:extLst>
              <a:ext uri="{FF2B5EF4-FFF2-40B4-BE49-F238E27FC236}">
                <a16:creationId xmlns:a16="http://schemas.microsoft.com/office/drawing/2014/main" id="{5C314FE7-C8FF-4519-B0A6-F0A490E9124D}"/>
              </a:ext>
            </a:extLst>
          </p:cNvPr>
          <p:cNvSpPr txBox="1"/>
          <p:nvPr/>
        </p:nvSpPr>
        <p:spPr>
          <a:xfrm>
            <a:off x="4975668" y="3870415"/>
            <a:ext cx="5067759" cy="1569660"/>
          </a:xfrm>
          <a:prstGeom prst="rect">
            <a:avLst/>
          </a:prstGeom>
          <a:noFill/>
        </p:spPr>
        <p:txBody>
          <a:bodyPr wrap="square" rtlCol="0">
            <a:spAutoFit/>
          </a:bodyPr>
          <a:lstStyle/>
          <a:p>
            <a:r>
              <a:rPr lang="en-GB" sz="2400" dirty="0">
                <a:solidFill>
                  <a:srgbClr val="7030A0"/>
                </a:solidFill>
              </a:rPr>
              <a:t>It is okay to be upset, cross or angry, but it isn’t okay to hurt anyone with our actions or our words – Kind words; kind hands.</a:t>
            </a:r>
          </a:p>
        </p:txBody>
      </p:sp>
    </p:spTree>
    <p:extLst>
      <p:ext uri="{BB962C8B-B14F-4D97-AF65-F5344CB8AC3E}">
        <p14:creationId xmlns:p14="http://schemas.microsoft.com/office/powerpoint/2010/main" val="238185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C2D8-8A46-40C3-97C2-C3B0D469000D}"/>
              </a:ext>
            </a:extLst>
          </p:cNvPr>
          <p:cNvSpPr>
            <a:spLocks noGrp="1"/>
          </p:cNvSpPr>
          <p:nvPr>
            <p:ph type="title"/>
          </p:nvPr>
        </p:nvSpPr>
        <p:spPr/>
        <p:txBody>
          <a:bodyPr/>
          <a:lstStyle/>
          <a:p>
            <a:r>
              <a:rPr lang="en-GB" dirty="0"/>
              <a:t>Let’s give it a go!</a:t>
            </a:r>
          </a:p>
        </p:txBody>
      </p:sp>
      <p:sp>
        <p:nvSpPr>
          <p:cNvPr id="3" name="Content Placeholder 2">
            <a:extLst>
              <a:ext uri="{FF2B5EF4-FFF2-40B4-BE49-F238E27FC236}">
                <a16:creationId xmlns:a16="http://schemas.microsoft.com/office/drawing/2014/main" id="{D7CB256A-D253-4881-B458-99FCA92A490C}"/>
              </a:ext>
            </a:extLst>
          </p:cNvPr>
          <p:cNvSpPr>
            <a:spLocks noGrp="1"/>
          </p:cNvSpPr>
          <p:nvPr>
            <p:ph idx="1"/>
          </p:nvPr>
        </p:nvSpPr>
        <p:spPr/>
        <p:txBody>
          <a:bodyPr/>
          <a:lstStyle/>
          <a:p>
            <a:pPr marL="0" indent="0">
              <a:buNone/>
            </a:pPr>
            <a:r>
              <a:rPr lang="en-GB" dirty="0"/>
              <a:t> </a:t>
            </a:r>
          </a:p>
        </p:txBody>
      </p:sp>
      <p:pic>
        <p:nvPicPr>
          <p:cNvPr id="5" name="Picture 4">
            <a:extLst>
              <a:ext uri="{FF2B5EF4-FFF2-40B4-BE49-F238E27FC236}">
                <a16:creationId xmlns:a16="http://schemas.microsoft.com/office/drawing/2014/main" id="{1D72660C-37C9-43E5-8902-1493D4770E17}"/>
              </a:ext>
            </a:extLst>
          </p:cNvPr>
          <p:cNvPicPr>
            <a:picLocks noChangeAspect="1"/>
          </p:cNvPicPr>
          <p:nvPr/>
        </p:nvPicPr>
        <p:blipFill rotWithShape="1">
          <a:blip r:embed="rId3"/>
          <a:srcRect l="23934" t="43385" r="23934" b="8532"/>
          <a:stretch/>
        </p:blipFill>
        <p:spPr>
          <a:xfrm>
            <a:off x="335811" y="1361629"/>
            <a:ext cx="8436100" cy="4374662"/>
          </a:xfrm>
          <a:prstGeom prst="rect">
            <a:avLst/>
          </a:prstGeom>
        </p:spPr>
      </p:pic>
      <p:pic>
        <p:nvPicPr>
          <p:cNvPr id="6" name="Picture 5">
            <a:extLst>
              <a:ext uri="{FF2B5EF4-FFF2-40B4-BE49-F238E27FC236}">
                <a16:creationId xmlns:a16="http://schemas.microsoft.com/office/drawing/2014/main" id="{991B10E0-BE7E-4814-9F1E-5583F9004352}"/>
              </a:ext>
            </a:extLst>
          </p:cNvPr>
          <p:cNvPicPr>
            <a:picLocks noChangeAspect="1"/>
          </p:cNvPicPr>
          <p:nvPr/>
        </p:nvPicPr>
        <p:blipFill>
          <a:blip r:embed="rId4"/>
          <a:stretch>
            <a:fillRect/>
          </a:stretch>
        </p:blipFill>
        <p:spPr>
          <a:xfrm>
            <a:off x="4975668" y="5736291"/>
            <a:ext cx="731583" cy="1024217"/>
          </a:xfrm>
          <a:prstGeom prst="rect">
            <a:avLst/>
          </a:prstGeom>
        </p:spPr>
      </p:pic>
      <p:pic>
        <p:nvPicPr>
          <p:cNvPr id="7" name="Content Placeholder 3">
            <a:extLst>
              <a:ext uri="{FF2B5EF4-FFF2-40B4-BE49-F238E27FC236}">
                <a16:creationId xmlns:a16="http://schemas.microsoft.com/office/drawing/2014/main" id="{FAA56531-5C0D-4891-B606-C0E210BD0311}"/>
              </a:ext>
            </a:extLst>
          </p:cNvPr>
          <p:cNvPicPr>
            <a:picLocks noChangeAspect="1"/>
          </p:cNvPicPr>
          <p:nvPr/>
        </p:nvPicPr>
        <p:blipFill>
          <a:blip r:embed="rId5"/>
          <a:stretch>
            <a:fillRect/>
          </a:stretch>
        </p:blipFill>
        <p:spPr>
          <a:xfrm>
            <a:off x="8628510" y="637319"/>
            <a:ext cx="3077842" cy="5818565"/>
          </a:xfrm>
          <a:prstGeom prst="rect">
            <a:avLst/>
          </a:prstGeom>
        </p:spPr>
      </p:pic>
    </p:spTree>
    <p:extLst>
      <p:ext uri="{BB962C8B-B14F-4D97-AF65-F5344CB8AC3E}">
        <p14:creationId xmlns:p14="http://schemas.microsoft.com/office/powerpoint/2010/main" val="2144168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5B37B-6C6E-47A5-8A8C-B4AA42D7CCDB}"/>
              </a:ext>
            </a:extLst>
          </p:cNvPr>
          <p:cNvSpPr>
            <a:spLocks noGrp="1"/>
          </p:cNvSpPr>
          <p:nvPr>
            <p:ph type="title"/>
          </p:nvPr>
        </p:nvSpPr>
        <p:spPr/>
        <p:txBody>
          <a:bodyPr/>
          <a:lstStyle/>
          <a:p>
            <a:r>
              <a:rPr lang="en-GB" dirty="0"/>
              <a:t>Recognising our emotions</a:t>
            </a:r>
          </a:p>
        </p:txBody>
      </p:sp>
      <p:sp>
        <p:nvSpPr>
          <p:cNvPr id="3" name="Content Placeholder 2">
            <a:extLst>
              <a:ext uri="{FF2B5EF4-FFF2-40B4-BE49-F238E27FC236}">
                <a16:creationId xmlns:a16="http://schemas.microsoft.com/office/drawing/2014/main" id="{F5AAF314-C870-4536-9962-427089B15C47}"/>
              </a:ext>
            </a:extLst>
          </p:cNvPr>
          <p:cNvSpPr>
            <a:spLocks noGrp="1"/>
          </p:cNvSpPr>
          <p:nvPr>
            <p:ph idx="1"/>
          </p:nvPr>
        </p:nvSpPr>
        <p:spPr>
          <a:xfrm>
            <a:off x="677334" y="1528998"/>
            <a:ext cx="3849696" cy="2023672"/>
          </a:xfrm>
        </p:spPr>
        <p:txBody>
          <a:bodyPr/>
          <a:lstStyle/>
          <a:p>
            <a:r>
              <a:rPr lang="en-GB" dirty="0"/>
              <a:t>To be able to express and talk about your feelings, you need to be able to know what you are feeling!</a:t>
            </a:r>
          </a:p>
          <a:p>
            <a:r>
              <a:rPr lang="en-GB" dirty="0"/>
              <a:t>Can you name any emotions? </a:t>
            </a:r>
          </a:p>
          <a:p>
            <a:endParaRPr lang="en-GB" dirty="0"/>
          </a:p>
        </p:txBody>
      </p:sp>
      <p:pic>
        <p:nvPicPr>
          <p:cNvPr id="4" name="Picture 3">
            <a:extLst>
              <a:ext uri="{FF2B5EF4-FFF2-40B4-BE49-F238E27FC236}">
                <a16:creationId xmlns:a16="http://schemas.microsoft.com/office/drawing/2014/main" id="{F82B934D-ECE3-4E64-8B52-44ECD4987122}"/>
              </a:ext>
            </a:extLst>
          </p:cNvPr>
          <p:cNvPicPr>
            <a:picLocks noChangeAspect="1"/>
          </p:cNvPicPr>
          <p:nvPr/>
        </p:nvPicPr>
        <p:blipFill>
          <a:blip r:embed="rId3"/>
          <a:stretch>
            <a:fillRect/>
          </a:stretch>
        </p:blipFill>
        <p:spPr>
          <a:xfrm>
            <a:off x="998935" y="3406517"/>
            <a:ext cx="3688400" cy="3042168"/>
          </a:xfrm>
          <a:prstGeom prst="rect">
            <a:avLst/>
          </a:prstGeom>
        </p:spPr>
      </p:pic>
      <p:pic>
        <p:nvPicPr>
          <p:cNvPr id="5" name="Picture 4">
            <a:extLst>
              <a:ext uri="{FF2B5EF4-FFF2-40B4-BE49-F238E27FC236}">
                <a16:creationId xmlns:a16="http://schemas.microsoft.com/office/drawing/2014/main" id="{1F06DB99-1D77-43EF-8182-9E49825C00BC}"/>
              </a:ext>
            </a:extLst>
          </p:cNvPr>
          <p:cNvPicPr>
            <a:picLocks noChangeAspect="1"/>
          </p:cNvPicPr>
          <p:nvPr/>
        </p:nvPicPr>
        <p:blipFill>
          <a:blip r:embed="rId4"/>
          <a:stretch>
            <a:fillRect/>
          </a:stretch>
        </p:blipFill>
        <p:spPr>
          <a:xfrm>
            <a:off x="4848631" y="1376444"/>
            <a:ext cx="4987015" cy="3790322"/>
          </a:xfrm>
          <a:prstGeom prst="rect">
            <a:avLst/>
          </a:prstGeom>
        </p:spPr>
      </p:pic>
      <p:pic>
        <p:nvPicPr>
          <p:cNvPr id="6" name="Picture 5">
            <a:extLst>
              <a:ext uri="{FF2B5EF4-FFF2-40B4-BE49-F238E27FC236}">
                <a16:creationId xmlns:a16="http://schemas.microsoft.com/office/drawing/2014/main" id="{C181AB77-E4E1-4625-B1CD-9265CC1149B5}"/>
              </a:ext>
            </a:extLst>
          </p:cNvPr>
          <p:cNvPicPr>
            <a:picLocks noChangeAspect="1"/>
          </p:cNvPicPr>
          <p:nvPr/>
        </p:nvPicPr>
        <p:blipFill>
          <a:blip r:embed="rId5"/>
          <a:stretch>
            <a:fillRect/>
          </a:stretch>
        </p:blipFill>
        <p:spPr>
          <a:xfrm rot="493766">
            <a:off x="9429636" y="2232947"/>
            <a:ext cx="895741" cy="895741"/>
          </a:xfrm>
          <a:prstGeom prst="rect">
            <a:avLst/>
          </a:prstGeom>
        </p:spPr>
      </p:pic>
      <p:pic>
        <p:nvPicPr>
          <p:cNvPr id="7" name="Picture 6">
            <a:extLst>
              <a:ext uri="{FF2B5EF4-FFF2-40B4-BE49-F238E27FC236}">
                <a16:creationId xmlns:a16="http://schemas.microsoft.com/office/drawing/2014/main" id="{F3565E11-D408-4554-8521-BCA743B8B88B}"/>
              </a:ext>
            </a:extLst>
          </p:cNvPr>
          <p:cNvPicPr>
            <a:picLocks noChangeAspect="1"/>
          </p:cNvPicPr>
          <p:nvPr/>
        </p:nvPicPr>
        <p:blipFill>
          <a:blip r:embed="rId6"/>
          <a:stretch>
            <a:fillRect/>
          </a:stretch>
        </p:blipFill>
        <p:spPr>
          <a:xfrm>
            <a:off x="4466941" y="2849798"/>
            <a:ext cx="763380" cy="763380"/>
          </a:xfrm>
          <a:prstGeom prst="rect">
            <a:avLst/>
          </a:prstGeom>
        </p:spPr>
      </p:pic>
      <p:pic>
        <p:nvPicPr>
          <p:cNvPr id="8" name="Picture 7">
            <a:extLst>
              <a:ext uri="{FF2B5EF4-FFF2-40B4-BE49-F238E27FC236}">
                <a16:creationId xmlns:a16="http://schemas.microsoft.com/office/drawing/2014/main" id="{CD9E331E-738F-462A-A81F-A212A5EDC6C4}"/>
              </a:ext>
            </a:extLst>
          </p:cNvPr>
          <p:cNvPicPr>
            <a:picLocks noChangeAspect="1"/>
          </p:cNvPicPr>
          <p:nvPr/>
        </p:nvPicPr>
        <p:blipFill>
          <a:blip r:embed="rId7"/>
          <a:stretch>
            <a:fillRect/>
          </a:stretch>
        </p:blipFill>
        <p:spPr>
          <a:xfrm rot="21023778">
            <a:off x="9401618" y="3429000"/>
            <a:ext cx="1014733" cy="1019565"/>
          </a:xfrm>
          <a:prstGeom prst="rect">
            <a:avLst/>
          </a:prstGeom>
        </p:spPr>
      </p:pic>
      <p:pic>
        <p:nvPicPr>
          <p:cNvPr id="9" name="Picture 8">
            <a:extLst>
              <a:ext uri="{FF2B5EF4-FFF2-40B4-BE49-F238E27FC236}">
                <a16:creationId xmlns:a16="http://schemas.microsoft.com/office/drawing/2014/main" id="{07E8D48C-CBE1-49BF-BD44-60807F782E04}"/>
              </a:ext>
            </a:extLst>
          </p:cNvPr>
          <p:cNvPicPr>
            <a:picLocks noChangeAspect="1"/>
          </p:cNvPicPr>
          <p:nvPr/>
        </p:nvPicPr>
        <p:blipFill>
          <a:blip r:embed="rId8"/>
          <a:stretch>
            <a:fillRect/>
          </a:stretch>
        </p:blipFill>
        <p:spPr>
          <a:xfrm>
            <a:off x="6610555" y="5736291"/>
            <a:ext cx="731583" cy="1024217"/>
          </a:xfrm>
          <a:prstGeom prst="rect">
            <a:avLst/>
          </a:prstGeom>
        </p:spPr>
      </p:pic>
    </p:spTree>
    <p:extLst>
      <p:ext uri="{BB962C8B-B14F-4D97-AF65-F5344CB8AC3E}">
        <p14:creationId xmlns:p14="http://schemas.microsoft.com/office/powerpoint/2010/main" val="400568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0DF1D-8FD9-4356-B3C2-02364D97AA94}"/>
              </a:ext>
            </a:extLst>
          </p:cNvPr>
          <p:cNvSpPr>
            <a:spLocks noGrp="1"/>
          </p:cNvSpPr>
          <p:nvPr>
            <p:ph type="title"/>
          </p:nvPr>
        </p:nvSpPr>
        <p:spPr/>
        <p:txBody>
          <a:bodyPr>
            <a:normAutofit fontScale="90000"/>
          </a:bodyPr>
          <a:lstStyle/>
          <a:p>
            <a:r>
              <a:rPr lang="en-GB" sz="3100" dirty="0"/>
              <a:t>All of the feelings you named are </a:t>
            </a:r>
            <a:r>
              <a:rPr lang="en-GB" sz="3100" b="1" dirty="0">
                <a:solidFill>
                  <a:srgbClr val="8E78B6"/>
                </a:solidFill>
              </a:rPr>
              <a:t>normal</a:t>
            </a:r>
            <a:r>
              <a:rPr lang="en-GB" sz="3100" dirty="0"/>
              <a:t> and </a:t>
            </a:r>
            <a:r>
              <a:rPr lang="en-GB" sz="3100" b="1" dirty="0">
                <a:solidFill>
                  <a:srgbClr val="8E78B6"/>
                </a:solidFill>
              </a:rPr>
              <a:t>okay</a:t>
            </a:r>
            <a:r>
              <a:rPr lang="en-GB" sz="3100" dirty="0"/>
              <a:t>! Being able to </a:t>
            </a:r>
            <a:r>
              <a:rPr lang="en-GB" sz="3100" b="1" dirty="0">
                <a:solidFill>
                  <a:srgbClr val="8E78B6"/>
                </a:solidFill>
              </a:rPr>
              <a:t>learn and grow </a:t>
            </a:r>
            <a:r>
              <a:rPr lang="en-GB" sz="3100" dirty="0"/>
              <a:t>from them is so important!</a:t>
            </a:r>
            <a:br>
              <a:rPr lang="en-GB" sz="3600" dirty="0"/>
            </a:br>
            <a:endParaRPr lang="en-GB" dirty="0"/>
          </a:p>
        </p:txBody>
      </p:sp>
      <p:sp>
        <p:nvSpPr>
          <p:cNvPr id="3" name="Content Placeholder 2">
            <a:extLst>
              <a:ext uri="{FF2B5EF4-FFF2-40B4-BE49-F238E27FC236}">
                <a16:creationId xmlns:a16="http://schemas.microsoft.com/office/drawing/2014/main" id="{259578DC-D3EE-4E3F-941E-DC2E2CB5F7DF}"/>
              </a:ext>
            </a:extLst>
          </p:cNvPr>
          <p:cNvSpPr>
            <a:spLocks noGrp="1"/>
          </p:cNvSpPr>
          <p:nvPr>
            <p:ph idx="1"/>
          </p:nvPr>
        </p:nvSpPr>
        <p:spPr>
          <a:xfrm>
            <a:off x="677334" y="2160589"/>
            <a:ext cx="3744764" cy="3880773"/>
          </a:xfrm>
        </p:spPr>
        <p:txBody>
          <a:bodyPr/>
          <a:lstStyle/>
          <a:p>
            <a:r>
              <a:rPr lang="en-GB" sz="1800" dirty="0"/>
              <a:t>Using Emoji charts at home or in your classroom is a great way to express how you are feeling using pictures! </a:t>
            </a:r>
          </a:p>
          <a:p>
            <a:endParaRPr lang="en-GB" sz="1800" dirty="0"/>
          </a:p>
          <a:p>
            <a:r>
              <a:rPr lang="en-GB" sz="1800" dirty="0"/>
              <a:t>You could make your own chart as a class and everyone can get involved!</a:t>
            </a:r>
          </a:p>
          <a:p>
            <a:endParaRPr lang="en-GB" dirty="0"/>
          </a:p>
        </p:txBody>
      </p:sp>
      <p:pic>
        <p:nvPicPr>
          <p:cNvPr id="1026" name="Picture 2" descr="Funny emoticons icons vector set Funny emoticons vector set. Isolated on white background. Cartoon funny faces emotions of joy, happiness, sadness, anger, surprise and others. friends laughing stock illustrations">
            <a:extLst>
              <a:ext uri="{FF2B5EF4-FFF2-40B4-BE49-F238E27FC236}">
                <a16:creationId xmlns:a16="http://schemas.microsoft.com/office/drawing/2014/main" id="{73C775A8-EE22-494F-8743-9D0F5C01E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098" y="1753155"/>
            <a:ext cx="5123201" cy="35745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E00DC82-D19B-427D-9181-992AC1934780}"/>
              </a:ext>
            </a:extLst>
          </p:cNvPr>
          <p:cNvPicPr>
            <a:picLocks noChangeAspect="1"/>
          </p:cNvPicPr>
          <p:nvPr/>
        </p:nvPicPr>
        <p:blipFill>
          <a:blip r:embed="rId4"/>
          <a:stretch>
            <a:fillRect/>
          </a:stretch>
        </p:blipFill>
        <p:spPr>
          <a:xfrm>
            <a:off x="903375" y="5529253"/>
            <a:ext cx="731583" cy="1024217"/>
          </a:xfrm>
          <a:prstGeom prst="rect">
            <a:avLst/>
          </a:prstGeom>
        </p:spPr>
      </p:pic>
    </p:spTree>
    <p:extLst>
      <p:ext uri="{BB962C8B-B14F-4D97-AF65-F5344CB8AC3E}">
        <p14:creationId xmlns:p14="http://schemas.microsoft.com/office/powerpoint/2010/main" val="8192746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338</TotalTime>
  <Words>2033</Words>
  <Application>Microsoft Office PowerPoint</Application>
  <PresentationFormat>Widescreen</PresentationFormat>
  <Paragraphs>150</Paragraphs>
  <Slides>19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Corsiva Hebrew</vt:lpstr>
      <vt:lpstr>Lato BOLD</vt:lpstr>
      <vt:lpstr>Lato Medium</vt:lpstr>
      <vt:lpstr>Nunito</vt:lpstr>
      <vt:lpstr>Trebuchet MS</vt:lpstr>
      <vt:lpstr>Wingdings 3</vt:lpstr>
      <vt:lpstr>Facet</vt:lpstr>
      <vt:lpstr>Growing Together – Children’s Mental Health Awareness Week  </vt:lpstr>
      <vt:lpstr>What is CHUMS?</vt:lpstr>
      <vt:lpstr>What does ‘growing together’ mean to you?</vt:lpstr>
      <vt:lpstr>How can YOU help and support each other grow?</vt:lpstr>
      <vt:lpstr>Self Care</vt:lpstr>
      <vt:lpstr>Breathing exercise – deep breathing </vt:lpstr>
      <vt:lpstr>Let’s give it a go!</vt:lpstr>
      <vt:lpstr>Recognising our emotions</vt:lpstr>
      <vt:lpstr>All of the feelings you named are normal and okay! Being able to learn and grow from them is so important! </vt:lpstr>
      <vt:lpstr>PowerPoint Presentation</vt:lpstr>
      <vt:lpstr>Look out for others</vt:lpstr>
      <vt:lpstr>Thinking about the future</vt:lpstr>
      <vt:lpstr>We all grow and develop differently </vt:lpstr>
      <vt:lpstr>Your turn </vt:lpstr>
      <vt:lpstr>Things to remember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Together – Children’s Mental Health Awareness Week</dc:title>
  <dc:creator>Nikki McGowan</dc:creator>
  <cp:lastModifiedBy>Nicki</cp:lastModifiedBy>
  <cp:revision>12</cp:revision>
  <dcterms:created xsi:type="dcterms:W3CDTF">2022-01-06T11:56:15Z</dcterms:created>
  <dcterms:modified xsi:type="dcterms:W3CDTF">2022-02-10T13:49:20Z</dcterms:modified>
</cp:coreProperties>
</file>