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26"/>
  </p:notesMasterIdLst>
  <p:sldIdLst>
    <p:sldId id="280" r:id="rId3"/>
    <p:sldId id="281" r:id="rId4"/>
    <p:sldId id="283" r:id="rId5"/>
    <p:sldId id="311" r:id="rId6"/>
    <p:sldId id="309" r:id="rId7"/>
    <p:sldId id="257" r:id="rId8"/>
    <p:sldId id="308" r:id="rId9"/>
    <p:sldId id="258" r:id="rId10"/>
    <p:sldId id="259" r:id="rId11"/>
    <p:sldId id="305" r:id="rId12"/>
    <p:sldId id="261" r:id="rId13"/>
    <p:sldId id="262" r:id="rId14"/>
    <p:sldId id="260" r:id="rId15"/>
    <p:sldId id="306" r:id="rId16"/>
    <p:sldId id="263" r:id="rId17"/>
    <p:sldId id="267" r:id="rId18"/>
    <p:sldId id="264" r:id="rId19"/>
    <p:sldId id="265" r:id="rId20"/>
    <p:sldId id="266" r:id="rId21"/>
    <p:sldId id="270" r:id="rId22"/>
    <p:sldId id="268" r:id="rId23"/>
    <p:sldId id="295" r:id="rId24"/>
    <p:sldId id="302" r:id="rId25"/>
  </p:sldIdLst>
  <p:sldSz cx="12192000" cy="6858000"/>
  <p:notesSz cx="6881813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5909"/>
  </p:normalViewPr>
  <p:slideViewPr>
    <p:cSldViewPr snapToGrid="0" snapToObjects="1">
      <p:cViewPr varScale="1">
        <p:scale>
          <a:sx n="114" d="100"/>
          <a:sy n="114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D80E2944-DFD1-4493-B944-AE203D8BB92B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813866"/>
            <a:ext cx="5505450" cy="393861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E2915A44-34F3-46B3-BF7B-AD3CF176EE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30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1F098-53E2-4AF6-A7AC-D370354CE5B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96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9C907-1A36-6741-A089-936390691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83EBDB-C78B-0D45-B385-E720479BC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B7D93-228A-7549-8B04-B31D0C3F6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2E988-4946-2141-A87D-82328127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D2597-913E-D745-BBEE-75A84173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6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A76B5-BC60-2341-893B-FADE4413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5E69F-E3B2-BB4F-BEDB-26FF41F46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039D3-3680-DC44-BF12-4AE1A6270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ABB6E-53E9-2D45-8095-BA918238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6EA54-B124-4C4A-9316-6ACB70D2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6AB2B-B9D6-8B4B-96B0-636C77237F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EDC741-FC89-2546-8CFB-09D5619F5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6D1C5-B155-1B44-A963-82A64F334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739F7-C671-A447-B746-1F816F6C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EE870-7141-FC4F-AC34-2CCE27A3A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1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D4B6D-0862-4DCD-B95E-9424672EA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4631A-A612-445C-9EC8-FB6B92742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CDF2B-93A9-417E-8BD6-22B99368A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9832-3329-4B33-A1DA-B5980016CFDE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F2707-FA92-46F3-867D-113D87917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CDBE6-0F20-45B4-ACB7-83D86F7C1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E69C-AA41-4AEC-8950-18C6EA3E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53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3A3F5-B53E-4427-9803-84D4AD52D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664353-BF63-497F-BD93-07487098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9832-3329-4B33-A1DA-B5980016CFDE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8F564A-5426-4080-B835-992E69622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3603E-1641-4425-8046-535170828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E69C-AA41-4AEC-8950-18C6EA3E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508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F0F8-E907-4FFC-ACC9-2923A61A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D1D79-ADF5-4E53-92DE-22117E011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83FBF-6263-4DA6-BB8F-7CEAFE813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E8C7B-2548-4E48-800C-5A01A4D0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9832-3329-4B33-A1DA-B5980016CFDE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992DC-484A-4C26-B372-74D1C39E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62BA5-F512-4137-8613-83AFA9393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E69C-AA41-4AEC-8950-18C6EA3E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238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6DB03-3AA6-4104-909D-33341BCE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846A15-5882-4B7B-8021-385C776E2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7B59A-DE02-4333-A078-9B247E821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85CA6-B4D4-4C7C-A425-0BB65D1E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9832-3329-4B33-A1DA-B5980016CFDE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1EFCA-5184-4245-B5E2-69333E8E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08E49-2B15-49B3-8D29-4CCE929E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E69C-AA41-4AEC-8950-18C6EA3E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13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B4D19-613D-419B-8B00-C0E316ECC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44284-3E32-42C8-809C-D30987761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4728F-7C82-4811-9A6D-65C492E1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19832-3329-4B33-A1DA-B5980016CFDE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3F099-2073-438B-894D-1AC360C9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DD30A-CAB9-4980-A5CB-884CC365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E69C-AA41-4AEC-8950-18C6EA3E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83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989D-85BF-2440-A6E6-FB62D667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030ED-BEBB-394A-991E-F7AC20D6C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ABACD-DCBC-F84A-A0A0-8E150CE92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EE539-A78F-0048-84BC-0E6AF8DD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4E795-D20A-5C48-B71D-5F898977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EDF0-235A-7143-9C47-70931D92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92534-9C29-454D-98DA-D6CEBD831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32DF3-885E-EA49-A25A-63BECB5CB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F20FD-16F6-064C-93E9-8BFF024DC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2F1FB-A1BE-A14E-B30A-4C72DAD05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6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31387-CA8F-8F47-B731-33F7D70BB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8B78D-23CC-7645-B977-9CE9D210C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EEB44-79D1-3346-9F7F-C214F322D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218D3-3243-B143-804E-F8A0D880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70394F-EC4A-C345-AE41-B94A2759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F6BD2-52A5-EF40-8890-313EFC42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D6854-6FE9-C644-83A2-B6CE4AB1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8C3A6-34E2-5C4F-BFBC-E2705606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88055-7574-024C-9B32-7E93B3337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B43B8-BD10-D74F-923D-410AFE8C5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7C50EA-B295-6246-A84B-498E5499D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74441-3718-FD49-BD37-A7F50B3F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FD937-E074-B145-9CDD-95A02347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8E0DB8-4BB8-364B-A951-83CF2765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9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52B2-DBFF-FD48-B53F-DF7C0442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61195-4911-2A4B-A4F8-0360562C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70AF6-85EF-F843-8453-9F4C00B7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79D03-92BD-9E43-9765-914D0828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2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815241-0D19-D04B-AC1D-9C404FD3E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89493F-AECC-F847-9C25-D1FD84A4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EB949-FE45-BA44-9B66-C23B7B04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2323-7DBA-2F43-A974-47815FD1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35608-77E2-F945-8B65-01BDBF9E5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0349B-C07F-B640-8C6C-08FF559F1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6637D-9D94-F24D-89F6-BFE70EAC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BFC1E-4361-F34F-B61F-838474944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E1EF1-EA7D-0141-B4FB-037B35ADE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3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92941-7F42-F14D-BD11-16256048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C4E0F-8738-4F48-BF05-97EE162C83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FBEBD-7433-794A-85A1-6C703905B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3B4C6-A5DB-D546-8CAF-9E44CCAA2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1A8DA-8630-C440-89B6-36A24A25AB2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E9CF1-C6BD-9A45-BCB9-E4ECF1A6E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A85EB-3299-724C-BC88-4B7E045E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8488E0-5967-AC49-8DF8-DE99EAB14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886F4-50C7-AA4D-B18C-819C72D69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A118B-32F9-9C43-9143-BA29D2B2D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1A8DA-8630-C440-89B6-36A24A25AB2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7E023-075D-474B-BC96-5AB82FF66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77D33-4B06-734B-A3ED-31609CD60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B8D66-EF83-3C45-BCBB-E88D42AE8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3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51" r:id="rId3"/>
    <p:sldLayoutId id="2147483652" r:id="rId4"/>
    <p:sldLayoutId id="2147483653" r:id="rId5"/>
    <p:sldLayoutId id="2147483664" r:id="rId6"/>
    <p:sldLayoutId id="2147483655" r:id="rId7"/>
    <p:sldLayoutId id="2147483663" r:id="rId8"/>
    <p:sldLayoutId id="2147483662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BC416-F515-46E5-BD90-7932D7D6C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AA0E-28F8-4E65-9926-0F29A2F0B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7B028-A44C-4C44-9118-5D9C8973A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19832-3329-4B33-A1DA-B5980016CFDE}" type="datetimeFigureOut">
              <a:rPr lang="en-GB" smtClean="0"/>
              <a:t>20/04/2022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DB1E9-2575-4116-9086-2E93542E4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911B1-131C-4072-96D6-6520D93BE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0E69C-AA41-4AEC-8950-18C6EA3E22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97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6" r:id="rId3"/>
    <p:sldLayoutId id="2147483657" r:id="rId4"/>
    <p:sldLayoutId id="214748364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18.jpeg"/><Relationship Id="rId4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19.jpeg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20.jpeg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24.jpeg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29.png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22.jpeg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23.jpeg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26.jpeg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6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25.jpeg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image" Target="../media/image15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7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FA4A-F8A1-4C47-AD27-C59E03184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051" y="959244"/>
            <a:ext cx="4606869" cy="4527156"/>
          </a:xfrm>
        </p:spPr>
        <p:txBody>
          <a:bodyPr anchor="b">
            <a:normAutofit/>
          </a:bodyPr>
          <a:lstStyle/>
          <a:p>
            <a:pPr algn="l"/>
            <a:r>
              <a:rPr lang="en-GB" sz="2800" b="0" i="0" dirty="0">
                <a:effectLst/>
                <a:latin typeface="Work Sans" pitchFamily="2" charset="0"/>
              </a:rPr>
              <a:t>In 2022, Her Majesty The Queen will become the first British Monarch to  celebrate a Platinum Jubilee after 70 years of service..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C5A4-726C-4768-A023-C45598BD4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7464612" y="5898756"/>
            <a:ext cx="4087305" cy="45719"/>
          </a:xfrm>
        </p:spPr>
        <p:txBody>
          <a:bodyPr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D726BA-EFB5-4001-9DC6-0A1515570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r="-1" b="-1"/>
          <a:stretch/>
        </p:blipFill>
        <p:spPr>
          <a:xfrm>
            <a:off x="1" y="142623"/>
            <a:ext cx="6911489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1536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clipart&#10;&#10;Description automatically generated">
            <a:extLst>
              <a:ext uri="{FF2B5EF4-FFF2-40B4-BE49-F238E27FC236}">
                <a16:creationId xmlns:a16="http://schemas.microsoft.com/office/drawing/2014/main" id="{3A8776E2-2803-41AA-A47D-088DCD2F2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757" y="-340470"/>
            <a:ext cx="6692630" cy="5019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8C41BF-D768-463E-878F-C702A085FF05}"/>
              </a:ext>
            </a:extLst>
          </p:cNvPr>
          <p:cNvSpPr txBox="1"/>
          <p:nvPr/>
        </p:nvSpPr>
        <p:spPr>
          <a:xfrm>
            <a:off x="3540869" y="5603132"/>
            <a:ext cx="5778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                           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148A4E-C57D-4F8D-A5DB-18F16130AA11}"/>
              </a:ext>
            </a:extLst>
          </p:cNvPr>
          <p:cNvSpPr txBox="1"/>
          <p:nvPr/>
        </p:nvSpPr>
        <p:spPr>
          <a:xfrm>
            <a:off x="3540869" y="4066161"/>
            <a:ext cx="6293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                                                 Belize</a:t>
            </a:r>
          </a:p>
        </p:txBody>
      </p:sp>
      <p:pic>
        <p:nvPicPr>
          <p:cNvPr id="6" name="Picture 5" descr="Map&#10;&#10;Description automatically generated with medium confidence">
            <a:extLst>
              <a:ext uri="{FF2B5EF4-FFF2-40B4-BE49-F238E27FC236}">
                <a16:creationId xmlns:a16="http://schemas.microsoft.com/office/drawing/2014/main" id="{5CD22136-C034-4092-86EB-47AA0D3A7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22" y="4993532"/>
            <a:ext cx="4114800" cy="1219200"/>
          </a:xfrm>
          <a:prstGeom prst="rect">
            <a:avLst/>
          </a:prstGeom>
        </p:spPr>
      </p:pic>
      <p:pic>
        <p:nvPicPr>
          <p:cNvPr id="8" name="Picture 7" descr="A picture containing grass, tree, outdoor, old&#10;&#10;Description automatically generated">
            <a:extLst>
              <a:ext uri="{FF2B5EF4-FFF2-40B4-BE49-F238E27FC236}">
                <a16:creationId xmlns:a16="http://schemas.microsoft.com/office/drawing/2014/main" id="{F08BB9C5-D2A9-41EA-B743-CDBF68D40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360" y="4564557"/>
            <a:ext cx="3831219" cy="174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49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B5FF-F793-5040-BEF9-F06B060EB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03" y="-2113354"/>
            <a:ext cx="1791327" cy="5385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B710E-32D1-C44F-89EC-845502B0EF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5800" dirty="0"/>
              <a:t>Canada</a:t>
            </a:r>
          </a:p>
          <a:p>
            <a:r>
              <a:rPr lang="en-GB" sz="4600" dirty="0"/>
              <a:t>"From Sea to Sea"</a:t>
            </a:r>
            <a:r>
              <a:rPr lang="en-GB" sz="4600" dirty="0">
                <a:effectLst/>
              </a:rPr>
              <a:t> </a:t>
            </a:r>
            <a:endParaRPr lang="en-GB" sz="46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F0318-8D04-5740-A0F8-041F2FB6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" y="117475"/>
            <a:ext cx="1702138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02FD89-0ECE-E241-A6B6-A886B2BD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17476"/>
            <a:ext cx="1388257" cy="13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51919-FF02-354E-B2BD-96FAC7ADCA71}"/>
              </a:ext>
            </a:extLst>
          </p:cNvPr>
          <p:cNvSpPr txBox="1"/>
          <p:nvPr/>
        </p:nvSpPr>
        <p:spPr>
          <a:xfrm>
            <a:off x="441633" y="6300788"/>
            <a:ext cx="314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Grey Jay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99808-9A70-AB45-93C0-D22E70675878}"/>
              </a:ext>
            </a:extLst>
          </p:cNvPr>
          <p:cNvSpPr txBox="1"/>
          <p:nvPr/>
        </p:nvSpPr>
        <p:spPr>
          <a:xfrm>
            <a:off x="8728368" y="6300788"/>
            <a:ext cx="3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Bunchberry</a:t>
            </a:r>
          </a:p>
        </p:txBody>
      </p:sp>
      <p:pic>
        <p:nvPicPr>
          <p:cNvPr id="5121" name="Picture 2">
            <a:extLst>
              <a:ext uri="{FF2B5EF4-FFF2-40B4-BE49-F238E27FC236}">
                <a16:creationId xmlns:a16="http://schemas.microsoft.com/office/drawing/2014/main" id="{37C16A92-2972-AF44-A09C-0BF30E83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red and white flag&#10;&#10;Description automatically generated">
            <a:extLst>
              <a:ext uri="{FF2B5EF4-FFF2-40B4-BE49-F238E27FC236}">
                <a16:creationId xmlns:a16="http://schemas.microsoft.com/office/drawing/2014/main" id="{9ABC0EE2-8EF8-4E47-AFEC-469BCF396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00" y="1023633"/>
            <a:ext cx="5016500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44E364-6554-ED46-B5D6-3D9DE3AE9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99" y="3957788"/>
            <a:ext cx="2954677" cy="2208836"/>
          </a:xfrm>
          <a:prstGeom prst="rect">
            <a:avLst/>
          </a:prstGeom>
        </p:spPr>
      </p:pic>
      <p:pic>
        <p:nvPicPr>
          <p:cNvPr id="16" name="Picture 15" descr="A group of white flowers&#10;&#10;Description automatically generated">
            <a:extLst>
              <a:ext uri="{FF2B5EF4-FFF2-40B4-BE49-F238E27FC236}">
                <a16:creationId xmlns:a16="http://schemas.microsoft.com/office/drawing/2014/main" id="{715B35CA-6B1B-E84D-AF4D-024246E22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331" y="3725384"/>
            <a:ext cx="3756605" cy="257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82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B5FF-F793-5040-BEF9-F06B060EB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03" y="-2113354"/>
            <a:ext cx="1791327" cy="5385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B710E-32D1-C44F-89EC-845502B0E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5387"/>
            <a:ext cx="9144000" cy="1655762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  <a:p>
            <a:r>
              <a:rPr lang="en-US" sz="8400" dirty="0"/>
              <a:t>Grenada</a:t>
            </a:r>
          </a:p>
          <a:p>
            <a:r>
              <a:rPr lang="en-GB" sz="5100" dirty="0"/>
              <a:t>"Ever Conscious of God We Aspire, </a:t>
            </a:r>
          </a:p>
          <a:p>
            <a:r>
              <a:rPr lang="en-GB" sz="5100" dirty="0"/>
              <a:t>Build and Advance as One People</a:t>
            </a:r>
            <a:r>
              <a:rPr lang="en-GB" sz="5800" dirty="0"/>
              <a:t>"</a:t>
            </a:r>
            <a:r>
              <a:rPr lang="en-GB" sz="5800" dirty="0">
                <a:effectLst/>
              </a:rPr>
              <a:t> </a:t>
            </a:r>
            <a:endParaRPr lang="en-GB" sz="5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F0318-8D04-5740-A0F8-041F2FB6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" y="117475"/>
            <a:ext cx="1702138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02FD89-0ECE-E241-A6B6-A886B2BD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17476"/>
            <a:ext cx="1388257" cy="13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51919-FF02-354E-B2BD-96FAC7ADCA71}"/>
              </a:ext>
            </a:extLst>
          </p:cNvPr>
          <p:cNvSpPr txBox="1"/>
          <p:nvPr/>
        </p:nvSpPr>
        <p:spPr>
          <a:xfrm>
            <a:off x="413886" y="6172201"/>
            <a:ext cx="314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Grenada Dove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99808-9A70-AB45-93C0-D22E70675878}"/>
              </a:ext>
            </a:extLst>
          </p:cNvPr>
          <p:cNvSpPr txBox="1"/>
          <p:nvPr/>
        </p:nvSpPr>
        <p:spPr>
          <a:xfrm>
            <a:off x="8728368" y="6300788"/>
            <a:ext cx="3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Bougainvillea</a:t>
            </a:r>
            <a:endParaRPr lang="en-US" dirty="0"/>
          </a:p>
        </p:txBody>
      </p:sp>
      <p:pic>
        <p:nvPicPr>
          <p:cNvPr id="5121" name="Picture 2">
            <a:extLst>
              <a:ext uri="{FF2B5EF4-FFF2-40B4-BE49-F238E27FC236}">
                <a16:creationId xmlns:a16="http://schemas.microsoft.com/office/drawing/2014/main" id="{37C16A92-2972-AF44-A09C-0BF30E83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4C40A20-5FF1-3E4F-B9BA-0C4A57AD6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38" y="316467"/>
            <a:ext cx="5620523" cy="3397798"/>
          </a:xfrm>
          <a:prstGeom prst="rect">
            <a:avLst/>
          </a:prstGeom>
        </p:spPr>
      </p:pic>
      <p:pic>
        <p:nvPicPr>
          <p:cNvPr id="7" name="Picture 6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241F01ED-871C-D44A-A670-E087EBA51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2" y="3825387"/>
            <a:ext cx="3334744" cy="2052150"/>
          </a:xfrm>
          <a:prstGeom prst="rect">
            <a:avLst/>
          </a:prstGeom>
        </p:spPr>
      </p:pic>
      <p:pic>
        <p:nvPicPr>
          <p:cNvPr id="12" name="Picture 11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D4EEE035-5003-CD49-B13A-05A3D777CC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2549" y="3044071"/>
            <a:ext cx="2846387" cy="32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85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B5FF-F793-5040-BEF9-F06B060EB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03" y="-2113354"/>
            <a:ext cx="1791327" cy="5385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B710E-32D1-C44F-89EC-845502B0EF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5800" dirty="0"/>
              <a:t>Jamaica</a:t>
            </a:r>
          </a:p>
          <a:p>
            <a:r>
              <a:rPr lang="en-GB" dirty="0"/>
              <a:t>"Out of Many, One People"</a:t>
            </a:r>
            <a:r>
              <a:rPr lang="en-GB" sz="4000" dirty="0"/>
              <a:t> </a:t>
            </a:r>
            <a:endParaRPr lang="en-GB" sz="3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F0318-8D04-5740-A0F8-041F2FB6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" y="117475"/>
            <a:ext cx="1702138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02FD89-0ECE-E241-A6B6-A886B2BD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17476"/>
            <a:ext cx="1388257" cy="13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51919-FF02-354E-B2BD-96FAC7ADCA71}"/>
              </a:ext>
            </a:extLst>
          </p:cNvPr>
          <p:cNvSpPr txBox="1"/>
          <p:nvPr/>
        </p:nvSpPr>
        <p:spPr>
          <a:xfrm>
            <a:off x="508000" y="6189670"/>
            <a:ext cx="314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Doctor bird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99808-9A70-AB45-93C0-D22E70675878}"/>
              </a:ext>
            </a:extLst>
          </p:cNvPr>
          <p:cNvSpPr txBox="1"/>
          <p:nvPr/>
        </p:nvSpPr>
        <p:spPr>
          <a:xfrm>
            <a:off x="8613939" y="5999095"/>
            <a:ext cx="3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Lignum vitae</a:t>
            </a:r>
          </a:p>
        </p:txBody>
      </p:sp>
      <p:pic>
        <p:nvPicPr>
          <p:cNvPr id="5121" name="Picture 2">
            <a:extLst>
              <a:ext uri="{FF2B5EF4-FFF2-40B4-BE49-F238E27FC236}">
                <a16:creationId xmlns:a16="http://schemas.microsoft.com/office/drawing/2014/main" id="{37C16A92-2972-AF44-A09C-0BF30E83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20857ED-8B94-1F47-84C3-2E26484D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0" y="2841632"/>
            <a:ext cx="2383262" cy="32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lose-up of some flowers&#10;&#10;Description automatically generated with medium confidence">
            <a:extLst>
              <a:ext uri="{FF2B5EF4-FFF2-40B4-BE49-F238E27FC236}">
                <a16:creationId xmlns:a16="http://schemas.microsoft.com/office/drawing/2014/main" id="{ADDD0BF3-F045-2A4B-84A6-8B1742CAF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852" y="2994025"/>
            <a:ext cx="3852745" cy="2871788"/>
          </a:xfrm>
          <a:prstGeom prst="rect">
            <a:avLst/>
          </a:prstGeom>
        </p:spPr>
      </p:pic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6C94105F-DFBB-4D49-882B-A45B74B31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529" y="407030"/>
            <a:ext cx="5586048" cy="286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32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flag&#10;&#10;Description automatically generated with medium confidence">
            <a:extLst>
              <a:ext uri="{FF2B5EF4-FFF2-40B4-BE49-F238E27FC236}">
                <a16:creationId xmlns:a16="http://schemas.microsoft.com/office/drawing/2014/main" id="{C597C568-03F9-4544-805C-2B739F17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06" y="-222422"/>
            <a:ext cx="4951377" cy="3824372"/>
          </a:xfrm>
          <a:prstGeom prst="rect">
            <a:avLst/>
          </a:prstGeom>
        </p:spPr>
      </p:pic>
      <p:pic>
        <p:nvPicPr>
          <p:cNvPr id="8" name="Picture 7" descr="A bird with a long beak&#10;&#10;Description automatically generated with low confidence">
            <a:extLst>
              <a:ext uri="{FF2B5EF4-FFF2-40B4-BE49-F238E27FC236}">
                <a16:creationId xmlns:a16="http://schemas.microsoft.com/office/drawing/2014/main" id="{E7F8A077-146D-4E99-A6A9-94F83C7DD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227" y="3816014"/>
            <a:ext cx="5995766" cy="2570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3AE774-A294-4A97-932B-A79FC9EA883B}"/>
              </a:ext>
            </a:extLst>
          </p:cNvPr>
          <p:cNvSpPr txBox="1"/>
          <p:nvPr/>
        </p:nvSpPr>
        <p:spPr>
          <a:xfrm>
            <a:off x="4182894" y="3326860"/>
            <a:ext cx="3793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           New Zealand</a:t>
            </a:r>
          </a:p>
        </p:txBody>
      </p:sp>
    </p:spTree>
    <p:extLst>
      <p:ext uri="{BB962C8B-B14F-4D97-AF65-F5344CB8AC3E}">
        <p14:creationId xmlns:p14="http://schemas.microsoft.com/office/powerpoint/2010/main" val="2206528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B5FF-F793-5040-BEF9-F06B060EB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03" y="-2113354"/>
            <a:ext cx="1791327" cy="5385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B710E-32D1-C44F-89EC-845502B0E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5387"/>
            <a:ext cx="9144000" cy="19126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4000" dirty="0"/>
              <a:t>Papua New Guinea</a:t>
            </a:r>
          </a:p>
          <a:p>
            <a:r>
              <a:rPr lang="en-GB" b="1" dirty="0"/>
              <a:t>‘Unity in Diversity’</a:t>
            </a:r>
            <a:endParaRPr lang="en-US" sz="4000" dirty="0"/>
          </a:p>
          <a:p>
            <a:endParaRPr lang="en-US" sz="8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F0318-8D04-5740-A0F8-041F2FB6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" y="117475"/>
            <a:ext cx="1702138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02FD89-0ECE-E241-A6B6-A886B2BD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17476"/>
            <a:ext cx="1388257" cy="13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51919-FF02-354E-B2BD-96FAC7ADCA71}"/>
              </a:ext>
            </a:extLst>
          </p:cNvPr>
          <p:cNvSpPr txBox="1"/>
          <p:nvPr/>
        </p:nvSpPr>
        <p:spPr>
          <a:xfrm>
            <a:off x="373063" y="6222042"/>
            <a:ext cx="314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Bird of Paradise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99808-9A70-AB45-93C0-D22E70675878}"/>
              </a:ext>
            </a:extLst>
          </p:cNvPr>
          <p:cNvSpPr txBox="1"/>
          <p:nvPr/>
        </p:nvSpPr>
        <p:spPr>
          <a:xfrm>
            <a:off x="8728368" y="6300788"/>
            <a:ext cx="3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Dendrobium </a:t>
            </a:r>
            <a:endParaRPr lang="en-US" dirty="0"/>
          </a:p>
        </p:txBody>
      </p:sp>
      <p:pic>
        <p:nvPicPr>
          <p:cNvPr id="5121" name="Picture 2">
            <a:extLst>
              <a:ext uri="{FF2B5EF4-FFF2-40B4-BE49-F238E27FC236}">
                <a16:creationId xmlns:a16="http://schemas.microsoft.com/office/drawing/2014/main" id="{37C16A92-2972-AF44-A09C-0BF30E83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F5B3BE7D-7CF1-D642-9072-3AC8EA66E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124" y="153008"/>
            <a:ext cx="4857750" cy="3532909"/>
          </a:xfrm>
          <a:prstGeom prst="rect">
            <a:avLst/>
          </a:prstGeom>
        </p:spPr>
      </p:pic>
      <p:pic>
        <p:nvPicPr>
          <p:cNvPr id="18" name="Picture 17" descr="A picture containing tree, outdoor, bird, branch&#10;&#10;Description automatically generated">
            <a:extLst>
              <a:ext uri="{FF2B5EF4-FFF2-40B4-BE49-F238E27FC236}">
                <a16:creationId xmlns:a16="http://schemas.microsoft.com/office/drawing/2014/main" id="{E9C19BFC-1328-084F-A278-6F28C79CF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18" y="2852569"/>
            <a:ext cx="2526158" cy="34146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4A2011-F4A5-F84B-ADB8-C8DE9499C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388" y="3496638"/>
            <a:ext cx="3769360" cy="247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0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B5FF-F793-5040-BEF9-F06B060EB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03" y="-2113354"/>
            <a:ext cx="1791327" cy="5385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B710E-32D1-C44F-89EC-845502B0E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5387"/>
            <a:ext cx="9144000" cy="19126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4000" dirty="0"/>
              <a:t>Solomon islands</a:t>
            </a:r>
          </a:p>
          <a:p>
            <a:r>
              <a:rPr lang="en-GB" dirty="0"/>
              <a:t>"To Lead is to Serve" </a:t>
            </a:r>
            <a:endParaRPr lang="en-US" sz="8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F0318-8D04-5740-A0F8-041F2FB6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" y="117475"/>
            <a:ext cx="1702138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02FD89-0ECE-E241-A6B6-A886B2BD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17476"/>
            <a:ext cx="1388257" cy="13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51919-FF02-354E-B2BD-96FAC7ADCA71}"/>
              </a:ext>
            </a:extLst>
          </p:cNvPr>
          <p:cNvSpPr txBox="1"/>
          <p:nvPr/>
        </p:nvSpPr>
        <p:spPr>
          <a:xfrm>
            <a:off x="417701" y="6116122"/>
            <a:ext cx="314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 err="1"/>
              <a:t>KuruKuru</a:t>
            </a:r>
            <a:r>
              <a:rPr lang="en-GB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99808-9A70-AB45-93C0-D22E70675878}"/>
              </a:ext>
            </a:extLst>
          </p:cNvPr>
          <p:cNvSpPr txBox="1"/>
          <p:nvPr/>
        </p:nvSpPr>
        <p:spPr>
          <a:xfrm>
            <a:off x="8728368" y="6300788"/>
            <a:ext cx="3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Hibiscus</a:t>
            </a:r>
            <a:endParaRPr lang="en-US" dirty="0"/>
          </a:p>
        </p:txBody>
      </p:sp>
      <p:pic>
        <p:nvPicPr>
          <p:cNvPr id="5121" name="Picture 2">
            <a:extLst>
              <a:ext uri="{FF2B5EF4-FFF2-40B4-BE49-F238E27FC236}">
                <a16:creationId xmlns:a16="http://schemas.microsoft.com/office/drawing/2014/main" id="{37C16A92-2972-AF44-A09C-0BF30E83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een and yellow flag&#10;&#10;Description automatically generated with medium confidence">
            <a:extLst>
              <a:ext uri="{FF2B5EF4-FFF2-40B4-BE49-F238E27FC236}">
                <a16:creationId xmlns:a16="http://schemas.microsoft.com/office/drawing/2014/main" id="{88BDF49C-8931-9942-877B-39443F9F7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525" y="823912"/>
            <a:ext cx="5754122" cy="2833688"/>
          </a:xfrm>
          <a:prstGeom prst="rect">
            <a:avLst/>
          </a:prstGeom>
        </p:spPr>
      </p:pic>
      <p:pic>
        <p:nvPicPr>
          <p:cNvPr id="8" name="Picture 7" descr="A couple of birds on a tree branch&#10;&#10;Description automatically generated with medium confidence">
            <a:extLst>
              <a:ext uri="{FF2B5EF4-FFF2-40B4-BE49-F238E27FC236}">
                <a16:creationId xmlns:a16="http://schemas.microsoft.com/office/drawing/2014/main" id="{BCA04B6E-5A6E-4449-A943-504533078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99" y="3429000"/>
            <a:ext cx="2893289" cy="2309067"/>
          </a:xfrm>
          <a:prstGeom prst="rect">
            <a:avLst/>
          </a:prstGeom>
        </p:spPr>
      </p:pic>
      <p:pic>
        <p:nvPicPr>
          <p:cNvPr id="12" name="Picture 11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1E5440D2-D818-B344-967B-2786BFE15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4991" y="2331597"/>
            <a:ext cx="27686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45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B5FF-F793-5040-BEF9-F06B060EB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03" y="-2113354"/>
            <a:ext cx="1791327" cy="5385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B710E-32D1-C44F-89EC-845502B0E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265408"/>
            <a:ext cx="9144000" cy="1912680"/>
          </a:xfrm>
        </p:spPr>
        <p:txBody>
          <a:bodyPr>
            <a:normAutofit/>
          </a:bodyPr>
          <a:lstStyle/>
          <a:p>
            <a:r>
              <a:rPr lang="en-US" sz="4000" dirty="0"/>
              <a:t>St Kitts &amp; Nevis</a:t>
            </a:r>
          </a:p>
          <a:p>
            <a:r>
              <a:rPr lang="en-US" sz="4000" dirty="0"/>
              <a:t>St Christopher &amp; Nevis</a:t>
            </a:r>
          </a:p>
          <a:p>
            <a:r>
              <a:rPr lang="en-GB" dirty="0"/>
              <a:t>"Country Above Self" </a:t>
            </a:r>
            <a:endParaRPr lang="en-US" sz="8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F0318-8D04-5740-A0F8-041F2FB6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488652"/>
            <a:ext cx="1702138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02FD89-0ECE-E241-A6B6-A886B2BD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17476"/>
            <a:ext cx="1388257" cy="13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51919-FF02-354E-B2BD-96FAC7ADCA71}"/>
              </a:ext>
            </a:extLst>
          </p:cNvPr>
          <p:cNvSpPr txBox="1"/>
          <p:nvPr/>
        </p:nvSpPr>
        <p:spPr>
          <a:xfrm>
            <a:off x="373063" y="6222042"/>
            <a:ext cx="314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Brown Pelican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99808-9A70-AB45-93C0-D22E70675878}"/>
              </a:ext>
            </a:extLst>
          </p:cNvPr>
          <p:cNvSpPr txBox="1"/>
          <p:nvPr/>
        </p:nvSpPr>
        <p:spPr>
          <a:xfrm>
            <a:off x="8728368" y="6300788"/>
            <a:ext cx="3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Poinciana </a:t>
            </a:r>
            <a:endParaRPr lang="en-US" dirty="0"/>
          </a:p>
        </p:txBody>
      </p:sp>
      <p:pic>
        <p:nvPicPr>
          <p:cNvPr id="5121" name="Picture 2">
            <a:extLst>
              <a:ext uri="{FF2B5EF4-FFF2-40B4-BE49-F238E27FC236}">
                <a16:creationId xmlns:a16="http://schemas.microsoft.com/office/drawing/2014/main" id="{37C16A92-2972-AF44-A09C-0BF30E83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42BF6B6-00E0-E44F-9389-6C5036EC1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630" y="-482453"/>
            <a:ext cx="5286376" cy="3539932"/>
          </a:xfrm>
          <a:prstGeom prst="rect">
            <a:avLst/>
          </a:prstGeom>
        </p:spPr>
      </p:pic>
      <p:pic>
        <p:nvPicPr>
          <p:cNvPr id="7" name="Picture 6" descr="A bird with a long beak&#10;&#10;Description automatically generated with medium confidence">
            <a:extLst>
              <a:ext uri="{FF2B5EF4-FFF2-40B4-BE49-F238E27FC236}">
                <a16:creationId xmlns:a16="http://schemas.microsoft.com/office/drawing/2014/main" id="{BE846E2F-AF32-B34A-8899-9E39D1F23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72" y="3849549"/>
            <a:ext cx="3026286" cy="2130505"/>
          </a:xfrm>
          <a:prstGeom prst="rect">
            <a:avLst/>
          </a:prstGeom>
        </p:spPr>
      </p:pic>
      <p:pic>
        <p:nvPicPr>
          <p:cNvPr id="11" name="Picture 10" descr="A tree with red leaves&#10;&#10;Description automatically generated with low confidence">
            <a:extLst>
              <a:ext uri="{FF2B5EF4-FFF2-40B4-BE49-F238E27FC236}">
                <a16:creationId xmlns:a16="http://schemas.microsoft.com/office/drawing/2014/main" id="{08793EE7-F6BD-614D-83D5-E45E678E6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1986" y="3583400"/>
            <a:ext cx="3460041" cy="22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52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B5FF-F793-5040-BEF9-F06B060EB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03" y="-2113354"/>
            <a:ext cx="1791327" cy="5385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B710E-32D1-C44F-89EC-845502B0E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5387"/>
            <a:ext cx="9144000" cy="19126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4000" dirty="0"/>
              <a:t>Saint Lucia</a:t>
            </a:r>
          </a:p>
          <a:p>
            <a:r>
              <a:rPr lang="en-GB" dirty="0"/>
              <a:t>“The Land, The People, The Light”</a:t>
            </a:r>
            <a:endParaRPr lang="en-US" sz="8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F0318-8D04-5740-A0F8-041F2FB6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" y="117475"/>
            <a:ext cx="1702138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02FD89-0ECE-E241-A6B6-A886B2BD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17476"/>
            <a:ext cx="1388257" cy="13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51919-FF02-354E-B2BD-96FAC7ADCA71}"/>
              </a:ext>
            </a:extLst>
          </p:cNvPr>
          <p:cNvSpPr txBox="1"/>
          <p:nvPr/>
        </p:nvSpPr>
        <p:spPr>
          <a:xfrm>
            <a:off x="265616" y="6031738"/>
            <a:ext cx="314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St Lucia Parrot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99808-9A70-AB45-93C0-D22E70675878}"/>
              </a:ext>
            </a:extLst>
          </p:cNvPr>
          <p:cNvSpPr txBox="1"/>
          <p:nvPr/>
        </p:nvSpPr>
        <p:spPr>
          <a:xfrm>
            <a:off x="8965687" y="6216404"/>
            <a:ext cx="3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Rose and the Marguerite </a:t>
            </a:r>
            <a:endParaRPr lang="en-US" dirty="0"/>
          </a:p>
        </p:txBody>
      </p:sp>
      <p:pic>
        <p:nvPicPr>
          <p:cNvPr id="5121" name="Picture 2">
            <a:extLst>
              <a:ext uri="{FF2B5EF4-FFF2-40B4-BE49-F238E27FC236}">
                <a16:creationId xmlns:a16="http://schemas.microsoft.com/office/drawing/2014/main" id="{37C16A92-2972-AF44-A09C-0BF30E83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C6072BF7-ED44-2D4B-B53A-3148DD746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204" y="541584"/>
            <a:ext cx="6197907" cy="3283803"/>
          </a:xfrm>
          <a:prstGeom prst="rect">
            <a:avLst/>
          </a:prstGeom>
        </p:spPr>
      </p:pic>
      <p:pic>
        <p:nvPicPr>
          <p:cNvPr id="12" name="Picture 11" descr="A picture containing parrot, bird&#10;&#10;Description automatically generated">
            <a:extLst>
              <a:ext uri="{FF2B5EF4-FFF2-40B4-BE49-F238E27FC236}">
                <a16:creationId xmlns:a16="http://schemas.microsoft.com/office/drawing/2014/main" id="{D4EB7ACA-6E08-3547-8561-C2E6B10BE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238" y="3333668"/>
            <a:ext cx="1702138" cy="2698070"/>
          </a:xfrm>
          <a:prstGeom prst="rect">
            <a:avLst/>
          </a:prstGeom>
        </p:spPr>
      </p:pic>
      <p:pic>
        <p:nvPicPr>
          <p:cNvPr id="14" name="Picture 13" descr="A picture containing flower, plant, close&#10;&#10;Description automatically generated">
            <a:extLst>
              <a:ext uri="{FF2B5EF4-FFF2-40B4-BE49-F238E27FC236}">
                <a16:creationId xmlns:a16="http://schemas.microsoft.com/office/drawing/2014/main" id="{B5EC805E-760D-F04F-AA7D-7AA95A30C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7156" y="3553667"/>
            <a:ext cx="29591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00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B5FF-F793-5040-BEF9-F06B060EB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03" y="-2113354"/>
            <a:ext cx="1791327" cy="5385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B710E-32D1-C44F-89EC-845502B0E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5387"/>
            <a:ext cx="9144000" cy="19126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4000" dirty="0"/>
              <a:t>St Vincent &amp; Grenadines</a:t>
            </a:r>
          </a:p>
          <a:p>
            <a:r>
              <a:rPr lang="en-GB" dirty="0"/>
              <a:t>"Peace and Justice" </a:t>
            </a:r>
            <a:endParaRPr lang="en-US" sz="8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F0318-8D04-5740-A0F8-041F2FB6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" y="117475"/>
            <a:ext cx="1702138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02FD89-0ECE-E241-A6B6-A886B2BD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17476"/>
            <a:ext cx="1388257" cy="13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51919-FF02-354E-B2BD-96FAC7ADCA71}"/>
              </a:ext>
            </a:extLst>
          </p:cNvPr>
          <p:cNvSpPr txBox="1"/>
          <p:nvPr/>
        </p:nvSpPr>
        <p:spPr>
          <a:xfrm>
            <a:off x="373063" y="6222042"/>
            <a:ext cx="314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Vincent Amazon Parrott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99808-9A70-AB45-93C0-D22E70675878}"/>
              </a:ext>
            </a:extLst>
          </p:cNvPr>
          <p:cNvSpPr txBox="1"/>
          <p:nvPr/>
        </p:nvSpPr>
        <p:spPr>
          <a:xfrm>
            <a:off x="8728368" y="6300788"/>
            <a:ext cx="3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    Soufriere Tree</a:t>
            </a:r>
          </a:p>
        </p:txBody>
      </p:sp>
      <p:pic>
        <p:nvPicPr>
          <p:cNvPr id="5121" name="Picture 2">
            <a:extLst>
              <a:ext uri="{FF2B5EF4-FFF2-40B4-BE49-F238E27FC236}">
                <a16:creationId xmlns:a16="http://schemas.microsoft.com/office/drawing/2014/main" id="{37C16A92-2972-AF44-A09C-0BF30E83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logo, company name&#10;&#10;Description automatically generated">
            <a:extLst>
              <a:ext uri="{FF2B5EF4-FFF2-40B4-BE49-F238E27FC236}">
                <a16:creationId xmlns:a16="http://schemas.microsoft.com/office/drawing/2014/main" id="{7A380D6C-749E-4240-8812-9308450F3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593" y="722542"/>
            <a:ext cx="4929188" cy="3275098"/>
          </a:xfrm>
          <a:prstGeom prst="rect">
            <a:avLst/>
          </a:prstGeom>
        </p:spPr>
      </p:pic>
      <p:pic>
        <p:nvPicPr>
          <p:cNvPr id="8" name="Picture 7" descr="A picture containing parrot, colorful&#10;&#10;Description automatically generated">
            <a:extLst>
              <a:ext uri="{FF2B5EF4-FFF2-40B4-BE49-F238E27FC236}">
                <a16:creationId xmlns:a16="http://schemas.microsoft.com/office/drawing/2014/main" id="{088CF747-9BA1-C44C-9323-A8272FFE2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37" y="2605717"/>
            <a:ext cx="2070100" cy="3530600"/>
          </a:xfrm>
          <a:prstGeom prst="rect">
            <a:avLst/>
          </a:prstGeom>
        </p:spPr>
      </p:pic>
      <p:pic>
        <p:nvPicPr>
          <p:cNvPr id="12" name="Picture 11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F7956CE6-BED9-E242-A3D2-61E931B109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2555" y="3521274"/>
            <a:ext cx="3350965" cy="221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20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FFB25-13AF-4740-AE25-0FA2A2AA1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r>
              <a:rPr lang="en-US" sz="3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George V1 died February 1952 while Princess Elizabeth &amp; Phillip were in Kenya, and she  became Queen overnight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89CE2-1745-44D0-804F-22E5D99C7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59713" y="4716472"/>
            <a:ext cx="3494088" cy="10178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Elizabeth 11 Crowned Queen  June 2 1953</a:t>
            </a:r>
          </a:p>
        </p:txBody>
      </p:sp>
      <p:pic>
        <p:nvPicPr>
          <p:cNvPr id="8" name="Picture 7" descr="A picture containing decorated, painting&#10;&#10;Description automatically generated">
            <a:extLst>
              <a:ext uri="{FF2B5EF4-FFF2-40B4-BE49-F238E27FC236}">
                <a16:creationId xmlns:a16="http://schemas.microsoft.com/office/drawing/2014/main" id="{E08FEB3D-1F5D-4045-8DA7-2B76D238F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5" r="1" b="15326"/>
          <a:stretch/>
        </p:blipFill>
        <p:spPr>
          <a:xfrm>
            <a:off x="6422840" y="38099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6" name="Picture Placeholder 5" descr="A picture containing text, posing, standing, newspaper&#10;&#10;Description automatically generated">
            <a:extLst>
              <a:ext uri="{FF2B5EF4-FFF2-40B4-BE49-F238E27FC236}">
                <a16:creationId xmlns:a16="http://schemas.microsoft.com/office/drawing/2014/main" id="{68299AF4-5BF0-40CB-A96F-F5CDC2DB08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0" b="1"/>
          <a:stretch/>
        </p:blipFill>
        <p:spPr>
          <a:xfrm>
            <a:off x="0" y="-3810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213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B5FF-F793-5040-BEF9-F06B060EB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03" y="-2113354"/>
            <a:ext cx="1791327" cy="5385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B710E-32D1-C44F-89EC-845502B0E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5387"/>
            <a:ext cx="9144000" cy="19126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4000" dirty="0"/>
              <a:t>The Bahamas</a:t>
            </a:r>
          </a:p>
          <a:p>
            <a:r>
              <a:rPr lang="en-GB" dirty="0"/>
              <a:t>"Forward, Upward, Onward, Together </a:t>
            </a:r>
            <a:endParaRPr lang="en-US" sz="8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F0318-8D04-5740-A0F8-041F2FB6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" y="117475"/>
            <a:ext cx="1702138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02FD89-0ECE-E241-A6B6-A886B2BD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17476"/>
            <a:ext cx="1388257" cy="13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51919-FF02-354E-B2BD-96FAC7ADCA71}"/>
              </a:ext>
            </a:extLst>
          </p:cNvPr>
          <p:cNvSpPr txBox="1"/>
          <p:nvPr/>
        </p:nvSpPr>
        <p:spPr>
          <a:xfrm>
            <a:off x="417701" y="6116122"/>
            <a:ext cx="314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Flamingo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99808-9A70-AB45-93C0-D22E70675878}"/>
              </a:ext>
            </a:extLst>
          </p:cNvPr>
          <p:cNvSpPr txBox="1"/>
          <p:nvPr/>
        </p:nvSpPr>
        <p:spPr>
          <a:xfrm>
            <a:off x="8683730" y="6132935"/>
            <a:ext cx="3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Yellow Elder </a:t>
            </a:r>
            <a:endParaRPr lang="en-US" dirty="0"/>
          </a:p>
        </p:txBody>
      </p:sp>
      <p:pic>
        <p:nvPicPr>
          <p:cNvPr id="5121" name="Picture 2">
            <a:extLst>
              <a:ext uri="{FF2B5EF4-FFF2-40B4-BE49-F238E27FC236}">
                <a16:creationId xmlns:a16="http://schemas.microsoft.com/office/drawing/2014/main" id="{37C16A92-2972-AF44-A09C-0BF30E83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C0C43443-F210-0549-B4EA-0A2CFFE05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987" y="508000"/>
            <a:ext cx="5080000" cy="2489200"/>
          </a:xfrm>
          <a:prstGeom prst="rect">
            <a:avLst/>
          </a:prstGeom>
        </p:spPr>
      </p:pic>
      <p:pic>
        <p:nvPicPr>
          <p:cNvPr id="11" name="Picture 10" descr="A group of yellow flowers&#10;&#10;Description automatically generated">
            <a:extLst>
              <a:ext uri="{FF2B5EF4-FFF2-40B4-BE49-F238E27FC236}">
                <a16:creationId xmlns:a16="http://schemas.microsoft.com/office/drawing/2014/main" id="{3769F366-497A-0B4A-99E2-815437687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5438" y="3032612"/>
            <a:ext cx="2512188" cy="2895995"/>
          </a:xfrm>
          <a:prstGeom prst="rect">
            <a:avLst/>
          </a:prstGeom>
        </p:spPr>
      </p:pic>
      <p:pic>
        <p:nvPicPr>
          <p:cNvPr id="14" name="Picture 13" descr="A flamingo standing in water&#10;&#10;Description automatically generated with medium confidence">
            <a:extLst>
              <a:ext uri="{FF2B5EF4-FFF2-40B4-BE49-F238E27FC236}">
                <a16:creationId xmlns:a16="http://schemas.microsoft.com/office/drawing/2014/main" id="{E040A616-AF7C-2240-A171-A922ED262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52" y="3607417"/>
            <a:ext cx="3456886" cy="22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46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B5FF-F793-5040-BEF9-F06B060EB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03" y="-2113354"/>
            <a:ext cx="1791327" cy="5385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B710E-32D1-C44F-89EC-845502B0E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5387"/>
            <a:ext cx="9144000" cy="19126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4000" dirty="0"/>
              <a:t>Tuvalu</a:t>
            </a:r>
          </a:p>
          <a:p>
            <a:r>
              <a:rPr lang="en-GB" dirty="0"/>
              <a:t>"Tuvalu for the Almighty" </a:t>
            </a:r>
            <a:endParaRPr lang="en-US" sz="8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F0318-8D04-5740-A0F8-041F2FB6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" y="117475"/>
            <a:ext cx="1702138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02FD89-0ECE-E241-A6B6-A886B2BD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17476"/>
            <a:ext cx="1388257" cy="13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51919-FF02-354E-B2BD-96FAC7ADCA71}"/>
              </a:ext>
            </a:extLst>
          </p:cNvPr>
          <p:cNvSpPr txBox="1"/>
          <p:nvPr/>
        </p:nvSpPr>
        <p:spPr>
          <a:xfrm>
            <a:off x="0" y="6201847"/>
            <a:ext cx="314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White Tern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99808-9A70-AB45-93C0-D22E70675878}"/>
              </a:ext>
            </a:extLst>
          </p:cNvPr>
          <p:cNvSpPr txBox="1"/>
          <p:nvPr/>
        </p:nvSpPr>
        <p:spPr>
          <a:xfrm>
            <a:off x="8728368" y="6300788"/>
            <a:ext cx="3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Plumeria </a:t>
            </a:r>
            <a:endParaRPr lang="en-US" dirty="0"/>
          </a:p>
        </p:txBody>
      </p:sp>
      <p:pic>
        <p:nvPicPr>
          <p:cNvPr id="5121" name="Picture 2">
            <a:extLst>
              <a:ext uri="{FF2B5EF4-FFF2-40B4-BE49-F238E27FC236}">
                <a16:creationId xmlns:a16="http://schemas.microsoft.com/office/drawing/2014/main" id="{37C16A92-2972-AF44-A09C-0BF30E83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72227E3-7AF8-A646-9CBC-7C0359253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386" y="214632"/>
            <a:ext cx="6521450" cy="3431146"/>
          </a:xfrm>
          <a:prstGeom prst="rect">
            <a:avLst/>
          </a:prstGeom>
        </p:spPr>
      </p:pic>
      <p:pic>
        <p:nvPicPr>
          <p:cNvPr id="8" name="Picture 7" descr="A bird on a branch&#10;&#10;Description automatically generated with low confidence">
            <a:extLst>
              <a:ext uri="{FF2B5EF4-FFF2-40B4-BE49-F238E27FC236}">
                <a16:creationId xmlns:a16="http://schemas.microsoft.com/office/drawing/2014/main" id="{B87F7029-C9D6-D242-8C19-C0AD60AEC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18" y="3766892"/>
            <a:ext cx="2643058" cy="2133845"/>
          </a:xfrm>
          <a:prstGeom prst="rect">
            <a:avLst/>
          </a:prstGeom>
        </p:spPr>
      </p:pic>
      <p:pic>
        <p:nvPicPr>
          <p:cNvPr id="12" name="Picture 11" descr="A pink flower on a plant&#10;&#10;Description automatically generated with medium confidence">
            <a:extLst>
              <a:ext uri="{FF2B5EF4-FFF2-40B4-BE49-F238E27FC236}">
                <a16:creationId xmlns:a16="http://schemas.microsoft.com/office/drawing/2014/main" id="{9BCE30D4-7D5D-BC4B-89F0-C8785C41D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3612" y="3770602"/>
            <a:ext cx="3090570" cy="231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4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>
            <a:extLst>
              <a:ext uri="{FF2B5EF4-FFF2-40B4-BE49-F238E27FC236}">
                <a16:creationId xmlns:a16="http://schemas.microsoft.com/office/drawing/2014/main" id="{6EC45043-B6CF-422E-AEC0-D869ED48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240023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419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7DF2D5-CB6B-4500-9415-C7F7F3D4C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5581" y="-103886"/>
            <a:ext cx="2444986" cy="2652764"/>
          </a:xfrm>
          <a:prstGeom prst="rect">
            <a:avLst/>
          </a:prstGeom>
        </p:spPr>
      </p:pic>
      <p:pic>
        <p:nvPicPr>
          <p:cNvPr id="3" name="Picture Placeholder 6" descr="A large bonfire at night&#10;&#10;Description automatically generated with medium confidence">
            <a:extLst>
              <a:ext uri="{FF2B5EF4-FFF2-40B4-BE49-F238E27FC236}">
                <a16:creationId xmlns:a16="http://schemas.microsoft.com/office/drawing/2014/main" id="{93C2F078-E196-4CB6-BA31-409A6D953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 r="18918"/>
          <a:stretch/>
        </p:blipFill>
        <p:spPr>
          <a:xfrm>
            <a:off x="8059708" y="-1"/>
            <a:ext cx="4772296" cy="251119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Placeholder 5" descr="A picture containing tree, grass, outdoor, green&#10;&#10;Description automatically generated">
            <a:extLst>
              <a:ext uri="{FF2B5EF4-FFF2-40B4-BE49-F238E27FC236}">
                <a16:creationId xmlns:a16="http://schemas.microsoft.com/office/drawing/2014/main" id="{1E00FC7E-7E17-4F0A-9258-71E1A2B64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8059708" y="2519744"/>
            <a:ext cx="4772296" cy="2519340"/>
          </a:xfrm>
          <a:prstGeom prst="rect">
            <a:avLst/>
          </a:prstGeom>
        </p:spPr>
      </p:pic>
      <p:pic>
        <p:nvPicPr>
          <p:cNvPr id="6" name="Picture 5" descr="A group of men holding trumpets&#10;&#10;Description automatically generated with medium confidence">
            <a:extLst>
              <a:ext uri="{FF2B5EF4-FFF2-40B4-BE49-F238E27FC236}">
                <a16:creationId xmlns:a16="http://schemas.microsoft.com/office/drawing/2014/main" id="{1A4CD521-6EDA-4C3A-B854-D4A6E5F8C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745" y="24516"/>
            <a:ext cx="5055253" cy="2312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8CBBC5-B8C0-425B-BF6C-94021C94D63F}"/>
              </a:ext>
            </a:extLst>
          </p:cNvPr>
          <p:cNvSpPr txBox="1"/>
          <p:nvPr/>
        </p:nvSpPr>
        <p:spPr>
          <a:xfrm>
            <a:off x="2545237" y="1723103"/>
            <a:ext cx="5722133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1"/>
              </a:solidFill>
              <a:effectLst/>
            </a:endParaRPr>
          </a:p>
          <a:p>
            <a:pPr algn="ctr"/>
            <a:endParaRPr lang="en-US" dirty="0">
              <a:latin typeface="+mj-lt"/>
              <a:ea typeface="+mj-ea"/>
              <a:cs typeface="+mj-cs"/>
            </a:endParaRPr>
          </a:p>
          <a:p>
            <a:pPr algn="ctr"/>
            <a:r>
              <a:rPr lang="en-US" sz="2800" b="1" dirty="0">
                <a:latin typeface="+mj-lt"/>
                <a:ea typeface="+mj-ea"/>
                <a:cs typeface="+mj-cs"/>
              </a:rPr>
              <a:t>Queen’ Platinum Jubilee Events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                                                                                          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1600" b="1" dirty="0"/>
              <a:t>Market Square decorated with</a:t>
            </a:r>
            <a:r>
              <a:rPr lang="en-US" sz="1600" b="1" dirty="0">
                <a:effectLst/>
              </a:rPr>
              <a:t>  Flags of the</a:t>
            </a:r>
          </a:p>
          <a:p>
            <a:pPr algn="ctr"/>
            <a:r>
              <a:rPr lang="en-US" sz="1600" b="1" dirty="0">
                <a:effectLst/>
              </a:rPr>
              <a:t> Sovereign Realms &amp; the United Kingdom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endParaRPr lang="en-US" sz="1600" b="1" dirty="0">
              <a:effectLst/>
            </a:endParaRPr>
          </a:p>
          <a:p>
            <a:pPr algn="ctr"/>
            <a:r>
              <a:rPr lang="en-US" sz="1600" b="1" dirty="0">
                <a:effectLst/>
              </a:rPr>
              <a:t>      Town Cryer  announces the Platinum Jubilee on the         Market Square on the 2</a:t>
            </a:r>
            <a:r>
              <a:rPr lang="en-US" sz="1600" b="1" baseline="30000" dirty="0">
                <a:effectLst/>
              </a:rPr>
              <a:t>nd</a:t>
            </a:r>
            <a:r>
              <a:rPr lang="en-US" sz="1600" b="1" dirty="0">
                <a:effectLst/>
              </a:rPr>
              <a:t> June at 1,00pm</a:t>
            </a:r>
          </a:p>
          <a:p>
            <a:pPr algn="ctr"/>
            <a:endParaRPr lang="en-US" sz="1600" b="1" dirty="0">
              <a:effectLst/>
            </a:endParaRPr>
          </a:p>
          <a:p>
            <a:pPr algn="ctr"/>
            <a:r>
              <a:rPr lang="en-US" sz="1600" b="1" dirty="0">
                <a:effectLst/>
              </a:rPr>
              <a:t>           Lighting of the Beacon in Ampthill Great Park at                   9.30 pm. 2nd June </a:t>
            </a:r>
          </a:p>
          <a:p>
            <a:pPr algn="ctr"/>
            <a:r>
              <a:rPr lang="en-US" sz="1600" b="1" dirty="0">
                <a:effectLst/>
              </a:rPr>
              <a:t>      Platinum Music Evening. Parkside Hall 7.30—8.00 pm Saturday 4</a:t>
            </a:r>
            <a:r>
              <a:rPr lang="en-US" sz="1600" b="1" baseline="30000" dirty="0">
                <a:effectLst/>
              </a:rPr>
              <a:t>th</a:t>
            </a:r>
            <a:r>
              <a:rPr lang="en-US" sz="1600" b="1" dirty="0">
                <a:effectLst/>
              </a:rPr>
              <a:t> June</a:t>
            </a:r>
          </a:p>
          <a:p>
            <a:pPr algn="ctr"/>
            <a:r>
              <a:rPr lang="en-US" sz="1600" b="1" dirty="0">
                <a:effectLst/>
              </a:rPr>
              <a:t>    Street Party. Alameda Sunday 5</a:t>
            </a:r>
            <a:r>
              <a:rPr lang="en-US" sz="1600" b="1" baseline="30000" dirty="0">
                <a:effectLst/>
              </a:rPr>
              <a:t>th</a:t>
            </a:r>
            <a:r>
              <a:rPr lang="en-US" sz="1600" b="1" dirty="0">
                <a:effectLst/>
              </a:rPr>
              <a:t> June 12.00pm onwards                         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b="1" dirty="0">
                <a:effectLst/>
              </a:rPr>
              <a:t>            Servi</a:t>
            </a:r>
            <a:r>
              <a:rPr lang="en-US" b="1" dirty="0">
                <a:effectLst/>
              </a:rPr>
              <a:t>ce of</a:t>
            </a:r>
            <a:r>
              <a:rPr lang="en-US" b="1" dirty="0"/>
              <a:t> </a:t>
            </a:r>
            <a:r>
              <a:rPr lang="en-US" b="1" dirty="0">
                <a:effectLst/>
              </a:rPr>
              <a:t>Thanksgiving at St Andrews Church </a:t>
            </a:r>
          </a:p>
          <a:p>
            <a:pPr algn="ctr"/>
            <a:r>
              <a:rPr lang="en-US" sz="1600" b="1" dirty="0">
                <a:effectLst/>
              </a:rPr>
              <a:t>6.30pm Sunday 5</a:t>
            </a:r>
            <a:r>
              <a:rPr lang="en-US" sz="1600" b="1" baseline="30000" dirty="0">
                <a:effectLst/>
              </a:rPr>
              <a:t>th</a:t>
            </a:r>
            <a:r>
              <a:rPr lang="en-US" sz="1600" b="1" dirty="0">
                <a:effectLst/>
              </a:rPr>
              <a:t> June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Sunday 5</a:t>
            </a:r>
            <a:r>
              <a:rPr lang="en-US" sz="1600" b="1" baseline="30000" dirty="0">
                <a:solidFill>
                  <a:schemeClr val="bg1"/>
                </a:solidFill>
              </a:rPr>
              <a:t>th S</a:t>
            </a:r>
            <a:r>
              <a:rPr lang="en-US" sz="1600" b="1" dirty="0">
                <a:solidFill>
                  <a:schemeClr val="bg1"/>
                </a:solidFill>
              </a:rPr>
              <a:t>uS</a:t>
            </a:r>
            <a:r>
              <a:rPr lang="en-US" sz="1800" b="1" dirty="0">
                <a:solidFill>
                  <a:schemeClr val="bg1"/>
                </a:solidFill>
                <a:effectLst/>
              </a:rPr>
              <a:t>unday</a:t>
            </a:r>
            <a:r>
              <a:rPr lang="en-US" b="1" dirty="0">
                <a:solidFill>
                  <a:schemeClr val="bg1"/>
                </a:solidFill>
              </a:rPr>
              <a:t>Sss</a:t>
            </a:r>
            <a:r>
              <a:rPr lang="en-US" sz="1800" b="1" dirty="0">
                <a:solidFill>
                  <a:schemeClr val="bg1"/>
                </a:solidFill>
                <a:effectLst/>
              </a:rPr>
              <a:t>5</a:t>
            </a:r>
            <a:r>
              <a:rPr lang="en-US" sz="1800" b="1" baseline="30000" dirty="0">
                <a:solidFill>
                  <a:schemeClr val="bg1"/>
                </a:solidFill>
                <a:effectLst/>
              </a:rPr>
              <a:t>th</a:t>
            </a:r>
            <a:r>
              <a:rPr lang="en-US" sz="1800" b="1" dirty="0">
                <a:solidFill>
                  <a:schemeClr val="bg1"/>
                </a:solidFill>
                <a:effectLst/>
              </a:rPr>
              <a:t> June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F1D9F-95F8-44C0-8B95-77788282DC45}"/>
              </a:ext>
            </a:extLst>
          </p:cNvPr>
          <p:cNvSpPr txBox="1"/>
          <p:nvPr/>
        </p:nvSpPr>
        <p:spPr>
          <a:xfrm>
            <a:off x="8655112" y="4157221"/>
            <a:ext cx="353688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Ampthill </a:t>
            </a:r>
            <a:r>
              <a:rPr lang="en-US" sz="1800" b="1">
                <a:solidFill>
                  <a:schemeClr val="bg1"/>
                </a:solidFill>
              </a:rPr>
              <a:t>Street Party The </a:t>
            </a:r>
            <a:r>
              <a:rPr lang="en-US" sz="1800" b="1" dirty="0">
                <a:solidFill>
                  <a:schemeClr val="bg1"/>
                </a:solidFill>
              </a:rPr>
              <a:t>Alameda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             Sunday </a:t>
            </a:r>
            <a:r>
              <a:rPr lang="en-US" sz="1800" b="1" dirty="0">
                <a:solidFill>
                  <a:schemeClr val="bg1"/>
                </a:solidFill>
              </a:rPr>
              <a:t>5</a:t>
            </a:r>
            <a:r>
              <a:rPr lang="en-US" sz="1800" b="1" baseline="30000" dirty="0">
                <a:solidFill>
                  <a:schemeClr val="bg1"/>
                </a:solidFill>
              </a:rPr>
              <a:t>th</a:t>
            </a:r>
            <a:r>
              <a:rPr lang="en-US" sz="1800" b="1" dirty="0">
                <a:solidFill>
                  <a:schemeClr val="bg1"/>
                </a:solidFill>
              </a:rPr>
              <a:t> June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From 12.00pm          onwards</a:t>
            </a:r>
          </a:p>
          <a:p>
            <a:r>
              <a:rPr lang="en-US" sz="1100" dirty="0"/>
              <a:t> </a:t>
            </a:r>
            <a:r>
              <a:rPr lang="en-US" sz="1600" b="1" dirty="0">
                <a:solidFill>
                  <a:schemeClr val="bg1"/>
                </a:solidFill>
              </a:rPr>
              <a:t>Music &amp; Live Band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  Bring your own food &amp; 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   refreshments &amp; chairs</a:t>
            </a:r>
            <a:br>
              <a:rPr lang="en-US" sz="1600" b="1" dirty="0">
                <a:solidFill>
                  <a:schemeClr val="bg1"/>
                </a:solidFill>
              </a:rPr>
            </a:b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2" name="A03CC201-099F-4A78-BAA9-34E0B14567EA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1160574F-F3DB-445E-AE85-E19477F2C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0773"/>
          <a:stretch/>
        </p:blipFill>
        <p:spPr bwMode="auto">
          <a:xfrm>
            <a:off x="351693" y="2469502"/>
            <a:ext cx="2675474" cy="332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D5C68A-97BB-4E3B-A9B1-9FE15470A305}"/>
              </a:ext>
            </a:extLst>
          </p:cNvPr>
          <p:cNvSpPr txBox="1"/>
          <p:nvPr/>
        </p:nvSpPr>
        <p:spPr>
          <a:xfrm>
            <a:off x="3802455" y="140676"/>
            <a:ext cx="3974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Platinum </a:t>
            </a:r>
            <a:r>
              <a:rPr lang="en-GB" dirty="0" err="1">
                <a:solidFill>
                  <a:schemeClr val="bg1"/>
                </a:solidFill>
              </a:rPr>
              <a:t>Musiv</a:t>
            </a:r>
            <a:r>
              <a:rPr lang="en-GB" dirty="0">
                <a:solidFill>
                  <a:schemeClr val="bg1"/>
                </a:solidFill>
              </a:rPr>
              <a:t> Evening 4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June. Parkside Hall 7.30pm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AD77F-3398-493D-B037-A4A08D993FEB}"/>
              </a:ext>
            </a:extLst>
          </p:cNvPr>
          <p:cNvSpPr txBox="1"/>
          <p:nvPr/>
        </p:nvSpPr>
        <p:spPr>
          <a:xfrm>
            <a:off x="8473506" y="1798655"/>
            <a:ext cx="4257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</a:t>
            </a:r>
            <a:r>
              <a:rPr lang="en-GB" baseline="30000" dirty="0">
                <a:solidFill>
                  <a:schemeClr val="bg1"/>
                </a:solidFill>
              </a:rPr>
              <a:t>nd</a:t>
            </a:r>
            <a:r>
              <a:rPr lang="en-GB" dirty="0">
                <a:solidFill>
                  <a:schemeClr val="bg1"/>
                </a:solidFill>
              </a:rPr>
              <a:t> June. Beacon Lighting  Ampthill Park  </a:t>
            </a:r>
          </a:p>
          <a:p>
            <a:r>
              <a:rPr lang="en-GB" dirty="0">
                <a:solidFill>
                  <a:schemeClr val="bg1"/>
                </a:solidFill>
              </a:rPr>
              <a:t>                       9.30pm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626B33-6D2F-46AE-8698-15F38C25293A}"/>
              </a:ext>
            </a:extLst>
          </p:cNvPr>
          <p:cNvSpPr txBox="1"/>
          <p:nvPr/>
        </p:nvSpPr>
        <p:spPr>
          <a:xfrm>
            <a:off x="643093" y="381837"/>
            <a:ext cx="287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</a:t>
            </a:r>
            <a:r>
              <a:rPr lang="en-GB" dirty="0">
                <a:solidFill>
                  <a:schemeClr val="bg1"/>
                </a:solidFill>
              </a:rPr>
              <a:t>monwealth Flags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3497D6-02A1-43E2-85A3-39FF14CCCFE4}"/>
              </a:ext>
            </a:extLst>
          </p:cNvPr>
          <p:cNvSpPr txBox="1"/>
          <p:nvPr/>
        </p:nvSpPr>
        <p:spPr>
          <a:xfrm>
            <a:off x="907597" y="2913072"/>
            <a:ext cx="201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Town Cryer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941FF-2CD0-4D0D-BC6F-1B8EB9E44A59}"/>
              </a:ext>
            </a:extLst>
          </p:cNvPr>
          <p:cNvSpPr txBox="1"/>
          <p:nvPr/>
        </p:nvSpPr>
        <p:spPr>
          <a:xfrm>
            <a:off x="411607" y="4157221"/>
            <a:ext cx="3108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2</a:t>
            </a:r>
            <a:r>
              <a:rPr lang="en-GB" baseline="30000" dirty="0">
                <a:solidFill>
                  <a:schemeClr val="bg1"/>
                </a:solidFill>
              </a:rPr>
              <a:t>nd</a:t>
            </a:r>
            <a:r>
              <a:rPr lang="en-GB" dirty="0">
                <a:solidFill>
                  <a:schemeClr val="bg1"/>
                </a:solidFill>
              </a:rPr>
              <a:t> June</a:t>
            </a:r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June</a:t>
            </a:r>
            <a:r>
              <a:rPr lang="en-GB" dirty="0">
                <a:solidFill>
                  <a:schemeClr val="bg1"/>
                </a:solidFill>
              </a:rPr>
              <a:t> Market Sq. 1.00pm</a:t>
            </a:r>
          </a:p>
        </p:txBody>
      </p:sp>
      <p:pic>
        <p:nvPicPr>
          <p:cNvPr id="15" name="Picture Placeholder 5" descr="A large stone building with a clock on it&#10;&#10;Description automatically generated with low confidence">
            <a:extLst>
              <a:ext uri="{FF2B5EF4-FFF2-40B4-BE49-F238E27FC236}">
                <a16:creationId xmlns:a16="http://schemas.microsoft.com/office/drawing/2014/main" id="{98E720A7-F355-43A7-8AB9-5365FF652A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8036998" y="4789946"/>
            <a:ext cx="4542743" cy="19562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EC9145-5F3C-477F-A567-ECE9D4FB386A}"/>
              </a:ext>
            </a:extLst>
          </p:cNvPr>
          <p:cNvSpPr txBox="1"/>
          <p:nvPr/>
        </p:nvSpPr>
        <p:spPr>
          <a:xfrm>
            <a:off x="8059708" y="5288221"/>
            <a:ext cx="423284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solidFill>
                <a:schemeClr val="bg2"/>
              </a:solidFill>
            </a:endParaRPr>
          </a:p>
          <a:p>
            <a:endParaRPr lang="en-GB" b="1" dirty="0">
              <a:solidFill>
                <a:schemeClr val="bg2"/>
              </a:solidFill>
            </a:endParaRPr>
          </a:p>
          <a:p>
            <a:r>
              <a:rPr lang="en-GB" sz="2000" b="1" dirty="0"/>
              <a:t>Platinum Church Service </a:t>
            </a:r>
            <a:r>
              <a:rPr lang="en-GB" sz="2000" b="1" dirty="0" err="1"/>
              <a:t>StAndrew’s</a:t>
            </a:r>
            <a:r>
              <a:rPr lang="en-GB" sz="2000" b="1" dirty="0"/>
              <a:t> Ampthill 6.30pm Sunday 5</a:t>
            </a:r>
            <a:r>
              <a:rPr lang="en-GB" sz="2000" b="1" baseline="30000" dirty="0"/>
              <a:t>th</a:t>
            </a:r>
            <a:r>
              <a:rPr lang="en-GB" sz="2000" b="1" dirty="0"/>
              <a:t> June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A23B35FA-EB17-404B-A6B7-CE8039366C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200" y="5812734"/>
            <a:ext cx="1249222" cy="92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14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F913E-D798-4439-8D83-ECE81A40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85590" y="0"/>
            <a:ext cx="4179121" cy="906031"/>
          </a:xfrm>
        </p:spPr>
        <p:txBody>
          <a:bodyPr>
            <a:normAutofit/>
          </a:bodyPr>
          <a:lstStyle/>
          <a:p>
            <a:r>
              <a:rPr lang="en-GB" sz="2000" dirty="0"/>
              <a:t>1950’s phone. Only the rich &amp;</a:t>
            </a:r>
            <a:br>
              <a:rPr lang="en-GB" sz="2000" dirty="0"/>
            </a:br>
            <a:r>
              <a:rPr lang="en-GB" sz="2000" dirty="0"/>
              <a:t>businesses had  phones</a:t>
            </a:r>
          </a:p>
        </p:txBody>
      </p:sp>
      <p:pic>
        <p:nvPicPr>
          <p:cNvPr id="6" name="Content Placeholder 5" descr="A close-up of a telephone&#10;&#10;Description automatically generated with medium confidence">
            <a:extLst>
              <a:ext uri="{FF2B5EF4-FFF2-40B4-BE49-F238E27FC236}">
                <a16:creationId xmlns:a16="http://schemas.microsoft.com/office/drawing/2014/main" id="{17CAD52F-58F0-4A70-9DB0-7514CF185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0" y="989012"/>
            <a:ext cx="2993703" cy="266109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DDE64-77F3-451F-B43F-119AB1AFC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865" y="3822853"/>
            <a:ext cx="3185489" cy="2270129"/>
          </a:xfrm>
        </p:spPr>
        <p:txBody>
          <a:bodyPr>
            <a:normAutofit/>
          </a:bodyPr>
          <a:lstStyle/>
          <a:p>
            <a:r>
              <a:rPr lang="en-GB" sz="1400" dirty="0"/>
              <a:t>   </a:t>
            </a:r>
            <a:r>
              <a:rPr lang="en-GB" sz="1800" dirty="0"/>
              <a:t>Not everybody had A TV 12- 16 inch was big</a:t>
            </a:r>
            <a:endParaRPr lang="en-GB" sz="1400" dirty="0"/>
          </a:p>
        </p:txBody>
      </p:sp>
      <p:pic>
        <p:nvPicPr>
          <p:cNvPr id="8" name="Picture 7" descr="A red telephone booth&#10;&#10;Description automatically generated">
            <a:extLst>
              <a:ext uri="{FF2B5EF4-FFF2-40B4-BE49-F238E27FC236}">
                <a16:creationId xmlns:a16="http://schemas.microsoft.com/office/drawing/2014/main" id="{B94DBD29-7C53-453F-8A66-36DAF3840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12" y="989012"/>
            <a:ext cx="1820423" cy="2833841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8761E7-5667-45C7-9066-432512C15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24" y="989012"/>
            <a:ext cx="2236424" cy="30356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4BFD2-E1D3-4A30-825E-526B5D93511E}"/>
              </a:ext>
            </a:extLst>
          </p:cNvPr>
          <p:cNvSpPr txBox="1"/>
          <p:nvPr/>
        </p:nvSpPr>
        <p:spPr>
          <a:xfrm>
            <a:off x="4564713" y="259700"/>
            <a:ext cx="202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Most people used a</a:t>
            </a:r>
          </a:p>
          <a:p>
            <a:r>
              <a:rPr lang="en-GB" dirty="0"/>
              <a:t>Telephone box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8A8000-7D70-433D-8A41-72B373DEB18C}"/>
              </a:ext>
            </a:extLst>
          </p:cNvPr>
          <p:cNvSpPr txBox="1"/>
          <p:nvPr/>
        </p:nvSpPr>
        <p:spPr>
          <a:xfrm>
            <a:off x="8130448" y="484742"/>
            <a:ext cx="306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2022 When should you have a               </a:t>
            </a:r>
          </a:p>
          <a:p>
            <a:r>
              <a:rPr lang="en-GB" dirty="0"/>
              <a:t>                     mobile?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06A8EB-0E45-4D70-A447-529CA8488716}"/>
              </a:ext>
            </a:extLst>
          </p:cNvPr>
          <p:cNvSpPr txBox="1"/>
          <p:nvPr/>
        </p:nvSpPr>
        <p:spPr>
          <a:xfrm>
            <a:off x="4166096" y="3944039"/>
            <a:ext cx="4001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 November 1969, First Coloured TV Channel in UK. BBC only</a:t>
            </a:r>
          </a:p>
        </p:txBody>
      </p:sp>
      <p:pic>
        <p:nvPicPr>
          <p:cNvPr id="15" name="Picture 14" descr="A television on a stand&#10;&#10;Description automatically generated with low confidence">
            <a:extLst>
              <a:ext uri="{FF2B5EF4-FFF2-40B4-BE49-F238E27FC236}">
                <a16:creationId xmlns:a16="http://schemas.microsoft.com/office/drawing/2014/main" id="{635ED0E9-9F58-4E72-A042-0D01AB46A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4423897"/>
            <a:ext cx="1713289" cy="16077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A1217B-D5F8-454D-90CE-6A33E8EC9903}"/>
              </a:ext>
            </a:extLst>
          </p:cNvPr>
          <p:cNvSpPr txBox="1"/>
          <p:nvPr/>
        </p:nvSpPr>
        <p:spPr>
          <a:xfrm>
            <a:off x="8130448" y="4164376"/>
            <a:ext cx="3602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channels streamed on the www. </a:t>
            </a:r>
          </a:p>
          <a:p>
            <a:endParaRPr lang="en-GB" dirty="0"/>
          </a:p>
        </p:txBody>
      </p:sp>
      <p:pic>
        <p:nvPicPr>
          <p:cNvPr id="18" name="Picture 17" descr="A picture containing monitor, wall, indoor, close&#10;&#10;Description automatically generated">
            <a:extLst>
              <a:ext uri="{FF2B5EF4-FFF2-40B4-BE49-F238E27FC236}">
                <a16:creationId xmlns:a16="http://schemas.microsoft.com/office/drawing/2014/main" id="{85D52AC0-D407-4E69-B680-B2CE00E71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74" y="4527715"/>
            <a:ext cx="3602517" cy="2117287"/>
          </a:xfrm>
          <a:prstGeom prst="rect">
            <a:avLst/>
          </a:prstGeom>
        </p:spPr>
      </p:pic>
      <p:pic>
        <p:nvPicPr>
          <p:cNvPr id="20" name="Picture 19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10C303BF-77BE-417F-B181-F00F5762DF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88" y="3239176"/>
            <a:ext cx="4880586" cy="34590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131160-B8CF-42DF-9299-B114A02B79B7}"/>
              </a:ext>
            </a:extLst>
          </p:cNvPr>
          <p:cNvSpPr txBox="1"/>
          <p:nvPr/>
        </p:nvSpPr>
        <p:spPr>
          <a:xfrm>
            <a:off x="7502488" y="6373258"/>
            <a:ext cx="459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 </a:t>
            </a:r>
            <a:r>
              <a:rPr lang="en-GB" dirty="0"/>
              <a:t>Flat Screens 50—70+ inches. 100s of channels</a:t>
            </a:r>
            <a:endParaRPr lang="en-GB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03ECDE-B3FE-4849-B348-733FFA3737D4}"/>
              </a:ext>
            </a:extLst>
          </p:cNvPr>
          <p:cNvSpPr txBox="1"/>
          <p:nvPr/>
        </p:nvSpPr>
        <p:spPr>
          <a:xfrm>
            <a:off x="91865" y="6473228"/>
            <a:ext cx="307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Only 1 channel. The BBC</a:t>
            </a:r>
          </a:p>
        </p:txBody>
      </p:sp>
    </p:spTree>
    <p:extLst>
      <p:ext uri="{BB962C8B-B14F-4D97-AF65-F5344CB8AC3E}">
        <p14:creationId xmlns:p14="http://schemas.microsoft.com/office/powerpoint/2010/main" val="340706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blue hat&#10;&#10;Description automatically generated with medium confidence">
            <a:extLst>
              <a:ext uri="{FF2B5EF4-FFF2-40B4-BE49-F238E27FC236}">
                <a16:creationId xmlns:a16="http://schemas.microsoft.com/office/drawing/2014/main" id="{647E812F-3ACC-4DDF-ACF1-DE843B32D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60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6A32-0ADD-4E87-8932-1476CF659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520153" cy="807396"/>
          </a:xfrm>
        </p:spPr>
        <p:txBody>
          <a:bodyPr/>
          <a:lstStyle/>
          <a:p>
            <a:r>
              <a:rPr lang="en-GB" b="1" dirty="0"/>
              <a:t>The Prince of Wales                  </a:t>
            </a:r>
          </a:p>
        </p:txBody>
      </p:sp>
      <p:pic>
        <p:nvPicPr>
          <p:cNvPr id="6" name="Content Placeholder 5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5575F3F3-2FD1-4D3B-9C23-FB423B1B8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788" y="2800350"/>
            <a:ext cx="3932237" cy="278031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0DBE2-3450-4BA2-A143-B785395CA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55424"/>
            <a:ext cx="3932237" cy="392155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8" name="Picture 7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A7D31D3F-1C7C-4FDF-A954-0F2165D72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118" y="2800351"/>
            <a:ext cx="2989627" cy="2780318"/>
          </a:xfrm>
          <a:prstGeom prst="rect">
            <a:avLst/>
          </a:prstGeom>
        </p:spPr>
      </p:pic>
      <p:pic>
        <p:nvPicPr>
          <p:cNvPr id="10" name="Picture 9" descr="A picture containing person, clothing, suit, child&#10;&#10;Description automatically generated">
            <a:extLst>
              <a:ext uri="{FF2B5EF4-FFF2-40B4-BE49-F238E27FC236}">
                <a16:creationId xmlns:a16="http://schemas.microsoft.com/office/drawing/2014/main" id="{897AE637-76FF-43B5-95BE-FB4619AA6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445" y="2800350"/>
            <a:ext cx="2906746" cy="27803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FA4490-9864-4DE9-97A0-08FCC2A056DB}"/>
              </a:ext>
            </a:extLst>
          </p:cNvPr>
          <p:cNvSpPr txBox="1"/>
          <p:nvPr/>
        </p:nvSpPr>
        <p:spPr>
          <a:xfrm>
            <a:off x="5486400" y="989012"/>
            <a:ext cx="3482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/>
          </a:p>
          <a:p>
            <a:r>
              <a:rPr lang="en-GB" sz="3200" dirty="0"/>
              <a:t>Duke of Cambridge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699A3-3AC0-4E6D-9D25-1FE26D75AD3D}"/>
              </a:ext>
            </a:extLst>
          </p:cNvPr>
          <p:cNvSpPr txBox="1"/>
          <p:nvPr/>
        </p:nvSpPr>
        <p:spPr>
          <a:xfrm>
            <a:off x="8647889" y="2023353"/>
            <a:ext cx="2801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Prince George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685C82-40C4-488E-AE15-E90FB028618F}"/>
              </a:ext>
            </a:extLst>
          </p:cNvPr>
          <p:cNvSpPr txBox="1"/>
          <p:nvPr/>
        </p:nvSpPr>
        <p:spPr>
          <a:xfrm>
            <a:off x="1244338" y="5976594"/>
            <a:ext cx="1007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1st in Line  to the Throne                                              2nd in Line                                                     3</a:t>
            </a:r>
            <a:r>
              <a:rPr lang="en-GB" baseline="30000" dirty="0"/>
              <a:t>rd</a:t>
            </a:r>
            <a:r>
              <a:rPr lang="en-GB" dirty="0"/>
              <a:t> in Line</a:t>
            </a:r>
          </a:p>
        </p:txBody>
      </p:sp>
    </p:spTree>
    <p:extLst>
      <p:ext uri="{BB962C8B-B14F-4D97-AF65-F5344CB8AC3E}">
        <p14:creationId xmlns:p14="http://schemas.microsoft.com/office/powerpoint/2010/main" val="36054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26E1DC-ACF2-4F8C-8B15-E8C759B90A8C}"/>
              </a:ext>
            </a:extLst>
          </p:cNvPr>
          <p:cNvSpPr txBox="1"/>
          <p:nvPr/>
        </p:nvSpPr>
        <p:spPr>
          <a:xfrm>
            <a:off x="1480720" y="98632"/>
            <a:ext cx="811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                                              </a:t>
            </a:r>
            <a:r>
              <a:rPr lang="en-GB" sz="2400" dirty="0"/>
              <a:t>SOVEREIGN  REALMS </a:t>
            </a:r>
            <a:endParaRPr lang="en-GB" dirty="0"/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0C8ABC27-4512-44BB-96D2-E23C34D5F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6" y="618714"/>
            <a:ext cx="2421702" cy="171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red and white flag&#10;&#10;Description automatically generated with low confidence">
            <a:extLst>
              <a:ext uri="{FF2B5EF4-FFF2-40B4-BE49-F238E27FC236}">
                <a16:creationId xmlns:a16="http://schemas.microsoft.com/office/drawing/2014/main" id="{E0FDD04E-B0BE-4D96-8613-9986A60BA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494" y="962591"/>
            <a:ext cx="1823421" cy="81629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0CDB44E-6A42-4916-8D6D-14226D401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481" y="975806"/>
            <a:ext cx="1738667" cy="816295"/>
          </a:xfrm>
          <a:prstGeom prst="rect">
            <a:avLst/>
          </a:prstGeom>
        </p:spPr>
      </p:pic>
      <p:pic>
        <p:nvPicPr>
          <p:cNvPr id="7" name="Picture 6" descr="A red and white flag&#10;&#10;Description automatically generated">
            <a:extLst>
              <a:ext uri="{FF2B5EF4-FFF2-40B4-BE49-F238E27FC236}">
                <a16:creationId xmlns:a16="http://schemas.microsoft.com/office/drawing/2014/main" id="{8ABD0245-EB8E-4378-B57F-D57E8B506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992" y="945170"/>
            <a:ext cx="1912465" cy="83056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FC1DB78-BD0D-477E-981C-E0E1BFD7E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069" y="1797929"/>
            <a:ext cx="1931490" cy="105321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22A04DB-16D8-43C5-A640-E88B0CF51D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5689" y="5050826"/>
            <a:ext cx="1961694" cy="930146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FBEAFF4B-D7A5-4AAA-874B-17F9E389E7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2069" y="2878869"/>
            <a:ext cx="1953650" cy="928798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CBBBD442-534F-4BE5-B86B-E327CFAC64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2975" y="5004598"/>
            <a:ext cx="1755033" cy="1039711"/>
          </a:xfrm>
          <a:prstGeom prst="rect">
            <a:avLst/>
          </a:prstGeom>
        </p:spPr>
      </p:pic>
      <p:pic>
        <p:nvPicPr>
          <p:cNvPr id="12" name="Picture 11" descr="Shape, logo, company name&#10;&#10;Description automatically generated">
            <a:extLst>
              <a:ext uri="{FF2B5EF4-FFF2-40B4-BE49-F238E27FC236}">
                <a16:creationId xmlns:a16="http://schemas.microsoft.com/office/drawing/2014/main" id="{E9C24CBB-3F27-4EA3-A0D4-707B7099C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151" y="5000652"/>
            <a:ext cx="1815239" cy="955149"/>
          </a:xfrm>
          <a:prstGeom prst="rect">
            <a:avLst/>
          </a:prstGeom>
        </p:spPr>
      </p:pic>
      <p:pic>
        <p:nvPicPr>
          <p:cNvPr id="13" name="Picture 12" descr="A green and yellow flag&#10;&#10;Description automatically generated with medium confidence">
            <a:extLst>
              <a:ext uri="{FF2B5EF4-FFF2-40B4-BE49-F238E27FC236}">
                <a16:creationId xmlns:a16="http://schemas.microsoft.com/office/drawing/2014/main" id="{3A594A97-83F1-47B4-8528-E430A51C4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3985" y="5018209"/>
            <a:ext cx="1755033" cy="962763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93CD270-BD88-43D6-AE22-EBEB3FED51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1284" y="2678627"/>
            <a:ext cx="1746849" cy="1044778"/>
          </a:xfrm>
          <a:prstGeom prst="rect">
            <a:avLst/>
          </a:prstGeom>
        </p:spPr>
      </p:pic>
      <p:pic>
        <p:nvPicPr>
          <p:cNvPr id="15" name="Picture 14" descr="Chart&#10;&#10;Description automatically generated with medium confidence">
            <a:extLst>
              <a:ext uri="{FF2B5EF4-FFF2-40B4-BE49-F238E27FC236}">
                <a16:creationId xmlns:a16="http://schemas.microsoft.com/office/drawing/2014/main" id="{CACEB937-D1EA-448E-8324-71DA4FBF24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645" y="3802054"/>
            <a:ext cx="1746849" cy="1083144"/>
          </a:xfrm>
          <a:prstGeom prst="rect">
            <a:avLst/>
          </a:prstGeom>
        </p:spPr>
      </p:pic>
      <p:pic>
        <p:nvPicPr>
          <p:cNvPr id="16" name="Picture 15" descr="A picture containing text, screenshot, clipart&#10;&#10;Description automatically generated">
            <a:extLst>
              <a:ext uri="{FF2B5EF4-FFF2-40B4-BE49-F238E27FC236}">
                <a16:creationId xmlns:a16="http://schemas.microsoft.com/office/drawing/2014/main" id="{E13F17D6-4BF0-41D6-B804-FF51EC0033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3191" y="773855"/>
            <a:ext cx="1912465" cy="1075264"/>
          </a:xfrm>
          <a:prstGeom prst="rect">
            <a:avLst/>
          </a:prstGeom>
        </p:spPr>
      </p:pic>
      <p:pic>
        <p:nvPicPr>
          <p:cNvPr id="17" name="Picture 16" descr="A blue and red flag&#10;&#10;Description automatically generated with medium confidence">
            <a:extLst>
              <a:ext uri="{FF2B5EF4-FFF2-40B4-BE49-F238E27FC236}">
                <a16:creationId xmlns:a16="http://schemas.microsoft.com/office/drawing/2014/main" id="{5F994B71-4973-417B-A304-0F7EB72F8A6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9207" b="16800"/>
          <a:stretch/>
        </p:blipFill>
        <p:spPr>
          <a:xfrm>
            <a:off x="8712069" y="3858079"/>
            <a:ext cx="1982657" cy="1135755"/>
          </a:xfrm>
          <a:prstGeom prst="rect">
            <a:avLst/>
          </a:prstGeom>
        </p:spPr>
      </p:pic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47C5D73-A8E4-4654-88EB-F84139A145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6624" y="4949859"/>
            <a:ext cx="1839850" cy="10334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E4A4ED-5969-4FBF-8AED-FBCF72F89878}"/>
              </a:ext>
            </a:extLst>
          </p:cNvPr>
          <p:cNvSpPr txBox="1"/>
          <p:nvPr/>
        </p:nvSpPr>
        <p:spPr>
          <a:xfrm>
            <a:off x="2701390" y="562580"/>
            <a:ext cx="811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Antigua &amp; Barbuda            Australia                     Belize                                 Canada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93DE92-49B1-4FDF-97A0-43BE270A750B}"/>
              </a:ext>
            </a:extLst>
          </p:cNvPr>
          <p:cNvSpPr txBox="1"/>
          <p:nvPr/>
        </p:nvSpPr>
        <p:spPr>
          <a:xfrm>
            <a:off x="687897" y="6186820"/>
            <a:ext cx="1020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  St Vincent                     St Lucia                 St Christopher             Solomon Islands      Papa New Guinea                            </a:t>
            </a:r>
          </a:p>
          <a:p>
            <a:r>
              <a:rPr lang="en-GB" dirty="0"/>
              <a:t>         &amp; Grenadines                                                     &amp; Nevis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351944-1D9E-44BF-9CD5-80B57C61D2FD}"/>
              </a:ext>
            </a:extLst>
          </p:cNvPr>
          <p:cNvSpPr txBox="1"/>
          <p:nvPr/>
        </p:nvSpPr>
        <p:spPr>
          <a:xfrm>
            <a:off x="172016" y="2573310"/>
            <a:ext cx="1024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Tuvalu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C939A-B4E9-4BD8-AF0E-1C7D8CC33645}"/>
              </a:ext>
            </a:extLst>
          </p:cNvPr>
          <p:cNvSpPr txBox="1"/>
          <p:nvPr/>
        </p:nvSpPr>
        <p:spPr>
          <a:xfrm>
            <a:off x="10897298" y="2218109"/>
            <a:ext cx="114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Grenada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0272F1-57C3-465B-AF07-1ACCFB2366C5}"/>
              </a:ext>
            </a:extLst>
          </p:cNvPr>
          <p:cNvSpPr txBox="1"/>
          <p:nvPr/>
        </p:nvSpPr>
        <p:spPr>
          <a:xfrm>
            <a:off x="1" y="3874932"/>
            <a:ext cx="128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</a:t>
            </a:r>
          </a:p>
          <a:p>
            <a:r>
              <a:rPr lang="en-GB" dirty="0"/>
              <a:t>Bahamas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BC7A4B-BD00-41EF-8065-9F9F8DDDD927}"/>
              </a:ext>
            </a:extLst>
          </p:cNvPr>
          <p:cNvSpPr txBox="1"/>
          <p:nvPr/>
        </p:nvSpPr>
        <p:spPr>
          <a:xfrm>
            <a:off x="10897298" y="2973936"/>
            <a:ext cx="1294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Jamaica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D01DEBC-B769-4FBD-8A8C-AE7C85C60156}"/>
              </a:ext>
            </a:extLst>
          </p:cNvPr>
          <p:cNvSpPr txBox="1"/>
          <p:nvPr/>
        </p:nvSpPr>
        <p:spPr>
          <a:xfrm>
            <a:off x="10897298" y="4093828"/>
            <a:ext cx="1006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Zealand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5956E6-DA85-40D4-8D36-D95989A6C20F}"/>
              </a:ext>
            </a:extLst>
          </p:cNvPr>
          <p:cNvSpPr txBox="1"/>
          <p:nvPr/>
        </p:nvSpPr>
        <p:spPr>
          <a:xfrm>
            <a:off x="72096" y="2006958"/>
            <a:ext cx="2303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United Kingdom</a:t>
            </a:r>
          </a:p>
        </p:txBody>
      </p:sp>
      <p:pic>
        <p:nvPicPr>
          <p:cNvPr id="41" name="Picture 40" descr="Map&#10;&#10;Description automatically generated">
            <a:extLst>
              <a:ext uri="{FF2B5EF4-FFF2-40B4-BE49-F238E27FC236}">
                <a16:creationId xmlns:a16="http://schemas.microsoft.com/office/drawing/2014/main" id="{334B74A5-7317-4707-BF1B-6DC326BC267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68053" y="1775730"/>
            <a:ext cx="5790669" cy="322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36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4CE0567-BC50-482C-91A9-78D3F848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49" y="972766"/>
            <a:ext cx="9947716" cy="5525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5D948F-2F8E-4C71-B8A4-78C835EA66A6}"/>
              </a:ext>
            </a:extLst>
          </p:cNvPr>
          <p:cNvSpPr txBox="1"/>
          <p:nvPr/>
        </p:nvSpPr>
        <p:spPr>
          <a:xfrm>
            <a:off x="2558374" y="508758"/>
            <a:ext cx="558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SOVEREIGN REALMS- QUEEN HEAD OF STATE.</a:t>
            </a:r>
          </a:p>
        </p:txBody>
      </p:sp>
    </p:spTree>
    <p:extLst>
      <p:ext uri="{BB962C8B-B14F-4D97-AF65-F5344CB8AC3E}">
        <p14:creationId xmlns:p14="http://schemas.microsoft.com/office/powerpoint/2010/main" val="467184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B5FF-F793-5040-BEF9-F06B060EB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03" y="-2113354"/>
            <a:ext cx="1791327" cy="5385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B710E-32D1-C44F-89EC-845502B0EF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7000" dirty="0"/>
              <a:t>Antigua and Barbuda</a:t>
            </a:r>
          </a:p>
          <a:p>
            <a:r>
              <a:rPr lang="en-GB" b="1" dirty="0"/>
              <a:t>:</a:t>
            </a:r>
          </a:p>
          <a:p>
            <a:r>
              <a:rPr lang="en-GB" sz="5100" b="1" dirty="0"/>
              <a:t> </a:t>
            </a:r>
            <a:r>
              <a:rPr lang="en-GB" sz="5100" dirty="0"/>
              <a:t>"Each Endeavouring, All Achieving"</a:t>
            </a:r>
            <a:r>
              <a:rPr lang="en-GB" sz="5100" dirty="0">
                <a:effectLst/>
              </a:rPr>
              <a:t> </a:t>
            </a:r>
            <a:endParaRPr lang="en-US" sz="5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F0318-8D04-5740-A0F8-041F2FB6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" y="117475"/>
            <a:ext cx="1702138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02FD89-0ECE-E241-A6B6-A886B2BD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17476"/>
            <a:ext cx="1388257" cy="13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red and white flag&#10;&#10;Description automatically generated with low confidence">
            <a:extLst>
              <a:ext uri="{FF2B5EF4-FFF2-40B4-BE49-F238E27FC236}">
                <a16:creationId xmlns:a16="http://schemas.microsoft.com/office/drawing/2014/main" id="{A0B151A3-4235-3043-A51C-149E26CEE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248" y="726616"/>
            <a:ext cx="4772722" cy="313994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BC4119E-52E4-AB44-9C85-A47662170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3" y="3952928"/>
            <a:ext cx="3264909" cy="217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red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C82A47A4-FE05-DE4A-8DDA-9A254ACEA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8368" y="3952928"/>
            <a:ext cx="3090569" cy="2175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51919-FF02-354E-B2BD-96FAC7ADCA71}"/>
              </a:ext>
            </a:extLst>
          </p:cNvPr>
          <p:cNvSpPr txBox="1"/>
          <p:nvPr/>
        </p:nvSpPr>
        <p:spPr>
          <a:xfrm>
            <a:off x="441633" y="6300788"/>
            <a:ext cx="314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Frigate Bird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99808-9A70-AB45-93C0-D22E70675878}"/>
              </a:ext>
            </a:extLst>
          </p:cNvPr>
          <p:cNvSpPr txBox="1"/>
          <p:nvPr/>
        </p:nvSpPr>
        <p:spPr>
          <a:xfrm>
            <a:off x="8728368" y="6300788"/>
            <a:ext cx="3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Red Hibiscus</a:t>
            </a:r>
          </a:p>
        </p:txBody>
      </p:sp>
    </p:spTree>
    <p:extLst>
      <p:ext uri="{BB962C8B-B14F-4D97-AF65-F5344CB8AC3E}">
        <p14:creationId xmlns:p14="http://schemas.microsoft.com/office/powerpoint/2010/main" val="2310930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B5FF-F793-5040-BEF9-F06B060EB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03" y="-2113354"/>
            <a:ext cx="1791327" cy="53855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B710E-32D1-C44F-89EC-845502B0EF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5800" dirty="0"/>
              <a:t>Australia</a:t>
            </a:r>
          </a:p>
          <a:p>
            <a:r>
              <a:rPr lang="en-GB" b="1" dirty="0"/>
              <a:t>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F0318-8D04-5740-A0F8-041F2FB6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3" y="117475"/>
            <a:ext cx="1702138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02FD89-0ECE-E241-A6B6-A886B2BD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117476"/>
            <a:ext cx="1388257" cy="13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51919-FF02-354E-B2BD-96FAC7ADCA71}"/>
              </a:ext>
            </a:extLst>
          </p:cNvPr>
          <p:cNvSpPr txBox="1"/>
          <p:nvPr/>
        </p:nvSpPr>
        <p:spPr>
          <a:xfrm>
            <a:off x="441633" y="6300788"/>
            <a:ext cx="314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99808-9A70-AB45-93C0-D22E70675878}"/>
              </a:ext>
            </a:extLst>
          </p:cNvPr>
          <p:cNvSpPr txBox="1"/>
          <p:nvPr/>
        </p:nvSpPr>
        <p:spPr>
          <a:xfrm>
            <a:off x="8728368" y="6300788"/>
            <a:ext cx="3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Golden Wattle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D8E1938-F5D9-6C45-85C4-CC9B121D9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1" y="3746075"/>
            <a:ext cx="2820988" cy="2611862"/>
          </a:xfrm>
          <a:prstGeom prst="rect">
            <a:avLst/>
          </a:prstGeom>
        </p:spPr>
      </p:pic>
      <p:pic>
        <p:nvPicPr>
          <p:cNvPr id="4122" name="Picture 26">
            <a:extLst>
              <a:ext uri="{FF2B5EF4-FFF2-40B4-BE49-F238E27FC236}">
                <a16:creationId xmlns:a16="http://schemas.microsoft.com/office/drawing/2014/main" id="{DDA9472A-92CF-3746-A142-99A0C9AF6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786" y="3843338"/>
            <a:ext cx="3350470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525228B1-E8FF-E24C-ACBF-142681229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989" y="95251"/>
            <a:ext cx="6431416" cy="315929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05EC02E-EB87-4245-A5DC-10022DB82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532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516</Words>
  <Application>Microsoft Office PowerPoint</Application>
  <PresentationFormat>Widescreen</PresentationFormat>
  <Paragraphs>134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Work Sans</vt:lpstr>
      <vt:lpstr>Office Theme</vt:lpstr>
      <vt:lpstr>Office Theme</vt:lpstr>
      <vt:lpstr>In 2022, Her Majesty The Queen will become the first British Monarch to  celebrate a Platinum Jubilee after 70 years of service..</vt:lpstr>
      <vt:lpstr>George V1 died February 1952 while Princess Elizabeth &amp; Phillip were in Kenya, and she  became Queen overnight</vt:lpstr>
      <vt:lpstr>1950’s phone. Only the rich &amp; businesses had  phones</vt:lpstr>
      <vt:lpstr>PowerPoint Presentation</vt:lpstr>
      <vt:lpstr>The Prince of Wales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Mariella Cook</dc:creator>
  <cp:lastModifiedBy>Nicki</cp:lastModifiedBy>
  <cp:revision>48</cp:revision>
  <cp:lastPrinted>2022-04-19T09:14:05Z</cp:lastPrinted>
  <dcterms:created xsi:type="dcterms:W3CDTF">2022-02-25T18:32:54Z</dcterms:created>
  <dcterms:modified xsi:type="dcterms:W3CDTF">2022-04-20T13:02:39Z</dcterms:modified>
</cp:coreProperties>
</file>