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78" r:id="rId4"/>
    <p:sldId id="280" r:id="rId5"/>
    <p:sldId id="281" r:id="rId6"/>
    <p:sldId id="282" r:id="rId7"/>
    <p:sldId id="283" r:id="rId8"/>
    <p:sldId id="284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Twinkl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09B"/>
    <a:srgbClr val="18A0DB"/>
    <a:srgbClr val="85BD32"/>
    <a:srgbClr val="FFE000"/>
    <a:srgbClr val="FFEDAA"/>
    <a:srgbClr val="000000"/>
    <a:srgbClr val="ACDDFC"/>
    <a:srgbClr val="00649C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61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winkl.co.uk/resources/teacher-organisation-eyfs-early-years/early-years-organised-events/queens-platinum-jubilee-organised-events-and-awareness-days-weeks-teacher-organisation-eyfs-early-years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hlinkClick r:id="rId2"/>
            <a:extLst>
              <a:ext uri="{FF2B5EF4-FFF2-40B4-BE49-F238E27FC236}">
                <a16:creationId xmlns:a16="http://schemas.microsoft.com/office/drawing/2014/main" id="{482BB90A-BF20-7A46-A600-D9F48F8FA0A1}"/>
              </a:ext>
            </a:extLst>
          </p:cNvPr>
          <p:cNvSpPr/>
          <p:nvPr/>
        </p:nvSpPr>
        <p:spPr>
          <a:xfrm>
            <a:off x="6845968" y="-24095"/>
            <a:ext cx="2454443" cy="1756642"/>
          </a:xfrm>
          <a:custGeom>
            <a:avLst/>
            <a:gdLst>
              <a:gd name="connsiteX0" fmla="*/ 0 w 2454443"/>
              <a:gd name="connsiteY0" fmla="*/ 24095 h 1756642"/>
              <a:gd name="connsiteX1" fmla="*/ 0 w 2454443"/>
              <a:gd name="connsiteY1" fmla="*/ 24095 h 1756642"/>
              <a:gd name="connsiteX2" fmla="*/ 144379 w 2454443"/>
              <a:gd name="connsiteY2" fmla="*/ 204569 h 1756642"/>
              <a:gd name="connsiteX3" fmla="*/ 288758 w 2454443"/>
              <a:gd name="connsiteY3" fmla="*/ 336916 h 1756642"/>
              <a:gd name="connsiteX4" fmla="*/ 397043 w 2454443"/>
              <a:gd name="connsiteY4" fmla="*/ 445200 h 1756642"/>
              <a:gd name="connsiteX5" fmla="*/ 649706 w 2454443"/>
              <a:gd name="connsiteY5" fmla="*/ 625674 h 1756642"/>
              <a:gd name="connsiteX6" fmla="*/ 854243 w 2454443"/>
              <a:gd name="connsiteY6" fmla="*/ 782084 h 1756642"/>
              <a:gd name="connsiteX7" fmla="*/ 986590 w 2454443"/>
              <a:gd name="connsiteY7" fmla="*/ 866306 h 1756642"/>
              <a:gd name="connsiteX8" fmla="*/ 1347537 w 2454443"/>
              <a:gd name="connsiteY8" fmla="*/ 1155063 h 1756642"/>
              <a:gd name="connsiteX9" fmla="*/ 1395664 w 2454443"/>
              <a:gd name="connsiteY9" fmla="*/ 1179127 h 1756642"/>
              <a:gd name="connsiteX10" fmla="*/ 1684421 w 2454443"/>
              <a:gd name="connsiteY10" fmla="*/ 1407727 h 1756642"/>
              <a:gd name="connsiteX11" fmla="*/ 1732548 w 2454443"/>
              <a:gd name="connsiteY11" fmla="*/ 1443821 h 1756642"/>
              <a:gd name="connsiteX12" fmla="*/ 1768643 w 2454443"/>
              <a:gd name="connsiteY12" fmla="*/ 1467884 h 1756642"/>
              <a:gd name="connsiteX13" fmla="*/ 1828800 w 2454443"/>
              <a:gd name="connsiteY13" fmla="*/ 1503979 h 1756642"/>
              <a:gd name="connsiteX14" fmla="*/ 1949116 w 2454443"/>
              <a:gd name="connsiteY14" fmla="*/ 1576169 h 1756642"/>
              <a:gd name="connsiteX15" fmla="*/ 2009274 w 2454443"/>
              <a:gd name="connsiteY15" fmla="*/ 1612263 h 1756642"/>
              <a:gd name="connsiteX16" fmla="*/ 2045369 w 2454443"/>
              <a:gd name="connsiteY16" fmla="*/ 1636327 h 1756642"/>
              <a:gd name="connsiteX17" fmla="*/ 2081464 w 2454443"/>
              <a:gd name="connsiteY17" fmla="*/ 1648358 h 1756642"/>
              <a:gd name="connsiteX18" fmla="*/ 2117558 w 2454443"/>
              <a:gd name="connsiteY18" fmla="*/ 1672421 h 1756642"/>
              <a:gd name="connsiteX19" fmla="*/ 2153653 w 2454443"/>
              <a:gd name="connsiteY19" fmla="*/ 1684453 h 1756642"/>
              <a:gd name="connsiteX20" fmla="*/ 2189748 w 2454443"/>
              <a:gd name="connsiteY20" fmla="*/ 1720548 h 1756642"/>
              <a:gd name="connsiteX21" fmla="*/ 2261937 w 2454443"/>
              <a:gd name="connsiteY21" fmla="*/ 1744611 h 1756642"/>
              <a:gd name="connsiteX22" fmla="*/ 2298032 w 2454443"/>
              <a:gd name="connsiteY22" fmla="*/ 1756642 h 1756642"/>
              <a:gd name="connsiteX23" fmla="*/ 2334127 w 2454443"/>
              <a:gd name="connsiteY23" fmla="*/ 1167095 h 1756642"/>
              <a:gd name="connsiteX24" fmla="*/ 2346158 w 2454443"/>
              <a:gd name="connsiteY24" fmla="*/ 1034748 h 1756642"/>
              <a:gd name="connsiteX25" fmla="*/ 2382253 w 2454443"/>
              <a:gd name="connsiteY25" fmla="*/ 830211 h 1756642"/>
              <a:gd name="connsiteX26" fmla="*/ 2394285 w 2454443"/>
              <a:gd name="connsiteY26" fmla="*/ 709895 h 1756642"/>
              <a:gd name="connsiteX27" fmla="*/ 2430379 w 2454443"/>
              <a:gd name="connsiteY27" fmla="*/ 565516 h 1756642"/>
              <a:gd name="connsiteX28" fmla="*/ 2454443 w 2454443"/>
              <a:gd name="connsiteY28" fmla="*/ 348948 h 1756642"/>
              <a:gd name="connsiteX29" fmla="*/ 2442411 w 2454443"/>
              <a:gd name="connsiteY29" fmla="*/ 60190 h 1756642"/>
              <a:gd name="connsiteX30" fmla="*/ 2406316 w 2454443"/>
              <a:gd name="connsiteY30" fmla="*/ 36127 h 1756642"/>
              <a:gd name="connsiteX31" fmla="*/ 1937085 w 2454443"/>
              <a:gd name="connsiteY31" fmla="*/ 48158 h 1756642"/>
              <a:gd name="connsiteX32" fmla="*/ 1792706 w 2454443"/>
              <a:gd name="connsiteY32" fmla="*/ 72221 h 1756642"/>
              <a:gd name="connsiteX33" fmla="*/ 1696453 w 2454443"/>
              <a:gd name="connsiteY33" fmla="*/ 84253 h 1756642"/>
              <a:gd name="connsiteX34" fmla="*/ 1443790 w 2454443"/>
              <a:gd name="connsiteY34" fmla="*/ 120348 h 1756642"/>
              <a:gd name="connsiteX35" fmla="*/ 1251285 w 2454443"/>
              <a:gd name="connsiteY35" fmla="*/ 132379 h 1756642"/>
              <a:gd name="connsiteX36" fmla="*/ 649706 w 2454443"/>
              <a:gd name="connsiteY36" fmla="*/ 108316 h 1756642"/>
              <a:gd name="connsiteX37" fmla="*/ 493295 w 2454443"/>
              <a:gd name="connsiteY37" fmla="*/ 72221 h 1756642"/>
              <a:gd name="connsiteX38" fmla="*/ 433137 w 2454443"/>
              <a:gd name="connsiteY38" fmla="*/ 60190 h 1756642"/>
              <a:gd name="connsiteX39" fmla="*/ 204537 w 2454443"/>
              <a:gd name="connsiteY39" fmla="*/ 36127 h 1756642"/>
              <a:gd name="connsiteX40" fmla="*/ 96253 w 2454443"/>
              <a:gd name="connsiteY40" fmla="*/ 12063 h 1756642"/>
              <a:gd name="connsiteX41" fmla="*/ 48127 w 2454443"/>
              <a:gd name="connsiteY41" fmla="*/ 32 h 175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54443" h="1756642">
                <a:moveTo>
                  <a:pt x="0" y="24095"/>
                </a:moveTo>
                <a:lnTo>
                  <a:pt x="0" y="24095"/>
                </a:lnTo>
                <a:cubicBezTo>
                  <a:pt x="70391" y="122642"/>
                  <a:pt x="55416" y="107519"/>
                  <a:pt x="144379" y="204569"/>
                </a:cubicBezTo>
                <a:cubicBezTo>
                  <a:pt x="201771" y="267178"/>
                  <a:pt x="214671" y="267187"/>
                  <a:pt x="288758" y="336916"/>
                </a:cubicBezTo>
                <a:cubicBezTo>
                  <a:pt x="325930" y="371901"/>
                  <a:pt x="357183" y="413312"/>
                  <a:pt x="397043" y="445200"/>
                </a:cubicBezTo>
                <a:cubicBezTo>
                  <a:pt x="477863" y="509856"/>
                  <a:pt x="566383" y="564278"/>
                  <a:pt x="649706" y="625674"/>
                </a:cubicBezTo>
                <a:cubicBezTo>
                  <a:pt x="718803" y="676588"/>
                  <a:pt x="781833" y="736004"/>
                  <a:pt x="854243" y="782084"/>
                </a:cubicBezTo>
                <a:cubicBezTo>
                  <a:pt x="898359" y="810158"/>
                  <a:pt x="944880" y="834769"/>
                  <a:pt x="986590" y="866306"/>
                </a:cubicBezTo>
                <a:cubicBezTo>
                  <a:pt x="1109493" y="959232"/>
                  <a:pt x="1209725" y="1086156"/>
                  <a:pt x="1347537" y="1155063"/>
                </a:cubicBezTo>
                <a:cubicBezTo>
                  <a:pt x="1363579" y="1163084"/>
                  <a:pt x="1381315" y="1168365"/>
                  <a:pt x="1395664" y="1179127"/>
                </a:cubicBezTo>
                <a:cubicBezTo>
                  <a:pt x="1493875" y="1252785"/>
                  <a:pt x="1587889" y="1331881"/>
                  <a:pt x="1684421" y="1407727"/>
                </a:cubicBezTo>
                <a:cubicBezTo>
                  <a:pt x="1700189" y="1420116"/>
                  <a:pt x="1715863" y="1432698"/>
                  <a:pt x="1732548" y="1443821"/>
                </a:cubicBezTo>
                <a:cubicBezTo>
                  <a:pt x="1744580" y="1451842"/>
                  <a:pt x="1757352" y="1458851"/>
                  <a:pt x="1768643" y="1467884"/>
                </a:cubicBezTo>
                <a:cubicBezTo>
                  <a:pt x="1815831" y="1505635"/>
                  <a:pt x="1766116" y="1483085"/>
                  <a:pt x="1828800" y="1503979"/>
                </a:cubicBezTo>
                <a:cubicBezTo>
                  <a:pt x="1950738" y="1625917"/>
                  <a:pt x="1792934" y="1482462"/>
                  <a:pt x="1949116" y="1576169"/>
                </a:cubicBezTo>
                <a:cubicBezTo>
                  <a:pt x="1969169" y="1588200"/>
                  <a:pt x="1989443" y="1599869"/>
                  <a:pt x="2009274" y="1612263"/>
                </a:cubicBezTo>
                <a:cubicBezTo>
                  <a:pt x="2021536" y="1619927"/>
                  <a:pt x="2032435" y="1629860"/>
                  <a:pt x="2045369" y="1636327"/>
                </a:cubicBezTo>
                <a:cubicBezTo>
                  <a:pt x="2056713" y="1641999"/>
                  <a:pt x="2069432" y="1644348"/>
                  <a:pt x="2081464" y="1648358"/>
                </a:cubicBezTo>
                <a:cubicBezTo>
                  <a:pt x="2093495" y="1656379"/>
                  <a:pt x="2104625" y="1665954"/>
                  <a:pt x="2117558" y="1672421"/>
                </a:cubicBezTo>
                <a:cubicBezTo>
                  <a:pt x="2128902" y="1678093"/>
                  <a:pt x="2143101" y="1677418"/>
                  <a:pt x="2153653" y="1684453"/>
                </a:cubicBezTo>
                <a:cubicBezTo>
                  <a:pt x="2167811" y="1693891"/>
                  <a:pt x="2174874" y="1712285"/>
                  <a:pt x="2189748" y="1720548"/>
                </a:cubicBezTo>
                <a:cubicBezTo>
                  <a:pt x="2211921" y="1732866"/>
                  <a:pt x="2237874" y="1736590"/>
                  <a:pt x="2261937" y="1744611"/>
                </a:cubicBezTo>
                <a:lnTo>
                  <a:pt x="2298032" y="1756642"/>
                </a:lnTo>
                <a:cubicBezTo>
                  <a:pt x="2403633" y="1545441"/>
                  <a:pt x="2313570" y="1742701"/>
                  <a:pt x="2334127" y="1167095"/>
                </a:cubicBezTo>
                <a:cubicBezTo>
                  <a:pt x="2335708" y="1122826"/>
                  <a:pt x="2340664" y="1078704"/>
                  <a:pt x="2346158" y="1034748"/>
                </a:cubicBezTo>
                <a:cubicBezTo>
                  <a:pt x="2362769" y="901857"/>
                  <a:pt x="2360551" y="917016"/>
                  <a:pt x="2382253" y="830211"/>
                </a:cubicBezTo>
                <a:cubicBezTo>
                  <a:pt x="2386264" y="790106"/>
                  <a:pt x="2387075" y="749550"/>
                  <a:pt x="2394285" y="709895"/>
                </a:cubicBezTo>
                <a:cubicBezTo>
                  <a:pt x="2403159" y="661088"/>
                  <a:pt x="2424226" y="614740"/>
                  <a:pt x="2430379" y="565516"/>
                </a:cubicBezTo>
                <a:cubicBezTo>
                  <a:pt x="2447410" y="429269"/>
                  <a:pt x="2439194" y="501437"/>
                  <a:pt x="2454443" y="348948"/>
                </a:cubicBezTo>
                <a:cubicBezTo>
                  <a:pt x="2450432" y="252695"/>
                  <a:pt x="2457060" y="155406"/>
                  <a:pt x="2442411" y="60190"/>
                </a:cubicBezTo>
                <a:cubicBezTo>
                  <a:pt x="2440212" y="45898"/>
                  <a:pt x="2420772" y="36471"/>
                  <a:pt x="2406316" y="36127"/>
                </a:cubicBezTo>
                <a:lnTo>
                  <a:pt x="1937085" y="48158"/>
                </a:lnTo>
                <a:lnTo>
                  <a:pt x="1792706" y="72221"/>
                </a:lnTo>
                <a:cubicBezTo>
                  <a:pt x="1760730" y="77017"/>
                  <a:pt x="1728411" y="79336"/>
                  <a:pt x="1696453" y="84253"/>
                </a:cubicBezTo>
                <a:cubicBezTo>
                  <a:pt x="1556507" y="105783"/>
                  <a:pt x="1708372" y="103812"/>
                  <a:pt x="1443790" y="120348"/>
                </a:cubicBezTo>
                <a:lnTo>
                  <a:pt x="1251285" y="132379"/>
                </a:lnTo>
                <a:cubicBezTo>
                  <a:pt x="963077" y="125677"/>
                  <a:pt x="862360" y="143759"/>
                  <a:pt x="649706" y="108316"/>
                </a:cubicBezTo>
                <a:cubicBezTo>
                  <a:pt x="542008" y="90366"/>
                  <a:pt x="633825" y="100326"/>
                  <a:pt x="493295" y="72221"/>
                </a:cubicBezTo>
                <a:cubicBezTo>
                  <a:pt x="473242" y="68211"/>
                  <a:pt x="453407" y="62893"/>
                  <a:pt x="433137" y="60190"/>
                </a:cubicBezTo>
                <a:cubicBezTo>
                  <a:pt x="278031" y="39509"/>
                  <a:pt x="351666" y="57145"/>
                  <a:pt x="204537" y="36127"/>
                </a:cubicBezTo>
                <a:cubicBezTo>
                  <a:pt x="179724" y="32582"/>
                  <a:pt x="122527" y="19570"/>
                  <a:pt x="96253" y="12063"/>
                </a:cubicBezTo>
                <a:cubicBezTo>
                  <a:pt x="49706" y="-1236"/>
                  <a:pt x="74942" y="32"/>
                  <a:pt x="48127" y="3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4D791473-3B02-E84F-AC8B-393B34A474EF}"/>
              </a:ext>
            </a:extLst>
          </p:cNvPr>
          <p:cNvSpPr/>
          <p:nvPr/>
        </p:nvSpPr>
        <p:spPr>
          <a:xfrm>
            <a:off x="8388350" y="6129338"/>
            <a:ext cx="755650" cy="560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child on a skateboard&#10;&#10;Description automatically generated with low confidence">
            <a:extLst>
              <a:ext uri="{FF2B5EF4-FFF2-40B4-BE49-F238E27FC236}">
                <a16:creationId xmlns:a16="http://schemas.microsoft.com/office/drawing/2014/main" id="{68E9BCE0-8529-684B-81C8-1432837791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2095" y="3732269"/>
            <a:ext cx="1580362" cy="2576456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6B6A78E-DB75-8548-9DAF-6197436FB924}"/>
              </a:ext>
            </a:extLst>
          </p:cNvPr>
          <p:cNvSpPr/>
          <p:nvPr/>
        </p:nvSpPr>
        <p:spPr>
          <a:xfrm>
            <a:off x="4561243" y="3570489"/>
            <a:ext cx="3805591" cy="2445206"/>
          </a:xfrm>
          <a:prstGeom prst="roundRect">
            <a:avLst/>
          </a:prstGeom>
          <a:solidFill>
            <a:srgbClr val="D0E0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0000"/>
                </a:solidFill>
              </a:rPr>
              <a:t>The Platinum Jubilee Pageant includes a ‘River of Hope’ display. Silk scarves, decorated by children from around the country, will be held to look like a river. The scarves will show the children’s hopes for the planet over the next 70 years. 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9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The Platinum Jubilee Pageant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B9B3B2-D947-9847-89AF-6F176A3F34BE}"/>
              </a:ext>
            </a:extLst>
          </p:cNvPr>
          <p:cNvGrpSpPr/>
          <p:nvPr/>
        </p:nvGrpSpPr>
        <p:grpSpPr>
          <a:xfrm>
            <a:off x="4216998" y="1591082"/>
            <a:ext cx="4171352" cy="782710"/>
            <a:chOff x="4216998" y="1591082"/>
            <a:chExt cx="4171352" cy="78271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C8BDDA3-700E-5749-BAB7-4AC88D1F328A}"/>
                </a:ext>
              </a:extLst>
            </p:cNvPr>
            <p:cNvSpPr/>
            <p:nvPr/>
          </p:nvSpPr>
          <p:spPr>
            <a:xfrm>
              <a:off x="4216998" y="1591082"/>
              <a:ext cx="4171352" cy="782710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4679578" y="1636238"/>
              <a:ext cx="3708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A pageant is like a parade and often includes lots of people.  </a:t>
              </a:r>
            </a:p>
          </p:txBody>
        </p:sp>
      </p:grpSp>
      <p:sp>
        <p:nvSpPr>
          <p:cNvPr id="38" name="Rounded Rectangle 37">
            <a:hlinkClick r:id="rId3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28A043-0883-5F4C-B8E2-65685B347DAF}"/>
              </a:ext>
            </a:extLst>
          </p:cNvPr>
          <p:cNvGrpSpPr/>
          <p:nvPr/>
        </p:nvGrpSpPr>
        <p:grpSpPr>
          <a:xfrm>
            <a:off x="3195022" y="2483968"/>
            <a:ext cx="5300906" cy="975584"/>
            <a:chOff x="3195022" y="2483968"/>
            <a:chExt cx="5300906" cy="975584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8694CE4-8B55-834E-A297-1BA0487354E5}"/>
                </a:ext>
              </a:extLst>
            </p:cNvPr>
            <p:cNvSpPr/>
            <p:nvPr/>
          </p:nvSpPr>
          <p:spPr>
            <a:xfrm>
              <a:off x="3195022" y="2483968"/>
              <a:ext cx="5182570" cy="975584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0EF40-2526-9841-8031-A37A43984BDF}"/>
                </a:ext>
              </a:extLst>
            </p:cNvPr>
            <p:cNvSpPr txBox="1"/>
            <p:nvPr/>
          </p:nvSpPr>
          <p:spPr>
            <a:xfrm>
              <a:off x="4679578" y="2512449"/>
              <a:ext cx="38163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Pageants often include music, performances and colourful costumes. </a:t>
              </a:r>
            </a:p>
          </p:txBody>
        </p:sp>
      </p:grp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000FE29-BF74-5146-BC73-A59A1AD797BF}"/>
              </a:ext>
            </a:extLst>
          </p:cNvPr>
          <p:cNvSpPr/>
          <p:nvPr/>
        </p:nvSpPr>
        <p:spPr>
          <a:xfrm>
            <a:off x="2398433" y="3793443"/>
            <a:ext cx="1957667" cy="1467180"/>
          </a:xfrm>
          <a:prstGeom prst="wedgeRoundRectCallout">
            <a:avLst>
              <a:gd name="adj1" fmla="val -64237"/>
              <a:gd name="adj2" fmla="val -25976"/>
              <a:gd name="adj3" fmla="val 16667"/>
            </a:avLst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What would be your hopes for the future of the planet?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D1E60-FA52-3F4C-986D-0FFA6BB955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376234"/>
            <a:ext cx="3708772" cy="2218912"/>
          </a:xfrm>
          <a:prstGeom prst="roundRect">
            <a:avLst>
              <a:gd name="adj" fmla="val 6953"/>
            </a:avLst>
          </a:prstGeom>
        </p:spPr>
      </p:pic>
      <p:sp>
        <p:nvSpPr>
          <p:cNvPr id="15" name="Rectangle 14">
            <a:hlinkClick r:id="rId5"/>
            <a:extLst>
              <a:ext uri="{FF2B5EF4-FFF2-40B4-BE49-F238E27FC236}">
                <a16:creationId xmlns:a16="http://schemas.microsoft.com/office/drawing/2014/main" id="{6C4D924C-66B2-3C4E-8252-5F80445490BA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9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8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Platinum Jubilee Celebration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A8E728-00A5-6D42-B536-7616A996B96D}"/>
              </a:ext>
            </a:extLst>
          </p:cNvPr>
          <p:cNvGrpSpPr/>
          <p:nvPr/>
        </p:nvGrpSpPr>
        <p:grpSpPr>
          <a:xfrm>
            <a:off x="3205780" y="1819684"/>
            <a:ext cx="5182570" cy="751569"/>
            <a:chOff x="3205780" y="1591082"/>
            <a:chExt cx="5182570" cy="7515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C8BDDA3-700E-5749-BAB7-4AC88D1F328A}"/>
                </a:ext>
              </a:extLst>
            </p:cNvPr>
            <p:cNvSpPr/>
            <p:nvPr/>
          </p:nvSpPr>
          <p:spPr>
            <a:xfrm>
              <a:off x="3205780" y="1591082"/>
              <a:ext cx="5182570" cy="751569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4679578" y="1636238"/>
              <a:ext cx="3708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This special event will take place at Windsor Castle.</a:t>
              </a:r>
            </a:p>
          </p:txBody>
        </p:sp>
      </p:grp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8D3BD3-46AC-8946-A305-42B1F16EBC4D}"/>
              </a:ext>
            </a:extLst>
          </p:cNvPr>
          <p:cNvGrpSpPr/>
          <p:nvPr/>
        </p:nvGrpSpPr>
        <p:grpSpPr>
          <a:xfrm>
            <a:off x="3195022" y="2706264"/>
            <a:ext cx="5300906" cy="674812"/>
            <a:chOff x="3195022" y="2477662"/>
            <a:chExt cx="5300906" cy="67481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8694CE4-8B55-834E-A297-1BA0487354E5}"/>
                </a:ext>
              </a:extLst>
            </p:cNvPr>
            <p:cNvSpPr/>
            <p:nvPr/>
          </p:nvSpPr>
          <p:spPr>
            <a:xfrm>
              <a:off x="3195022" y="2477662"/>
              <a:ext cx="5182570" cy="674812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0EF40-2526-9841-8031-A37A43984BDF}"/>
                </a:ext>
              </a:extLst>
            </p:cNvPr>
            <p:cNvSpPr txBox="1"/>
            <p:nvPr/>
          </p:nvSpPr>
          <p:spPr>
            <a:xfrm>
              <a:off x="4679578" y="2506143"/>
              <a:ext cx="3816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There will be singers, dancers, musicians, horses and performers.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BB3EA4-9BAC-6E44-A22A-D8194F933109}"/>
              </a:ext>
            </a:extLst>
          </p:cNvPr>
          <p:cNvGrpSpPr/>
          <p:nvPr/>
        </p:nvGrpSpPr>
        <p:grpSpPr>
          <a:xfrm>
            <a:off x="3195022" y="3544568"/>
            <a:ext cx="5182570" cy="1009004"/>
            <a:chOff x="3195022" y="3315966"/>
            <a:chExt cx="5182570" cy="100900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6B6A78E-DB75-8548-9DAF-6197436FB924}"/>
                </a:ext>
              </a:extLst>
            </p:cNvPr>
            <p:cNvSpPr/>
            <p:nvPr/>
          </p:nvSpPr>
          <p:spPr>
            <a:xfrm>
              <a:off x="3195022" y="3315966"/>
              <a:ext cx="5182570" cy="1009004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24FCF5-4E63-0142-AC62-889D28CDC90D}"/>
                </a:ext>
              </a:extLst>
            </p:cNvPr>
            <p:cNvSpPr txBox="1"/>
            <p:nvPr/>
          </p:nvSpPr>
          <p:spPr>
            <a:xfrm>
              <a:off x="4668820" y="3389630"/>
              <a:ext cx="369801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 show will be about kings and queens and the history of Great Britain.  </a:t>
              </a:r>
            </a:p>
          </p:txBody>
        </p:sp>
      </p:grp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000FE29-BF74-5146-BC73-A59A1AD797BF}"/>
              </a:ext>
            </a:extLst>
          </p:cNvPr>
          <p:cNvSpPr/>
          <p:nvPr/>
        </p:nvSpPr>
        <p:spPr>
          <a:xfrm>
            <a:off x="2312041" y="5068397"/>
            <a:ext cx="3822448" cy="854246"/>
          </a:xfrm>
          <a:prstGeom prst="wedgeRoundRectCallout">
            <a:avLst>
              <a:gd name="adj1" fmla="val 57398"/>
              <a:gd name="adj2" fmla="val -697"/>
              <a:gd name="adj3" fmla="val 16667"/>
            </a:avLst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Have you been to a castle before?</a:t>
            </a:r>
          </a:p>
          <a:p>
            <a:r>
              <a:rPr lang="en-GB" dirty="0">
                <a:solidFill>
                  <a:srgbClr val="000000"/>
                </a:solidFill>
              </a:rPr>
              <a:t>What was it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B1DCA-ED79-E44B-BB0F-7FFAF225BA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62305" y="4883916"/>
            <a:ext cx="1340793" cy="3306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D1E60-FA52-3F4C-986D-0FFA6BB955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552" y="1765683"/>
            <a:ext cx="3822448" cy="3100667"/>
          </a:xfrm>
          <a:prstGeom prst="roundRect">
            <a:avLst>
              <a:gd name="adj" fmla="val 6953"/>
            </a:avLst>
          </a:prstGeom>
        </p:spPr>
      </p:pic>
      <p:sp>
        <p:nvSpPr>
          <p:cNvPr id="17" name="Rectangle 16">
            <a:hlinkClick r:id="rId5"/>
            <a:extLst>
              <a:ext uri="{FF2B5EF4-FFF2-40B4-BE49-F238E27FC236}">
                <a16:creationId xmlns:a16="http://schemas.microsoft.com/office/drawing/2014/main" id="{F62AF443-2406-4443-A7FB-D154C45C147C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8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Platinum Pudding Competition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CC07BF-64BC-C547-A284-C7A8C840B81C}"/>
              </a:ext>
            </a:extLst>
          </p:cNvPr>
          <p:cNvGrpSpPr/>
          <p:nvPr/>
        </p:nvGrpSpPr>
        <p:grpSpPr>
          <a:xfrm>
            <a:off x="2518149" y="1698658"/>
            <a:ext cx="5870201" cy="720962"/>
            <a:chOff x="2518149" y="1698658"/>
            <a:chExt cx="5870201" cy="72096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C8BDDA3-700E-5749-BAB7-4AC88D1F328A}"/>
                </a:ext>
              </a:extLst>
            </p:cNvPr>
            <p:cNvSpPr/>
            <p:nvPr/>
          </p:nvSpPr>
          <p:spPr>
            <a:xfrm>
              <a:off x="2518149" y="1698658"/>
              <a:ext cx="5870201" cy="720962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3808207" y="1722298"/>
              <a:ext cx="4580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 Platinum Pudding competition is a baking competition to celebrate the jubilee.</a:t>
              </a:r>
            </a:p>
          </p:txBody>
        </p:sp>
      </p:grp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679B56-346E-5249-9E58-785527B5EC76}"/>
              </a:ext>
            </a:extLst>
          </p:cNvPr>
          <p:cNvGrpSpPr/>
          <p:nvPr/>
        </p:nvGrpSpPr>
        <p:grpSpPr>
          <a:xfrm>
            <a:off x="3110947" y="2570579"/>
            <a:ext cx="5277403" cy="687435"/>
            <a:chOff x="3110947" y="2570579"/>
            <a:chExt cx="5277403" cy="687435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1764CA0-92ED-9849-8D77-6F6CED01B1F1}"/>
                </a:ext>
              </a:extLst>
            </p:cNvPr>
            <p:cNvSpPr/>
            <p:nvPr/>
          </p:nvSpPr>
          <p:spPr>
            <a:xfrm>
              <a:off x="3110947" y="2570579"/>
              <a:ext cx="5277402" cy="687435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0EF40-2526-9841-8031-A37A43984BDF}"/>
                </a:ext>
              </a:extLst>
            </p:cNvPr>
            <p:cNvSpPr txBox="1"/>
            <p:nvPr/>
          </p:nvSpPr>
          <p:spPr>
            <a:xfrm>
              <a:off x="3808207" y="2611683"/>
              <a:ext cx="4580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Judges will look through the entries and choose a winner. 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B53073-8D39-D848-9E3A-C3DEA06EEA6D}"/>
              </a:ext>
            </a:extLst>
          </p:cNvPr>
          <p:cNvGrpSpPr/>
          <p:nvPr/>
        </p:nvGrpSpPr>
        <p:grpSpPr>
          <a:xfrm>
            <a:off x="2624867" y="3395800"/>
            <a:ext cx="5763484" cy="1271922"/>
            <a:chOff x="2624867" y="3395800"/>
            <a:chExt cx="5763484" cy="127192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25EFDBF-C3BD-D446-B9C4-FC8510469996}"/>
                </a:ext>
              </a:extLst>
            </p:cNvPr>
            <p:cNvSpPr/>
            <p:nvPr/>
          </p:nvSpPr>
          <p:spPr>
            <a:xfrm>
              <a:off x="2624867" y="3395800"/>
              <a:ext cx="5763484" cy="1271922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24FCF5-4E63-0142-AC62-889D28CDC90D}"/>
                </a:ext>
              </a:extLst>
            </p:cNvPr>
            <p:cNvSpPr txBox="1"/>
            <p:nvPr/>
          </p:nvSpPr>
          <p:spPr>
            <a:xfrm>
              <a:off x="3808207" y="3427097"/>
              <a:ext cx="456938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 recipe for the winning pudding will be shared so that it can be served at events throughout the year and for many years to come.</a:t>
              </a:r>
            </a:p>
          </p:txBody>
        </p:sp>
      </p:grp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000FE29-BF74-5146-BC73-A59A1AD797BF}"/>
              </a:ext>
            </a:extLst>
          </p:cNvPr>
          <p:cNvSpPr/>
          <p:nvPr/>
        </p:nvSpPr>
        <p:spPr>
          <a:xfrm>
            <a:off x="3711913" y="4940153"/>
            <a:ext cx="2637729" cy="856353"/>
          </a:xfrm>
          <a:prstGeom prst="wedgeRoundRectCallout">
            <a:avLst>
              <a:gd name="adj1" fmla="val 65189"/>
              <a:gd name="adj2" fmla="val -6113"/>
              <a:gd name="adj3" fmla="val 16667"/>
            </a:avLst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What pudding would you like to make?</a:t>
            </a:r>
          </a:p>
        </p:txBody>
      </p:sp>
      <p:pic>
        <p:nvPicPr>
          <p:cNvPr id="6" name="Picture 5" descr="A cartoon of a child on a skateboard&#10;&#10;Description automatically generated with low confidence">
            <a:extLst>
              <a:ext uri="{FF2B5EF4-FFF2-40B4-BE49-F238E27FC236}">
                <a16:creationId xmlns:a16="http://schemas.microsoft.com/office/drawing/2014/main" id="{F49B1DCA-ED79-E44B-BB0F-7FFAF225BA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642" y="4841110"/>
            <a:ext cx="1580362" cy="2576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5856D5-5387-3044-A422-3E7A8EB73220}"/>
              </a:ext>
            </a:extLst>
          </p:cNvPr>
          <p:cNvGrpSpPr/>
          <p:nvPr/>
        </p:nvGrpSpPr>
        <p:grpSpPr>
          <a:xfrm>
            <a:off x="539750" y="1589356"/>
            <a:ext cx="3253331" cy="3968775"/>
            <a:chOff x="539750" y="1589356"/>
            <a:chExt cx="3253331" cy="3968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EE7AF5-A281-6548-A3F8-B674FAF943A4}"/>
                </a:ext>
              </a:extLst>
            </p:cNvPr>
            <p:cNvSpPr/>
            <p:nvPr/>
          </p:nvSpPr>
          <p:spPr>
            <a:xfrm>
              <a:off x="662608" y="1589356"/>
              <a:ext cx="3130473" cy="391410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5B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4BB249A-4DE8-A148-849F-9F05538EB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650" y="1620963"/>
              <a:ext cx="1669457" cy="12122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92C5A8-66EB-A24C-829D-CCE51CEDE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222" y="2447063"/>
              <a:ext cx="1087254" cy="12122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01EF22-F773-1E4C-B470-5B7BA3BF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50" y="2988385"/>
              <a:ext cx="2069991" cy="13542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EEFE5E0-82D1-1D4D-BCA9-E4D99EEC3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8455" y="4345893"/>
              <a:ext cx="1492823" cy="1212238"/>
            </a:xfrm>
            <a:prstGeom prst="rect">
              <a:avLst/>
            </a:prstGeom>
          </p:spPr>
        </p:pic>
      </p:grpSp>
      <p:sp>
        <p:nvSpPr>
          <p:cNvPr id="24" name="Rectangle 23">
            <a:hlinkClick r:id="rId8"/>
            <a:extLst>
              <a:ext uri="{FF2B5EF4-FFF2-40B4-BE49-F238E27FC236}">
                <a16:creationId xmlns:a16="http://schemas.microsoft.com/office/drawing/2014/main" id="{0554DD87-3381-F849-8001-530C28BC1D24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6B6A78E-DB75-8548-9DAF-6197436FB924}"/>
              </a:ext>
            </a:extLst>
          </p:cNvPr>
          <p:cNvSpPr/>
          <p:nvPr/>
        </p:nvSpPr>
        <p:spPr>
          <a:xfrm>
            <a:off x="840768" y="1812862"/>
            <a:ext cx="3511551" cy="1467180"/>
          </a:xfrm>
          <a:prstGeom prst="roundRect">
            <a:avLst/>
          </a:prstGeom>
          <a:solidFill>
            <a:srgbClr val="D0E0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Queen's Green Canopy – communities will be planting trees around the country to celebrate the jubilee. 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9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Other Events</a:t>
            </a:r>
          </a:p>
        </p:txBody>
      </p: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D407C97-822C-D34E-9FF0-729045BA28EA}"/>
              </a:ext>
            </a:extLst>
          </p:cNvPr>
          <p:cNvSpPr/>
          <p:nvPr/>
        </p:nvSpPr>
        <p:spPr>
          <a:xfrm>
            <a:off x="4809365" y="1812862"/>
            <a:ext cx="3511550" cy="1467180"/>
          </a:xfrm>
          <a:prstGeom prst="roundRect">
            <a:avLst/>
          </a:prstGeom>
          <a:solidFill>
            <a:srgbClr val="D0E0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Service of Thanksgiving – there will be a special Service of Thanksgiving for The Queen at St Paul’s Cathedral. </a:t>
            </a:r>
          </a:p>
        </p:txBody>
      </p:sp>
      <p:pic>
        <p:nvPicPr>
          <p:cNvPr id="6" name="Picture 5" descr="A cartoon of a child holding a skateboard&#10;&#10;Description automatically generated with low confidence">
            <a:extLst>
              <a:ext uri="{FF2B5EF4-FFF2-40B4-BE49-F238E27FC236}">
                <a16:creationId xmlns:a16="http://schemas.microsoft.com/office/drawing/2014/main" id="{89E97ED9-02C1-CC40-8BCB-C8C46A7B3F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677" y="2900935"/>
            <a:ext cx="2521449" cy="2966555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72DBAFA5-220C-E345-A39F-2D0F49DE1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294" y="3125608"/>
            <a:ext cx="2266306" cy="2594839"/>
          </a:xfrm>
          <a:prstGeom prst="rect">
            <a:avLst/>
          </a:prstGeom>
        </p:spPr>
      </p:pic>
      <p:sp>
        <p:nvSpPr>
          <p:cNvPr id="25" name="Rectangle 24">
            <a:hlinkClick r:id="rId5"/>
            <a:extLst>
              <a:ext uri="{FF2B5EF4-FFF2-40B4-BE49-F238E27FC236}">
                <a16:creationId xmlns:a16="http://schemas.microsoft.com/office/drawing/2014/main" id="{5AFE605F-0944-BB44-882F-769F33246C34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9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Other Events</a:t>
            </a:r>
          </a:p>
        </p:txBody>
      </p: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000FE29-BF74-5146-BC73-A59A1AD797BF}"/>
              </a:ext>
            </a:extLst>
          </p:cNvPr>
          <p:cNvSpPr/>
          <p:nvPr/>
        </p:nvSpPr>
        <p:spPr>
          <a:xfrm>
            <a:off x="755650" y="3910327"/>
            <a:ext cx="3497676" cy="1773647"/>
          </a:xfrm>
          <a:prstGeom prst="wedgeRoundRectCallout">
            <a:avLst>
              <a:gd name="adj1" fmla="val 59216"/>
              <a:gd name="adj2" fmla="val 27011"/>
              <a:gd name="adj3" fmla="val 16667"/>
            </a:avLst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This is a photo of a jubilee beacon that was lit for The Queen’s Diamond Jubilee in 2012. What can you see in this photo?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848E96-B76F-C540-8CFA-16981A926CEF}"/>
              </a:ext>
            </a:extLst>
          </p:cNvPr>
          <p:cNvSpPr/>
          <p:nvPr/>
        </p:nvSpPr>
        <p:spPr>
          <a:xfrm>
            <a:off x="755650" y="1513785"/>
            <a:ext cx="3155495" cy="1467180"/>
          </a:xfrm>
          <a:prstGeom prst="roundRect">
            <a:avLst/>
          </a:prstGeom>
          <a:solidFill>
            <a:srgbClr val="D0E0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Some special stamps and coins will be released for The Queen’s Platinum Jubilee.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6647FC0-5335-1241-9CA0-423883562BC7}"/>
              </a:ext>
            </a:extLst>
          </p:cNvPr>
          <p:cNvSpPr/>
          <p:nvPr/>
        </p:nvSpPr>
        <p:spPr>
          <a:xfrm>
            <a:off x="4258424" y="1513785"/>
            <a:ext cx="4129926" cy="1773647"/>
          </a:xfrm>
          <a:prstGeom prst="roundRect">
            <a:avLst/>
          </a:prstGeom>
          <a:solidFill>
            <a:srgbClr val="D0E0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Jubilee beacons – tall beacons (fires) will be lit in various places around the country, including Buckingham Palace. Beacons will also be lit in places around the world.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D45E6F-77F7-A24E-A34C-305E3560607C}"/>
              </a:ext>
            </a:extLst>
          </p:cNvPr>
          <p:cNvGrpSpPr/>
          <p:nvPr/>
        </p:nvGrpSpPr>
        <p:grpSpPr>
          <a:xfrm>
            <a:off x="2371012" y="2380897"/>
            <a:ext cx="1819361" cy="1370890"/>
            <a:chOff x="2371012" y="2380897"/>
            <a:chExt cx="1819361" cy="1370890"/>
          </a:xfrm>
        </p:grpSpPr>
        <p:pic>
          <p:nvPicPr>
            <p:cNvPr id="10" name="Picture 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06D88857-6599-3843-97FC-B37DDBAC2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1012" y="2632007"/>
              <a:ext cx="1130867" cy="1119780"/>
            </a:xfrm>
            <a:prstGeom prst="rect">
              <a:avLst/>
            </a:prstGeom>
          </p:spPr>
        </p:pic>
        <p:pic>
          <p:nvPicPr>
            <p:cNvPr id="12" name="Picture 11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66CBD7D-AE08-4845-AE4A-EC3E1D2ED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187" y="2380897"/>
              <a:ext cx="846186" cy="115930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14C15C4-0F4D-0748-ACA3-2E5A231CE8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626" y="4655317"/>
            <a:ext cx="1539543" cy="33068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0A3A92A-90B6-FB49-B2D9-D22E55EAC8EC}"/>
              </a:ext>
            </a:extLst>
          </p:cNvPr>
          <p:cNvGrpSpPr/>
          <p:nvPr/>
        </p:nvGrpSpPr>
        <p:grpSpPr>
          <a:xfrm>
            <a:off x="4612869" y="3175911"/>
            <a:ext cx="4572000" cy="2514363"/>
            <a:chOff x="4612869" y="3175911"/>
            <a:chExt cx="4572000" cy="25143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D89ECC-B354-1841-B9CB-329470505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4503" y="3175911"/>
              <a:ext cx="2548733" cy="2380720"/>
            </a:xfrm>
            <a:prstGeom prst="round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256762-D8C3-2143-B584-724DFD13EEE8}"/>
                </a:ext>
              </a:extLst>
            </p:cNvPr>
            <p:cNvSpPr txBox="1"/>
            <p:nvPr/>
          </p:nvSpPr>
          <p:spPr>
            <a:xfrm>
              <a:off x="4612869" y="5520997"/>
              <a:ext cx="4572000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00" dirty="0">
                  <a:solidFill>
                    <a:srgbClr val="131312"/>
                  </a:solidFill>
                  <a:effectLst/>
                  <a:latin typeface="Roboto" panose="02000000000000000000" pitchFamily="2" charset="0"/>
                </a:rPr>
                <a:t>“</a:t>
              </a:r>
              <a:r>
                <a:rPr lang="en-GB" sz="5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Jubilee Beacon at Danby 2.jpg</a:t>
              </a:r>
              <a:r>
                <a:rPr lang="en-GB" sz="500" dirty="0">
                  <a:solidFill>
                    <a:srgbClr val="131312"/>
                  </a:solidFill>
                  <a:effectLst/>
                  <a:latin typeface="Roboto" panose="02000000000000000000" pitchFamily="2" charset="0"/>
                </a:rPr>
                <a:t>” by </a:t>
              </a:r>
              <a:r>
                <a:rPr lang="en-GB" sz="500" b="1" u="sng" dirty="0" err="1">
                  <a:solidFill>
                    <a:srgbClr val="131312"/>
                  </a:solidFill>
                  <a:effectLst/>
                  <a:latin typeface="Roboto" panose="02000000000000000000" pitchFamily="2" charset="0"/>
                </a:rPr>
                <a:t>Dearg</a:t>
              </a:r>
              <a:r>
                <a:rPr lang="en-GB" sz="500" b="1" u="sng" dirty="0">
                  <a:solidFill>
                    <a:srgbClr val="131312"/>
                  </a:solidFill>
                  <a:effectLst/>
                  <a:latin typeface="Roboto" panose="02000000000000000000" pitchFamily="2" charset="0"/>
                </a:rPr>
                <a:t> Doom</a:t>
              </a:r>
              <a:r>
                <a:rPr lang="en-GB" sz="500" dirty="0">
                  <a:solidFill>
                    <a:srgbClr val="131312"/>
                  </a:solidFill>
                  <a:effectLst/>
                  <a:latin typeface="Roboto" panose="02000000000000000000" pitchFamily="2" charset="0"/>
                </a:rPr>
                <a:t> is licensed under </a:t>
              </a:r>
              <a:r>
                <a:rPr lang="en-GB" sz="500" b="1" u="sng" dirty="0">
                  <a:solidFill>
                    <a:srgbClr val="131312"/>
                  </a:solidFill>
                  <a:effectLst/>
                  <a:latin typeface="Roboto" panose="02000000000000000000" pitchFamily="2" charset="0"/>
                </a:rPr>
                <a:t>CC BY 2.0</a:t>
              </a:r>
              <a:endParaRPr lang="en-GB" sz="500" dirty="0">
                <a:solidFill>
                  <a:srgbClr val="13131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sp>
        <p:nvSpPr>
          <p:cNvPr id="23" name="Rectangle 22">
            <a:hlinkClick r:id="rId7"/>
            <a:extLst>
              <a:ext uri="{FF2B5EF4-FFF2-40B4-BE49-F238E27FC236}">
                <a16:creationId xmlns:a16="http://schemas.microsoft.com/office/drawing/2014/main" id="{A39F895E-C9F0-2C4E-B252-2142719691AE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sign, dark&#10;&#10;Description automatically generated">
            <a:extLst>
              <a:ext uri="{FF2B5EF4-FFF2-40B4-BE49-F238E27FC236}">
                <a16:creationId xmlns:a16="http://schemas.microsoft.com/office/drawing/2014/main" id="{45DAA6D8-47E2-3542-A65C-223E834BE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1" r="4941"/>
          <a:stretch/>
        </p:blipFill>
        <p:spPr>
          <a:xfrm>
            <a:off x="451821" y="546176"/>
            <a:ext cx="8240358" cy="2161671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1764CA0-92ED-9849-8D77-6F6CED01B1F1}"/>
              </a:ext>
            </a:extLst>
          </p:cNvPr>
          <p:cNvSpPr/>
          <p:nvPr/>
        </p:nvSpPr>
        <p:spPr>
          <a:xfrm>
            <a:off x="4503043" y="3774885"/>
            <a:ext cx="3531152" cy="547779"/>
          </a:xfrm>
          <a:prstGeom prst="roundRect">
            <a:avLst/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What would you like to do?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6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Your Platinum Jubilee Celebrations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06EEF8-489B-A543-89A6-2E8EF4C22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026" y="1615063"/>
            <a:ext cx="2460033" cy="4796496"/>
          </a:xfrm>
          <a:prstGeom prst="rect">
            <a:avLst/>
          </a:prstGeom>
        </p:spPr>
      </p:pic>
      <p:sp>
        <p:nvSpPr>
          <p:cNvPr id="38" name="Rounded Rectangle 37">
            <a:hlinkClick r:id="rId4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8D41CDF-97A7-104D-911F-83E14CEEFEE2}"/>
              </a:ext>
            </a:extLst>
          </p:cNvPr>
          <p:cNvSpPr/>
          <p:nvPr/>
        </p:nvSpPr>
        <p:spPr>
          <a:xfrm>
            <a:off x="4503043" y="2736820"/>
            <a:ext cx="3531152" cy="854246"/>
          </a:xfrm>
          <a:prstGeom prst="roundRect">
            <a:avLst/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Would you like to celebrate The Queen’s Platinum Jubilee?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9CFEA64-CB81-4948-A5B4-9919F4349507}"/>
              </a:ext>
            </a:extLst>
          </p:cNvPr>
          <p:cNvSpPr/>
          <p:nvPr/>
        </p:nvSpPr>
        <p:spPr>
          <a:xfrm>
            <a:off x="4503043" y="4506483"/>
            <a:ext cx="3531152" cy="1160713"/>
          </a:xfrm>
          <a:prstGeom prst="roundRect">
            <a:avLst/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Talk to a friend about your ideas for celebrating The Queen’s Platinum Jubilee.</a:t>
            </a:r>
          </a:p>
        </p:txBody>
      </p:sp>
      <p:sp>
        <p:nvSpPr>
          <p:cNvPr id="19" name="Rectangle 18">
            <a:hlinkClick r:id="rId5"/>
            <a:extLst>
              <a:ext uri="{FF2B5EF4-FFF2-40B4-BE49-F238E27FC236}">
                <a16:creationId xmlns:a16="http://schemas.microsoft.com/office/drawing/2014/main" id="{F578E73A-C17B-984F-B952-359305B2C114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5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hlinkClick r:id="rId2"/>
            <a:extLst>
              <a:ext uri="{FF2B5EF4-FFF2-40B4-BE49-F238E27FC236}">
                <a16:creationId xmlns:a16="http://schemas.microsoft.com/office/drawing/2014/main" id="{CB79F64B-A1B7-4149-8AA6-3FEC748B5413}"/>
              </a:ext>
            </a:extLst>
          </p:cNvPr>
          <p:cNvSpPr/>
          <p:nvPr/>
        </p:nvSpPr>
        <p:spPr>
          <a:xfrm>
            <a:off x="6845968" y="-24095"/>
            <a:ext cx="2454443" cy="1756642"/>
          </a:xfrm>
          <a:custGeom>
            <a:avLst/>
            <a:gdLst>
              <a:gd name="connsiteX0" fmla="*/ 0 w 2454443"/>
              <a:gd name="connsiteY0" fmla="*/ 24095 h 1756642"/>
              <a:gd name="connsiteX1" fmla="*/ 0 w 2454443"/>
              <a:gd name="connsiteY1" fmla="*/ 24095 h 1756642"/>
              <a:gd name="connsiteX2" fmla="*/ 144379 w 2454443"/>
              <a:gd name="connsiteY2" fmla="*/ 204569 h 1756642"/>
              <a:gd name="connsiteX3" fmla="*/ 288758 w 2454443"/>
              <a:gd name="connsiteY3" fmla="*/ 336916 h 1756642"/>
              <a:gd name="connsiteX4" fmla="*/ 397043 w 2454443"/>
              <a:gd name="connsiteY4" fmla="*/ 445200 h 1756642"/>
              <a:gd name="connsiteX5" fmla="*/ 649706 w 2454443"/>
              <a:gd name="connsiteY5" fmla="*/ 625674 h 1756642"/>
              <a:gd name="connsiteX6" fmla="*/ 854243 w 2454443"/>
              <a:gd name="connsiteY6" fmla="*/ 782084 h 1756642"/>
              <a:gd name="connsiteX7" fmla="*/ 986590 w 2454443"/>
              <a:gd name="connsiteY7" fmla="*/ 866306 h 1756642"/>
              <a:gd name="connsiteX8" fmla="*/ 1347537 w 2454443"/>
              <a:gd name="connsiteY8" fmla="*/ 1155063 h 1756642"/>
              <a:gd name="connsiteX9" fmla="*/ 1395664 w 2454443"/>
              <a:gd name="connsiteY9" fmla="*/ 1179127 h 1756642"/>
              <a:gd name="connsiteX10" fmla="*/ 1684421 w 2454443"/>
              <a:gd name="connsiteY10" fmla="*/ 1407727 h 1756642"/>
              <a:gd name="connsiteX11" fmla="*/ 1732548 w 2454443"/>
              <a:gd name="connsiteY11" fmla="*/ 1443821 h 1756642"/>
              <a:gd name="connsiteX12" fmla="*/ 1768643 w 2454443"/>
              <a:gd name="connsiteY12" fmla="*/ 1467884 h 1756642"/>
              <a:gd name="connsiteX13" fmla="*/ 1828800 w 2454443"/>
              <a:gd name="connsiteY13" fmla="*/ 1503979 h 1756642"/>
              <a:gd name="connsiteX14" fmla="*/ 1949116 w 2454443"/>
              <a:gd name="connsiteY14" fmla="*/ 1576169 h 1756642"/>
              <a:gd name="connsiteX15" fmla="*/ 2009274 w 2454443"/>
              <a:gd name="connsiteY15" fmla="*/ 1612263 h 1756642"/>
              <a:gd name="connsiteX16" fmla="*/ 2045369 w 2454443"/>
              <a:gd name="connsiteY16" fmla="*/ 1636327 h 1756642"/>
              <a:gd name="connsiteX17" fmla="*/ 2081464 w 2454443"/>
              <a:gd name="connsiteY17" fmla="*/ 1648358 h 1756642"/>
              <a:gd name="connsiteX18" fmla="*/ 2117558 w 2454443"/>
              <a:gd name="connsiteY18" fmla="*/ 1672421 h 1756642"/>
              <a:gd name="connsiteX19" fmla="*/ 2153653 w 2454443"/>
              <a:gd name="connsiteY19" fmla="*/ 1684453 h 1756642"/>
              <a:gd name="connsiteX20" fmla="*/ 2189748 w 2454443"/>
              <a:gd name="connsiteY20" fmla="*/ 1720548 h 1756642"/>
              <a:gd name="connsiteX21" fmla="*/ 2261937 w 2454443"/>
              <a:gd name="connsiteY21" fmla="*/ 1744611 h 1756642"/>
              <a:gd name="connsiteX22" fmla="*/ 2298032 w 2454443"/>
              <a:gd name="connsiteY22" fmla="*/ 1756642 h 1756642"/>
              <a:gd name="connsiteX23" fmla="*/ 2334127 w 2454443"/>
              <a:gd name="connsiteY23" fmla="*/ 1167095 h 1756642"/>
              <a:gd name="connsiteX24" fmla="*/ 2346158 w 2454443"/>
              <a:gd name="connsiteY24" fmla="*/ 1034748 h 1756642"/>
              <a:gd name="connsiteX25" fmla="*/ 2382253 w 2454443"/>
              <a:gd name="connsiteY25" fmla="*/ 830211 h 1756642"/>
              <a:gd name="connsiteX26" fmla="*/ 2394285 w 2454443"/>
              <a:gd name="connsiteY26" fmla="*/ 709895 h 1756642"/>
              <a:gd name="connsiteX27" fmla="*/ 2430379 w 2454443"/>
              <a:gd name="connsiteY27" fmla="*/ 565516 h 1756642"/>
              <a:gd name="connsiteX28" fmla="*/ 2454443 w 2454443"/>
              <a:gd name="connsiteY28" fmla="*/ 348948 h 1756642"/>
              <a:gd name="connsiteX29" fmla="*/ 2442411 w 2454443"/>
              <a:gd name="connsiteY29" fmla="*/ 60190 h 1756642"/>
              <a:gd name="connsiteX30" fmla="*/ 2406316 w 2454443"/>
              <a:gd name="connsiteY30" fmla="*/ 36127 h 1756642"/>
              <a:gd name="connsiteX31" fmla="*/ 1937085 w 2454443"/>
              <a:gd name="connsiteY31" fmla="*/ 48158 h 1756642"/>
              <a:gd name="connsiteX32" fmla="*/ 1792706 w 2454443"/>
              <a:gd name="connsiteY32" fmla="*/ 72221 h 1756642"/>
              <a:gd name="connsiteX33" fmla="*/ 1696453 w 2454443"/>
              <a:gd name="connsiteY33" fmla="*/ 84253 h 1756642"/>
              <a:gd name="connsiteX34" fmla="*/ 1443790 w 2454443"/>
              <a:gd name="connsiteY34" fmla="*/ 120348 h 1756642"/>
              <a:gd name="connsiteX35" fmla="*/ 1251285 w 2454443"/>
              <a:gd name="connsiteY35" fmla="*/ 132379 h 1756642"/>
              <a:gd name="connsiteX36" fmla="*/ 649706 w 2454443"/>
              <a:gd name="connsiteY36" fmla="*/ 108316 h 1756642"/>
              <a:gd name="connsiteX37" fmla="*/ 493295 w 2454443"/>
              <a:gd name="connsiteY37" fmla="*/ 72221 h 1756642"/>
              <a:gd name="connsiteX38" fmla="*/ 433137 w 2454443"/>
              <a:gd name="connsiteY38" fmla="*/ 60190 h 1756642"/>
              <a:gd name="connsiteX39" fmla="*/ 204537 w 2454443"/>
              <a:gd name="connsiteY39" fmla="*/ 36127 h 1756642"/>
              <a:gd name="connsiteX40" fmla="*/ 96253 w 2454443"/>
              <a:gd name="connsiteY40" fmla="*/ 12063 h 1756642"/>
              <a:gd name="connsiteX41" fmla="*/ 48127 w 2454443"/>
              <a:gd name="connsiteY41" fmla="*/ 32 h 175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54443" h="1756642">
                <a:moveTo>
                  <a:pt x="0" y="24095"/>
                </a:moveTo>
                <a:lnTo>
                  <a:pt x="0" y="24095"/>
                </a:lnTo>
                <a:cubicBezTo>
                  <a:pt x="70391" y="122642"/>
                  <a:pt x="55416" y="107519"/>
                  <a:pt x="144379" y="204569"/>
                </a:cubicBezTo>
                <a:cubicBezTo>
                  <a:pt x="201771" y="267178"/>
                  <a:pt x="214671" y="267187"/>
                  <a:pt x="288758" y="336916"/>
                </a:cubicBezTo>
                <a:cubicBezTo>
                  <a:pt x="325930" y="371901"/>
                  <a:pt x="357183" y="413312"/>
                  <a:pt x="397043" y="445200"/>
                </a:cubicBezTo>
                <a:cubicBezTo>
                  <a:pt x="477863" y="509856"/>
                  <a:pt x="566383" y="564278"/>
                  <a:pt x="649706" y="625674"/>
                </a:cubicBezTo>
                <a:cubicBezTo>
                  <a:pt x="718803" y="676588"/>
                  <a:pt x="781833" y="736004"/>
                  <a:pt x="854243" y="782084"/>
                </a:cubicBezTo>
                <a:cubicBezTo>
                  <a:pt x="898359" y="810158"/>
                  <a:pt x="944880" y="834769"/>
                  <a:pt x="986590" y="866306"/>
                </a:cubicBezTo>
                <a:cubicBezTo>
                  <a:pt x="1109493" y="959232"/>
                  <a:pt x="1209725" y="1086156"/>
                  <a:pt x="1347537" y="1155063"/>
                </a:cubicBezTo>
                <a:cubicBezTo>
                  <a:pt x="1363579" y="1163084"/>
                  <a:pt x="1381315" y="1168365"/>
                  <a:pt x="1395664" y="1179127"/>
                </a:cubicBezTo>
                <a:cubicBezTo>
                  <a:pt x="1493875" y="1252785"/>
                  <a:pt x="1587889" y="1331881"/>
                  <a:pt x="1684421" y="1407727"/>
                </a:cubicBezTo>
                <a:cubicBezTo>
                  <a:pt x="1700189" y="1420116"/>
                  <a:pt x="1715863" y="1432698"/>
                  <a:pt x="1732548" y="1443821"/>
                </a:cubicBezTo>
                <a:cubicBezTo>
                  <a:pt x="1744580" y="1451842"/>
                  <a:pt x="1757352" y="1458851"/>
                  <a:pt x="1768643" y="1467884"/>
                </a:cubicBezTo>
                <a:cubicBezTo>
                  <a:pt x="1815831" y="1505635"/>
                  <a:pt x="1766116" y="1483085"/>
                  <a:pt x="1828800" y="1503979"/>
                </a:cubicBezTo>
                <a:cubicBezTo>
                  <a:pt x="1950738" y="1625917"/>
                  <a:pt x="1792934" y="1482462"/>
                  <a:pt x="1949116" y="1576169"/>
                </a:cubicBezTo>
                <a:cubicBezTo>
                  <a:pt x="1969169" y="1588200"/>
                  <a:pt x="1989443" y="1599869"/>
                  <a:pt x="2009274" y="1612263"/>
                </a:cubicBezTo>
                <a:cubicBezTo>
                  <a:pt x="2021536" y="1619927"/>
                  <a:pt x="2032435" y="1629860"/>
                  <a:pt x="2045369" y="1636327"/>
                </a:cubicBezTo>
                <a:cubicBezTo>
                  <a:pt x="2056713" y="1641999"/>
                  <a:pt x="2069432" y="1644348"/>
                  <a:pt x="2081464" y="1648358"/>
                </a:cubicBezTo>
                <a:cubicBezTo>
                  <a:pt x="2093495" y="1656379"/>
                  <a:pt x="2104625" y="1665954"/>
                  <a:pt x="2117558" y="1672421"/>
                </a:cubicBezTo>
                <a:cubicBezTo>
                  <a:pt x="2128902" y="1678093"/>
                  <a:pt x="2143101" y="1677418"/>
                  <a:pt x="2153653" y="1684453"/>
                </a:cubicBezTo>
                <a:cubicBezTo>
                  <a:pt x="2167811" y="1693891"/>
                  <a:pt x="2174874" y="1712285"/>
                  <a:pt x="2189748" y="1720548"/>
                </a:cubicBezTo>
                <a:cubicBezTo>
                  <a:pt x="2211921" y="1732866"/>
                  <a:pt x="2237874" y="1736590"/>
                  <a:pt x="2261937" y="1744611"/>
                </a:cubicBezTo>
                <a:lnTo>
                  <a:pt x="2298032" y="1756642"/>
                </a:lnTo>
                <a:cubicBezTo>
                  <a:pt x="2403633" y="1545441"/>
                  <a:pt x="2313570" y="1742701"/>
                  <a:pt x="2334127" y="1167095"/>
                </a:cubicBezTo>
                <a:cubicBezTo>
                  <a:pt x="2335708" y="1122826"/>
                  <a:pt x="2340664" y="1078704"/>
                  <a:pt x="2346158" y="1034748"/>
                </a:cubicBezTo>
                <a:cubicBezTo>
                  <a:pt x="2362769" y="901857"/>
                  <a:pt x="2360551" y="917016"/>
                  <a:pt x="2382253" y="830211"/>
                </a:cubicBezTo>
                <a:cubicBezTo>
                  <a:pt x="2386264" y="790106"/>
                  <a:pt x="2387075" y="749550"/>
                  <a:pt x="2394285" y="709895"/>
                </a:cubicBezTo>
                <a:cubicBezTo>
                  <a:pt x="2403159" y="661088"/>
                  <a:pt x="2424226" y="614740"/>
                  <a:pt x="2430379" y="565516"/>
                </a:cubicBezTo>
                <a:cubicBezTo>
                  <a:pt x="2447410" y="429269"/>
                  <a:pt x="2439194" y="501437"/>
                  <a:pt x="2454443" y="348948"/>
                </a:cubicBezTo>
                <a:cubicBezTo>
                  <a:pt x="2450432" y="252695"/>
                  <a:pt x="2457060" y="155406"/>
                  <a:pt x="2442411" y="60190"/>
                </a:cubicBezTo>
                <a:cubicBezTo>
                  <a:pt x="2440212" y="45898"/>
                  <a:pt x="2420772" y="36471"/>
                  <a:pt x="2406316" y="36127"/>
                </a:cubicBezTo>
                <a:lnTo>
                  <a:pt x="1937085" y="48158"/>
                </a:lnTo>
                <a:lnTo>
                  <a:pt x="1792706" y="72221"/>
                </a:lnTo>
                <a:cubicBezTo>
                  <a:pt x="1760730" y="77017"/>
                  <a:pt x="1728411" y="79336"/>
                  <a:pt x="1696453" y="84253"/>
                </a:cubicBezTo>
                <a:cubicBezTo>
                  <a:pt x="1556507" y="105783"/>
                  <a:pt x="1708372" y="103812"/>
                  <a:pt x="1443790" y="120348"/>
                </a:cubicBezTo>
                <a:lnTo>
                  <a:pt x="1251285" y="132379"/>
                </a:lnTo>
                <a:cubicBezTo>
                  <a:pt x="963077" y="125677"/>
                  <a:pt x="862360" y="143759"/>
                  <a:pt x="649706" y="108316"/>
                </a:cubicBezTo>
                <a:cubicBezTo>
                  <a:pt x="542008" y="90366"/>
                  <a:pt x="633825" y="100326"/>
                  <a:pt x="493295" y="72221"/>
                </a:cubicBezTo>
                <a:cubicBezTo>
                  <a:pt x="473242" y="68211"/>
                  <a:pt x="453407" y="62893"/>
                  <a:pt x="433137" y="60190"/>
                </a:cubicBezTo>
                <a:cubicBezTo>
                  <a:pt x="278031" y="39509"/>
                  <a:pt x="351666" y="57145"/>
                  <a:pt x="204537" y="36127"/>
                </a:cubicBezTo>
                <a:cubicBezTo>
                  <a:pt x="179724" y="32582"/>
                  <a:pt x="122527" y="19570"/>
                  <a:pt x="96253" y="12063"/>
                </a:cubicBezTo>
                <a:cubicBezTo>
                  <a:pt x="49706" y="-1236"/>
                  <a:pt x="74942" y="32"/>
                  <a:pt x="48127" y="3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63AA5B43-DBE5-5D4D-957E-3A59606E1D50}"/>
              </a:ext>
            </a:extLst>
          </p:cNvPr>
          <p:cNvSpPr/>
          <p:nvPr/>
        </p:nvSpPr>
        <p:spPr>
          <a:xfrm>
            <a:off x="8388350" y="6129338"/>
            <a:ext cx="755650" cy="560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184695E-BF14-C642-B0CA-157934AE3298}"/>
              </a:ext>
            </a:extLst>
          </p:cNvPr>
          <p:cNvSpPr/>
          <p:nvPr/>
        </p:nvSpPr>
        <p:spPr>
          <a:xfrm>
            <a:off x="3272928" y="560688"/>
            <a:ext cx="2643861" cy="532541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Contents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83695-32BF-7142-B225-ED1807A92689}"/>
              </a:ext>
            </a:extLst>
          </p:cNvPr>
          <p:cNvSpPr txBox="1"/>
          <p:nvPr/>
        </p:nvSpPr>
        <p:spPr>
          <a:xfrm>
            <a:off x="3208231" y="1166164"/>
            <a:ext cx="4572000" cy="5131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0" i="0" u="none" strike="noStrike" dirty="0">
                <a:effectLst/>
                <a:latin typeface="Twinkl" panose="02000000000000000000" pitchFamily="2" charset="77"/>
              </a:rPr>
              <a:t>Who is Queen Elizabeth II?</a:t>
            </a:r>
            <a:endParaRPr lang="en-US" sz="2000" b="0" i="0" u="none" strike="noStrike" dirty="0">
              <a:effectLst/>
              <a:latin typeface="Twinkl" panose="02000000000000000000" pitchFamily="2" charset="77"/>
            </a:endParaRPr>
          </a:p>
          <a:p>
            <a:pPr>
              <a:lnSpc>
                <a:spcPct val="150000"/>
              </a:lnSpc>
            </a:pPr>
            <a:r>
              <a:rPr lang="en-GB" sz="2000" dirty="0"/>
              <a:t>Princess Elizabeth Becomes Queen</a:t>
            </a:r>
            <a:endParaRPr lang="en-GB" sz="2000" dirty="0">
              <a:latin typeface="Twinkl" panose="02000000000000000000" pitchFamily="2" charset="77"/>
            </a:endParaRPr>
          </a:p>
          <a:p>
            <a:pPr>
              <a:lnSpc>
                <a:spcPct val="150000"/>
              </a:lnSpc>
            </a:pPr>
            <a:r>
              <a:rPr lang="en-GB" sz="2000" dirty="0"/>
              <a:t>Platinum Jubilee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A Year of Jubilee Events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Trooping the Colour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Platinum Party at the Palace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The Big Jubilee Lunch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The Platinum Jubilee Pageant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Platinum Jubilee Celebration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Platinum Pudding Competition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Other Events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AE1A2E-CDDC-CF44-8D25-0430ACB41069}"/>
              </a:ext>
            </a:extLst>
          </p:cNvPr>
          <p:cNvSpPr/>
          <p:nvPr/>
        </p:nvSpPr>
        <p:spPr>
          <a:xfrm>
            <a:off x="2802505" y="1283650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AA5BD10-95CB-C346-8E46-C3A864774E2F}"/>
              </a:ext>
            </a:extLst>
          </p:cNvPr>
          <p:cNvSpPr/>
          <p:nvPr/>
        </p:nvSpPr>
        <p:spPr>
          <a:xfrm>
            <a:off x="2802505" y="1742138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F1F60D-6E23-C04F-8DED-A53AFC6225FC}"/>
              </a:ext>
            </a:extLst>
          </p:cNvPr>
          <p:cNvSpPr/>
          <p:nvPr/>
        </p:nvSpPr>
        <p:spPr>
          <a:xfrm>
            <a:off x="2802505" y="2200626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41BF41-2B13-3249-BAF6-A4C19A2424EB}"/>
              </a:ext>
            </a:extLst>
          </p:cNvPr>
          <p:cNvSpPr/>
          <p:nvPr/>
        </p:nvSpPr>
        <p:spPr>
          <a:xfrm>
            <a:off x="2802505" y="2659114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F760F5-0552-EC4B-8628-C483332F01D6}"/>
              </a:ext>
            </a:extLst>
          </p:cNvPr>
          <p:cNvSpPr/>
          <p:nvPr/>
        </p:nvSpPr>
        <p:spPr>
          <a:xfrm>
            <a:off x="2802505" y="3117602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602A7B-D14D-8D45-A10A-7DB909C59A5B}"/>
              </a:ext>
            </a:extLst>
          </p:cNvPr>
          <p:cNvSpPr/>
          <p:nvPr/>
        </p:nvSpPr>
        <p:spPr>
          <a:xfrm>
            <a:off x="2802505" y="3576090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7FBA41C-DA28-B44C-B58D-66A82FD96E63}"/>
              </a:ext>
            </a:extLst>
          </p:cNvPr>
          <p:cNvSpPr/>
          <p:nvPr/>
        </p:nvSpPr>
        <p:spPr>
          <a:xfrm>
            <a:off x="2802505" y="4034578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8A327D9-0E65-6447-A113-6BF5122336B2}"/>
              </a:ext>
            </a:extLst>
          </p:cNvPr>
          <p:cNvSpPr/>
          <p:nvPr/>
        </p:nvSpPr>
        <p:spPr>
          <a:xfrm>
            <a:off x="2802505" y="4493066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88926F8-5514-DB4D-BFE0-77671BD1E748}"/>
              </a:ext>
            </a:extLst>
          </p:cNvPr>
          <p:cNvSpPr/>
          <p:nvPr/>
        </p:nvSpPr>
        <p:spPr>
          <a:xfrm>
            <a:off x="2802505" y="4951554"/>
            <a:ext cx="354330" cy="35433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580A8E-B15A-DE4E-B5A1-43A697E15954}"/>
              </a:ext>
            </a:extLst>
          </p:cNvPr>
          <p:cNvGrpSpPr/>
          <p:nvPr/>
        </p:nvGrpSpPr>
        <p:grpSpPr>
          <a:xfrm>
            <a:off x="2772225" y="5408858"/>
            <a:ext cx="427913" cy="369332"/>
            <a:chOff x="2836922" y="5408858"/>
            <a:chExt cx="427913" cy="36933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0DEE46C-50DA-514F-8DCD-7DA4716A0D45}"/>
                </a:ext>
              </a:extLst>
            </p:cNvPr>
            <p:cNvSpPr/>
            <p:nvPr/>
          </p:nvSpPr>
          <p:spPr>
            <a:xfrm>
              <a:off x="2867201" y="5410042"/>
              <a:ext cx="354331" cy="354330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kern="1800" spc="-3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95D54C-D9D6-9545-8D9D-38E183A6088C}"/>
                </a:ext>
              </a:extLst>
            </p:cNvPr>
            <p:cNvSpPr txBox="1"/>
            <p:nvPr/>
          </p:nvSpPr>
          <p:spPr>
            <a:xfrm>
              <a:off x="2836922" y="5408858"/>
              <a:ext cx="427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228618-E8A8-F447-AD0C-12DF59253931}"/>
              </a:ext>
            </a:extLst>
          </p:cNvPr>
          <p:cNvGrpSpPr/>
          <p:nvPr/>
        </p:nvGrpSpPr>
        <p:grpSpPr>
          <a:xfrm>
            <a:off x="2798288" y="5867333"/>
            <a:ext cx="427913" cy="369332"/>
            <a:chOff x="2862985" y="5867333"/>
            <a:chExt cx="427913" cy="36933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3BB20D6-EF1F-F745-B189-E914B391EF06}"/>
                </a:ext>
              </a:extLst>
            </p:cNvPr>
            <p:cNvSpPr/>
            <p:nvPr/>
          </p:nvSpPr>
          <p:spPr>
            <a:xfrm>
              <a:off x="2867202" y="5868528"/>
              <a:ext cx="354330" cy="354330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0ED573-000B-7C46-A7B0-17BF29C31799}"/>
                </a:ext>
              </a:extLst>
            </p:cNvPr>
            <p:cNvSpPr txBox="1"/>
            <p:nvPr/>
          </p:nvSpPr>
          <p:spPr>
            <a:xfrm>
              <a:off x="2862985" y="5867333"/>
              <a:ext cx="427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pic>
        <p:nvPicPr>
          <p:cNvPr id="39" name="Picture 3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E88DAA-B88B-1845-B3A5-F918776971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2" y="2096468"/>
            <a:ext cx="2035690" cy="6284086"/>
          </a:xfrm>
          <a:prstGeom prst="rect">
            <a:avLst/>
          </a:prstGeom>
        </p:spPr>
      </p:pic>
      <p:sp>
        <p:nvSpPr>
          <p:cNvPr id="40" name="Rectangle 39">
            <a:hlinkClick r:id="rId3" action="ppaction://hlinksldjump"/>
            <a:extLst>
              <a:ext uri="{FF2B5EF4-FFF2-40B4-BE49-F238E27FC236}">
                <a16:creationId xmlns:a16="http://schemas.microsoft.com/office/drawing/2014/main" id="{4EC20656-E542-EE4E-A569-9EB83A858729}"/>
              </a:ext>
            </a:extLst>
          </p:cNvPr>
          <p:cNvSpPr/>
          <p:nvPr/>
        </p:nvSpPr>
        <p:spPr>
          <a:xfrm>
            <a:off x="2772225" y="1283650"/>
            <a:ext cx="3628575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70633E12-5A87-9445-8230-CACB241DCE44}"/>
              </a:ext>
            </a:extLst>
          </p:cNvPr>
          <p:cNvSpPr/>
          <p:nvPr/>
        </p:nvSpPr>
        <p:spPr>
          <a:xfrm>
            <a:off x="2772225" y="1740851"/>
            <a:ext cx="4410628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5" action="ppaction://hlinksldjump"/>
            <a:extLst>
              <a:ext uri="{FF2B5EF4-FFF2-40B4-BE49-F238E27FC236}">
                <a16:creationId xmlns:a16="http://schemas.microsoft.com/office/drawing/2014/main" id="{4C2B5C2D-8147-9C4D-B830-814DC0D4197D}"/>
              </a:ext>
            </a:extLst>
          </p:cNvPr>
          <p:cNvSpPr/>
          <p:nvPr/>
        </p:nvSpPr>
        <p:spPr>
          <a:xfrm>
            <a:off x="2772225" y="2210082"/>
            <a:ext cx="2593859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25BF39E0-CAC1-A643-824E-47BDF12CFC4B}"/>
              </a:ext>
            </a:extLst>
          </p:cNvPr>
          <p:cNvSpPr/>
          <p:nvPr/>
        </p:nvSpPr>
        <p:spPr>
          <a:xfrm>
            <a:off x="2760193" y="2655251"/>
            <a:ext cx="3436070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7" action="ppaction://hlinksldjump"/>
            <a:extLst>
              <a:ext uri="{FF2B5EF4-FFF2-40B4-BE49-F238E27FC236}">
                <a16:creationId xmlns:a16="http://schemas.microsoft.com/office/drawing/2014/main" id="{C3A58F4A-F478-CE4B-BC90-9E4CCCFC2BE8}"/>
              </a:ext>
            </a:extLst>
          </p:cNvPr>
          <p:cNvSpPr/>
          <p:nvPr/>
        </p:nvSpPr>
        <p:spPr>
          <a:xfrm>
            <a:off x="2772224" y="3112451"/>
            <a:ext cx="3436070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8" action="ppaction://hlinksldjump"/>
            <a:extLst>
              <a:ext uri="{FF2B5EF4-FFF2-40B4-BE49-F238E27FC236}">
                <a16:creationId xmlns:a16="http://schemas.microsoft.com/office/drawing/2014/main" id="{5E343D66-0BA2-B045-8D4B-420E14E48F49}"/>
              </a:ext>
            </a:extLst>
          </p:cNvPr>
          <p:cNvSpPr/>
          <p:nvPr/>
        </p:nvSpPr>
        <p:spPr>
          <a:xfrm>
            <a:off x="2760193" y="3569651"/>
            <a:ext cx="3893270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DDEBD7A4-5826-D048-B936-C8E31A6423F0}"/>
              </a:ext>
            </a:extLst>
          </p:cNvPr>
          <p:cNvSpPr/>
          <p:nvPr/>
        </p:nvSpPr>
        <p:spPr>
          <a:xfrm>
            <a:off x="2748161" y="4038883"/>
            <a:ext cx="3168628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0" action="ppaction://hlinksldjump"/>
            <a:extLst>
              <a:ext uri="{FF2B5EF4-FFF2-40B4-BE49-F238E27FC236}">
                <a16:creationId xmlns:a16="http://schemas.microsoft.com/office/drawing/2014/main" id="{E9B7A01B-2791-8740-AE40-F4631982D427}"/>
              </a:ext>
            </a:extLst>
          </p:cNvPr>
          <p:cNvSpPr/>
          <p:nvPr/>
        </p:nvSpPr>
        <p:spPr>
          <a:xfrm>
            <a:off x="2724097" y="4496083"/>
            <a:ext cx="4049681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11" action="ppaction://hlinksldjump"/>
            <a:extLst>
              <a:ext uri="{FF2B5EF4-FFF2-40B4-BE49-F238E27FC236}">
                <a16:creationId xmlns:a16="http://schemas.microsoft.com/office/drawing/2014/main" id="{D9489ABF-AAC2-F740-A9B5-F4FFA550994F}"/>
              </a:ext>
            </a:extLst>
          </p:cNvPr>
          <p:cNvSpPr/>
          <p:nvPr/>
        </p:nvSpPr>
        <p:spPr>
          <a:xfrm>
            <a:off x="2736129" y="4941251"/>
            <a:ext cx="4049681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2FB6C4C4-7304-D54B-87C7-6AFAC4BBF3F6}"/>
              </a:ext>
            </a:extLst>
          </p:cNvPr>
          <p:cNvSpPr/>
          <p:nvPr/>
        </p:nvSpPr>
        <p:spPr>
          <a:xfrm>
            <a:off x="2760192" y="5422514"/>
            <a:ext cx="4049681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13" action="ppaction://hlinksldjump"/>
            <a:extLst>
              <a:ext uri="{FF2B5EF4-FFF2-40B4-BE49-F238E27FC236}">
                <a16:creationId xmlns:a16="http://schemas.microsoft.com/office/drawing/2014/main" id="{60487D07-19EF-B54C-99DE-7BC398024C80}"/>
              </a:ext>
            </a:extLst>
          </p:cNvPr>
          <p:cNvSpPr/>
          <p:nvPr/>
        </p:nvSpPr>
        <p:spPr>
          <a:xfrm>
            <a:off x="2748161" y="5867683"/>
            <a:ext cx="2035691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14"/>
            <a:extLst>
              <a:ext uri="{FF2B5EF4-FFF2-40B4-BE49-F238E27FC236}">
                <a16:creationId xmlns:a16="http://schemas.microsoft.com/office/drawing/2014/main" id="{B8D75088-C75C-7D47-85FF-B58F9C08381E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5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Who is Queen Elizabeth II?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97B2012-0542-AC45-A9BA-873D836E8750}"/>
              </a:ext>
            </a:extLst>
          </p:cNvPr>
          <p:cNvGrpSpPr/>
          <p:nvPr/>
        </p:nvGrpSpPr>
        <p:grpSpPr>
          <a:xfrm>
            <a:off x="2852530" y="3581884"/>
            <a:ext cx="5545759" cy="1508679"/>
            <a:chOff x="2852530" y="3581884"/>
            <a:chExt cx="5545759" cy="1508679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B3BC951F-9C59-F34E-9713-351F07406FC2}"/>
                </a:ext>
              </a:extLst>
            </p:cNvPr>
            <p:cNvSpPr/>
            <p:nvPr/>
          </p:nvSpPr>
          <p:spPr>
            <a:xfrm>
              <a:off x="2852530" y="3581884"/>
              <a:ext cx="5545759" cy="1508679"/>
            </a:xfrm>
            <a:prstGeom prst="roundRect">
              <a:avLst/>
            </a:prstGeom>
            <a:solidFill>
              <a:srgbClr val="D0E09B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4572000" y="3624980"/>
              <a:ext cx="381635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200" dirty="0">
                  <a:latin typeface="Twinkl" panose="02000000000000000000" pitchFamily="2" charset="77"/>
                </a:rPr>
                <a:t>She was the first child of The Duke and Duchess of York. The Duke of York later became King George VI.</a:t>
              </a:r>
              <a:endParaRPr lang="en-US" sz="2200" dirty="0">
                <a:latin typeface="Twinkl" panose="02000000000000000000" pitchFamily="2" charset="77"/>
              </a:endParaRPr>
            </a:p>
          </p:txBody>
        </p:sp>
      </p:grp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4B2F213-1C24-D74E-954F-9E9CFD017808}"/>
              </a:ext>
            </a:extLst>
          </p:cNvPr>
          <p:cNvGrpSpPr/>
          <p:nvPr/>
        </p:nvGrpSpPr>
        <p:grpSpPr>
          <a:xfrm>
            <a:off x="3110948" y="2210284"/>
            <a:ext cx="5277402" cy="1218715"/>
            <a:chOff x="3110948" y="2210284"/>
            <a:chExt cx="5277402" cy="1218715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FD3D4A3D-AED8-5543-974B-F94372B09ADF}"/>
                </a:ext>
              </a:extLst>
            </p:cNvPr>
            <p:cNvSpPr/>
            <p:nvPr/>
          </p:nvSpPr>
          <p:spPr>
            <a:xfrm>
              <a:off x="3110948" y="2210284"/>
              <a:ext cx="5277402" cy="1218715"/>
            </a:xfrm>
            <a:prstGeom prst="roundRect">
              <a:avLst/>
            </a:prstGeom>
            <a:solidFill>
              <a:srgbClr val="D0E09B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CCF823D-227E-5C47-B392-87B347B7C4F6}"/>
                </a:ext>
              </a:extLst>
            </p:cNvPr>
            <p:cNvSpPr txBox="1"/>
            <p:nvPr/>
          </p:nvSpPr>
          <p:spPr>
            <a:xfrm>
              <a:off x="4572000" y="2277443"/>
              <a:ext cx="381635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200" dirty="0">
                  <a:solidFill>
                    <a:srgbClr val="1C1C1C"/>
                  </a:solidFill>
                  <a:latin typeface="Twinkl" panose="02000000000000000000" pitchFamily="2" charset="77"/>
                </a:rPr>
                <a:t>Elizabeth was born on 21st April 1926 as Princess Elizabeth.</a:t>
              </a:r>
              <a:endParaRPr lang="en-GB" sz="2200" dirty="0">
                <a:solidFill>
                  <a:srgbClr val="FFFFFF"/>
                </a:solidFill>
                <a:latin typeface="Twinkl" panose="02000000000000000000" pitchFamily="2" charset="77"/>
              </a:endParaRPr>
            </a:p>
          </p:txBody>
        </p:sp>
      </p:grpSp>
      <p:pic>
        <p:nvPicPr>
          <p:cNvPr id="6" name="Picture 5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FECADBE6-FFEE-CB47-AB0F-1F911DD9B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307" y="2009958"/>
            <a:ext cx="3261418" cy="3256981"/>
          </a:xfrm>
          <a:prstGeom prst="ellipse">
            <a:avLst/>
          </a:prstGeom>
        </p:spPr>
      </p:pic>
      <p:sp>
        <p:nvSpPr>
          <p:cNvPr id="46" name="Rectangle 45">
            <a:hlinkClick r:id="rId4"/>
            <a:extLst>
              <a:ext uri="{FF2B5EF4-FFF2-40B4-BE49-F238E27FC236}">
                <a16:creationId xmlns:a16="http://schemas.microsoft.com/office/drawing/2014/main" id="{68273B72-4AA1-9E45-86E9-3887BB9BE217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3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EEB7013-7BB9-094A-851C-C4B857EBB487}"/>
              </a:ext>
            </a:extLst>
          </p:cNvPr>
          <p:cNvGrpSpPr/>
          <p:nvPr/>
        </p:nvGrpSpPr>
        <p:grpSpPr>
          <a:xfrm>
            <a:off x="3120887" y="2959176"/>
            <a:ext cx="5391039" cy="1573068"/>
            <a:chOff x="3120887" y="2959176"/>
            <a:chExt cx="5391039" cy="157306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1764CA0-92ED-9849-8D77-6F6CED01B1F1}"/>
                </a:ext>
              </a:extLst>
            </p:cNvPr>
            <p:cNvSpPr/>
            <p:nvPr/>
          </p:nvSpPr>
          <p:spPr>
            <a:xfrm>
              <a:off x="3120887" y="2959176"/>
              <a:ext cx="5277402" cy="1573068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1B6AD-72BB-6F4C-A12B-68B77D61D1A4}"/>
                </a:ext>
              </a:extLst>
            </p:cNvPr>
            <p:cNvSpPr txBox="1"/>
            <p:nvPr/>
          </p:nvSpPr>
          <p:spPr>
            <a:xfrm>
              <a:off x="4571999" y="3018773"/>
              <a:ext cx="393992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Princess Elizabeth was in Kenya when she heard the sad news. She came home straight away and it was decided that Princess Elizabeth would become queen. </a:t>
              </a:r>
              <a:endParaRPr lang="en-GB" sz="24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151647-F49C-7543-9A4E-59B255466E95}"/>
              </a:ext>
            </a:extLst>
          </p:cNvPr>
          <p:cNvGrpSpPr/>
          <p:nvPr/>
        </p:nvGrpSpPr>
        <p:grpSpPr>
          <a:xfrm>
            <a:off x="3110948" y="1806236"/>
            <a:ext cx="5314989" cy="976721"/>
            <a:chOff x="3110948" y="1806236"/>
            <a:chExt cx="5314989" cy="97672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C8BDDA3-700E-5749-BAB7-4AC88D1F328A}"/>
                </a:ext>
              </a:extLst>
            </p:cNvPr>
            <p:cNvSpPr/>
            <p:nvPr/>
          </p:nvSpPr>
          <p:spPr>
            <a:xfrm>
              <a:off x="3110948" y="1806236"/>
              <a:ext cx="5277402" cy="976721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B87AB8-3C28-C343-B4F8-DCE28F3736BC}"/>
                </a:ext>
              </a:extLst>
            </p:cNvPr>
            <p:cNvSpPr txBox="1"/>
            <p:nvPr/>
          </p:nvSpPr>
          <p:spPr>
            <a:xfrm>
              <a:off x="4571998" y="1837912"/>
              <a:ext cx="385393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In 1952, when she was 25, Princess Elizabeth’s father King George VI died.</a:t>
              </a:r>
              <a:endParaRPr lang="en-GB" sz="2400" dirty="0"/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6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Princess Elizabeth Becomes Queen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9A29AD-A911-1E48-BFCB-2A11205B65C4}"/>
              </a:ext>
            </a:extLst>
          </p:cNvPr>
          <p:cNvGrpSpPr/>
          <p:nvPr/>
        </p:nvGrpSpPr>
        <p:grpSpPr>
          <a:xfrm>
            <a:off x="3120887" y="4698522"/>
            <a:ext cx="5277402" cy="976721"/>
            <a:chOff x="3120887" y="4698522"/>
            <a:chExt cx="5277402" cy="97672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10142C6-EC15-B445-B1B2-D9731E2203BE}"/>
                </a:ext>
              </a:extLst>
            </p:cNvPr>
            <p:cNvSpPr/>
            <p:nvPr/>
          </p:nvSpPr>
          <p:spPr>
            <a:xfrm>
              <a:off x="3120887" y="4698522"/>
              <a:ext cx="5277402" cy="976721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4532062" y="4727728"/>
              <a:ext cx="38163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She became queen on 6th February 1952 and was crowned on 2nd June 1953.</a:t>
              </a:r>
              <a:endParaRPr lang="en-US" sz="2200" dirty="0">
                <a:latin typeface="Twinkl" panose="02000000000000000000" pitchFamily="2" charset="77"/>
              </a:endParaRPr>
            </a:p>
          </p:txBody>
        </p:sp>
      </p:grp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erforming on stage&#10;&#10;Description automatically generated with medium confidence">
            <a:extLst>
              <a:ext uri="{FF2B5EF4-FFF2-40B4-BE49-F238E27FC236}">
                <a16:creationId xmlns:a16="http://schemas.microsoft.com/office/drawing/2014/main" id="{0237BC73-6AFC-054A-A01A-211F1CD95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555" y="1807133"/>
            <a:ext cx="2814295" cy="3867989"/>
          </a:xfrm>
          <a:prstGeom prst="roundRect">
            <a:avLst>
              <a:gd name="adj" fmla="val 6627"/>
            </a:avLst>
          </a:prstGeom>
          <a:ln w="57150"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6922FBC-1F86-DD46-83BA-646590AA7230}"/>
              </a:ext>
            </a:extLst>
          </p:cNvPr>
          <p:cNvGrpSpPr/>
          <p:nvPr/>
        </p:nvGrpSpPr>
        <p:grpSpPr>
          <a:xfrm>
            <a:off x="632073" y="1414902"/>
            <a:ext cx="2123120" cy="2123119"/>
            <a:chOff x="150981" y="2372112"/>
            <a:chExt cx="1519200" cy="1519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1F0ED4-0B9C-EF4A-B005-C035B49FE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0981" y="2372112"/>
              <a:ext cx="1519200" cy="1519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0E0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statue of a person holding a sword&#10;&#10;Description automatically generated with low confidence">
              <a:extLst>
                <a:ext uri="{FF2B5EF4-FFF2-40B4-BE49-F238E27FC236}">
                  <a16:creationId xmlns:a16="http://schemas.microsoft.com/office/drawing/2014/main" id="{2FC0BDCB-3EB5-4E42-A345-105E6897E711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01"/>
            <a:stretch/>
          </p:blipFill>
          <p:spPr>
            <a:xfrm>
              <a:off x="178421" y="2397356"/>
              <a:ext cx="1468920" cy="1467697"/>
            </a:xfrm>
            <a:prstGeom prst="ellipse">
              <a:avLst/>
            </a:prstGeom>
          </p:spPr>
        </p:pic>
      </p:grpSp>
      <p:sp>
        <p:nvSpPr>
          <p:cNvPr id="26" name="Rectangle 25">
            <a:hlinkClick r:id="rId5"/>
            <a:extLst>
              <a:ext uri="{FF2B5EF4-FFF2-40B4-BE49-F238E27FC236}">
                <a16:creationId xmlns:a16="http://schemas.microsoft.com/office/drawing/2014/main" id="{B804141F-E388-2A4B-BCCC-844ED4E550DB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1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7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Platinum Jubilee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6EE75F-CAA6-B54F-9489-10DDACF78E21}"/>
              </a:ext>
            </a:extLst>
          </p:cNvPr>
          <p:cNvGrpSpPr/>
          <p:nvPr/>
        </p:nvGrpSpPr>
        <p:grpSpPr>
          <a:xfrm>
            <a:off x="3571538" y="1806237"/>
            <a:ext cx="4816812" cy="676760"/>
            <a:chOff x="3571538" y="1806237"/>
            <a:chExt cx="4816812" cy="67676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C8BDDA3-700E-5749-BAB7-4AC88D1F328A}"/>
                </a:ext>
              </a:extLst>
            </p:cNvPr>
            <p:cNvSpPr/>
            <p:nvPr/>
          </p:nvSpPr>
          <p:spPr>
            <a:xfrm>
              <a:off x="3571538" y="1806237"/>
              <a:ext cx="4816811" cy="676760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4572000" y="1819119"/>
              <a:ext cx="3816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A jubilee is a special celebration of an event.</a:t>
              </a:r>
            </a:p>
          </p:txBody>
        </p:sp>
      </p:grp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85378A-A14E-2847-8A2A-88CDEDF1B87A}"/>
              </a:ext>
            </a:extLst>
          </p:cNvPr>
          <p:cNvGrpSpPr/>
          <p:nvPr/>
        </p:nvGrpSpPr>
        <p:grpSpPr>
          <a:xfrm>
            <a:off x="3550023" y="2699122"/>
            <a:ext cx="4841913" cy="684762"/>
            <a:chOff x="3550023" y="2699122"/>
            <a:chExt cx="4841913" cy="684762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86291F1-5B91-B246-995D-FF72CEBFD2F5}"/>
                </a:ext>
              </a:extLst>
            </p:cNvPr>
            <p:cNvSpPr/>
            <p:nvPr/>
          </p:nvSpPr>
          <p:spPr>
            <a:xfrm>
              <a:off x="3550023" y="2699122"/>
              <a:ext cx="4816811" cy="676760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A703FF-ED3E-4E46-A16E-88EBBDBDF3B8}"/>
                </a:ext>
              </a:extLst>
            </p:cNvPr>
            <p:cNvSpPr txBox="1"/>
            <p:nvPr/>
          </p:nvSpPr>
          <p:spPr>
            <a:xfrm>
              <a:off x="4575586" y="2737553"/>
              <a:ext cx="3816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A platinum jubilee celebrates 70 years of an event.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31EF439-55AB-F040-88B9-820DFCC935EB}"/>
              </a:ext>
            </a:extLst>
          </p:cNvPr>
          <p:cNvGrpSpPr/>
          <p:nvPr/>
        </p:nvGrpSpPr>
        <p:grpSpPr>
          <a:xfrm>
            <a:off x="3110947" y="3655987"/>
            <a:ext cx="5284575" cy="923330"/>
            <a:chOff x="3110947" y="3655987"/>
            <a:chExt cx="5284575" cy="92333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1764CA0-92ED-9849-8D77-6F6CED01B1F1}"/>
                </a:ext>
              </a:extLst>
            </p:cNvPr>
            <p:cNvSpPr/>
            <p:nvPr/>
          </p:nvSpPr>
          <p:spPr>
            <a:xfrm>
              <a:off x="3110947" y="3658743"/>
              <a:ext cx="5277402" cy="900887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0EF40-2526-9841-8031-A37A43984BDF}"/>
                </a:ext>
              </a:extLst>
            </p:cNvPr>
            <p:cNvSpPr txBox="1"/>
            <p:nvPr/>
          </p:nvSpPr>
          <p:spPr>
            <a:xfrm>
              <a:off x="4579172" y="3655987"/>
              <a:ext cx="38163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 Queen’s Platinum Jubilee is in 2022 and celebrates 70 years of her being the queen. 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7C1894-6206-CD4C-A750-C371BCD6A89A}"/>
              </a:ext>
            </a:extLst>
          </p:cNvPr>
          <p:cNvGrpSpPr/>
          <p:nvPr/>
        </p:nvGrpSpPr>
        <p:grpSpPr>
          <a:xfrm>
            <a:off x="3281081" y="4820569"/>
            <a:ext cx="5118027" cy="954182"/>
            <a:chOff x="3281081" y="4820569"/>
            <a:chExt cx="5118027" cy="95418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25EFDBF-C3BD-D446-B9C4-FC8510469996}"/>
                </a:ext>
              </a:extLst>
            </p:cNvPr>
            <p:cNvSpPr/>
            <p:nvPr/>
          </p:nvSpPr>
          <p:spPr>
            <a:xfrm>
              <a:off x="3281081" y="4820569"/>
              <a:ext cx="5096509" cy="900887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24FCF5-4E63-0142-AC62-889D28CDC90D}"/>
                </a:ext>
              </a:extLst>
            </p:cNvPr>
            <p:cNvSpPr txBox="1"/>
            <p:nvPr/>
          </p:nvSpPr>
          <p:spPr>
            <a:xfrm>
              <a:off x="4582758" y="4851421"/>
              <a:ext cx="38163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This will be the first time a British monarch has celebrated a Platinum Jubilee.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33F759-3246-9240-A148-B31A9B4B7078}"/>
              </a:ext>
            </a:extLst>
          </p:cNvPr>
          <p:cNvGrpSpPr/>
          <p:nvPr/>
        </p:nvGrpSpPr>
        <p:grpSpPr>
          <a:xfrm>
            <a:off x="720761" y="2537756"/>
            <a:ext cx="3001385" cy="2229517"/>
            <a:chOff x="720761" y="2537756"/>
            <a:chExt cx="3001385" cy="2229517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D812A1A-A5F3-E443-8C22-DB3C3CAF8DBC}"/>
                </a:ext>
              </a:extLst>
            </p:cNvPr>
            <p:cNvSpPr/>
            <p:nvPr/>
          </p:nvSpPr>
          <p:spPr>
            <a:xfrm>
              <a:off x="720761" y="2537756"/>
              <a:ext cx="3001385" cy="2229517"/>
            </a:xfrm>
            <a:prstGeom prst="roundRect">
              <a:avLst/>
            </a:prstGeom>
            <a:solidFill>
              <a:srgbClr val="FFEDA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28E7C1-5EAD-B842-8796-D72C5A9BC4BB}"/>
                </a:ext>
              </a:extLst>
            </p:cNvPr>
            <p:cNvSpPr txBox="1"/>
            <p:nvPr/>
          </p:nvSpPr>
          <p:spPr>
            <a:xfrm>
              <a:off x="834068" y="2640324"/>
              <a:ext cx="1924747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0" i="0" u="none" strike="noStrike" dirty="0">
                  <a:solidFill>
                    <a:srgbClr val="1C1C1C"/>
                  </a:solidFill>
                  <a:effectLst/>
                  <a:latin typeface="Twinkl" panose="02000000000000000000" pitchFamily="2" charset="77"/>
                </a:rPr>
                <a:t>Did you know? </a:t>
              </a:r>
              <a:endParaRPr lang="en-GB" sz="1400" b="0" dirty="0">
                <a:effectLst/>
                <a:latin typeface="Twinkl" panose="02000000000000000000" pitchFamily="2" charset="77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0" i="0" u="none" strike="noStrike" dirty="0">
                  <a:solidFill>
                    <a:srgbClr val="1C1C1C"/>
                  </a:solidFill>
                  <a:effectLst/>
                  <a:latin typeface="Twinkl" panose="02000000000000000000" pitchFamily="2" charset="77"/>
                </a:rPr>
                <a:t>Queen Elizabeth II is England’s longest reigning monarch.</a:t>
              </a:r>
              <a:endParaRPr lang="en-GB" sz="1400" b="0" dirty="0">
                <a:effectLst/>
                <a:latin typeface="Twinkl" panose="02000000000000000000" pitchFamily="2" charset="77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0" i="0" u="none" strike="noStrike" dirty="0">
                  <a:solidFill>
                    <a:srgbClr val="1C1C1C"/>
                  </a:solidFill>
                  <a:effectLst/>
                  <a:latin typeface="Twinkl" panose="02000000000000000000" pitchFamily="2" charset="77"/>
                </a:rPr>
                <a:t>This means that she has been The Queen for a longer time than any other queen or king. </a:t>
              </a:r>
              <a:endParaRPr lang="en-GB" sz="1400" b="0" dirty="0">
                <a:effectLst/>
                <a:latin typeface="Twinkl" panose="02000000000000000000" pitchFamily="2" charset="77"/>
              </a:endParaRPr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06EEF8-489B-A543-89A6-2E8EF4C226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815" y="1485720"/>
            <a:ext cx="1551845" cy="4790478"/>
          </a:xfrm>
          <a:prstGeom prst="rect">
            <a:avLst/>
          </a:prstGeom>
        </p:spPr>
      </p:pic>
      <p:sp>
        <p:nvSpPr>
          <p:cNvPr id="30" name="Rectangle 29">
            <a:hlinkClick r:id="rId4"/>
            <a:extLst>
              <a:ext uri="{FF2B5EF4-FFF2-40B4-BE49-F238E27FC236}">
                <a16:creationId xmlns:a16="http://schemas.microsoft.com/office/drawing/2014/main" id="{FF1FD2C9-3338-3248-A512-0D833AF0B547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sign, dark&#10;&#10;Description automatically generated">
            <a:extLst>
              <a:ext uri="{FF2B5EF4-FFF2-40B4-BE49-F238E27FC236}">
                <a16:creationId xmlns:a16="http://schemas.microsoft.com/office/drawing/2014/main" id="{45DAA6D8-47E2-3542-A65C-223E834BE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1" r="4941"/>
          <a:stretch/>
        </p:blipFill>
        <p:spPr>
          <a:xfrm>
            <a:off x="451821" y="546176"/>
            <a:ext cx="8240358" cy="216167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1672276" y="549275"/>
            <a:ext cx="5817272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A Year of Jubilee Events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DAE1D6-C020-4A4E-A882-14C1284F7959}"/>
              </a:ext>
            </a:extLst>
          </p:cNvPr>
          <p:cNvGrpSpPr/>
          <p:nvPr/>
        </p:nvGrpSpPr>
        <p:grpSpPr>
          <a:xfrm>
            <a:off x="2904566" y="2658218"/>
            <a:ext cx="5151278" cy="923330"/>
            <a:chOff x="2904566" y="2658218"/>
            <a:chExt cx="5151278" cy="92333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C8BDDA3-700E-5749-BAB7-4AC88D1F328A}"/>
                </a:ext>
              </a:extLst>
            </p:cNvPr>
            <p:cNvSpPr/>
            <p:nvPr/>
          </p:nvSpPr>
          <p:spPr>
            <a:xfrm>
              <a:off x="2904566" y="2666852"/>
              <a:ext cx="5151278" cy="900886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4163207" y="2658218"/>
              <a:ext cx="38163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Throughout 2022, there will be several events to celebrate The Queen’s reign. </a:t>
              </a:r>
            </a:p>
          </p:txBody>
        </p:sp>
      </p:grp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EDAD10-D697-0D41-8D29-B5C2E10D29FB}"/>
              </a:ext>
            </a:extLst>
          </p:cNvPr>
          <p:cNvGrpSpPr/>
          <p:nvPr/>
        </p:nvGrpSpPr>
        <p:grpSpPr>
          <a:xfrm>
            <a:off x="2603351" y="3853356"/>
            <a:ext cx="5434229" cy="676760"/>
            <a:chOff x="2603351" y="3853356"/>
            <a:chExt cx="5434229" cy="67676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86291F1-5B91-B246-995D-FF72CEBFD2F5}"/>
                </a:ext>
              </a:extLst>
            </p:cNvPr>
            <p:cNvSpPr/>
            <p:nvPr/>
          </p:nvSpPr>
          <p:spPr>
            <a:xfrm>
              <a:off x="2603351" y="3853356"/>
              <a:ext cx="5434229" cy="676760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A703FF-ED3E-4E46-A16E-88EBBDBDF3B8}"/>
                </a:ext>
              </a:extLst>
            </p:cNvPr>
            <p:cNvSpPr txBox="1"/>
            <p:nvPr/>
          </p:nvSpPr>
          <p:spPr>
            <a:xfrm>
              <a:off x="4166793" y="3869599"/>
              <a:ext cx="3816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There will be a Bank Holiday in June to celebrate.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49A467-0461-9F4C-BA36-16CE9CADED64}"/>
              </a:ext>
            </a:extLst>
          </p:cNvPr>
          <p:cNvGrpSpPr/>
          <p:nvPr/>
        </p:nvGrpSpPr>
        <p:grpSpPr>
          <a:xfrm>
            <a:off x="3110948" y="4788276"/>
            <a:ext cx="4957410" cy="939035"/>
            <a:chOff x="3110948" y="4788276"/>
            <a:chExt cx="4957410" cy="939035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1764CA0-92ED-9849-8D77-6F6CED01B1F1}"/>
                </a:ext>
              </a:extLst>
            </p:cNvPr>
            <p:cNvSpPr/>
            <p:nvPr/>
          </p:nvSpPr>
          <p:spPr>
            <a:xfrm>
              <a:off x="3110948" y="4788276"/>
              <a:ext cx="4957410" cy="900887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0EF40-2526-9841-8031-A37A43984BDF}"/>
                </a:ext>
              </a:extLst>
            </p:cNvPr>
            <p:cNvSpPr txBox="1"/>
            <p:nvPr/>
          </p:nvSpPr>
          <p:spPr>
            <a:xfrm>
              <a:off x="4163206" y="4803981"/>
              <a:ext cx="38163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There will be lots of competitions and special items made to celebrate the event. </a:t>
              </a:r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06EEF8-489B-A543-89A6-2E8EF4C22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026" y="1615063"/>
            <a:ext cx="2460033" cy="4796496"/>
          </a:xfrm>
          <a:prstGeom prst="rect">
            <a:avLst/>
          </a:prstGeom>
        </p:spPr>
      </p:pic>
      <p:sp>
        <p:nvSpPr>
          <p:cNvPr id="38" name="Rounded Rectangle 37">
            <a:hlinkClick r:id="rId4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3" name="Rectangle 22">
            <a:hlinkClick r:id="rId5"/>
            <a:extLst>
              <a:ext uri="{FF2B5EF4-FFF2-40B4-BE49-F238E27FC236}">
                <a16:creationId xmlns:a16="http://schemas.microsoft.com/office/drawing/2014/main" id="{9B3B0E92-5CDB-8341-8E22-0F9EFE1F277A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6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7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Trooping the Colour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7AC5DB-16D0-E745-BA8B-289DB9FA3817}"/>
              </a:ext>
            </a:extLst>
          </p:cNvPr>
          <p:cNvGrpSpPr/>
          <p:nvPr/>
        </p:nvGrpSpPr>
        <p:grpSpPr>
          <a:xfrm>
            <a:off x="3205780" y="1698658"/>
            <a:ext cx="5182570" cy="1009004"/>
            <a:chOff x="3205780" y="1698658"/>
            <a:chExt cx="5182570" cy="1009004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C8BDDA3-700E-5749-BAB7-4AC88D1F328A}"/>
                </a:ext>
              </a:extLst>
            </p:cNvPr>
            <p:cNvSpPr/>
            <p:nvPr/>
          </p:nvSpPr>
          <p:spPr>
            <a:xfrm>
              <a:off x="3205780" y="1698658"/>
              <a:ext cx="5182570" cy="1009004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3894268" y="1722298"/>
              <a:ext cx="449408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 Queen’s official birthday in June is always celebrated by a special parade in London called Trooping the Colour.</a:t>
              </a:r>
            </a:p>
          </p:txBody>
        </p:sp>
      </p:grp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0EDC6-53D7-1A48-8F2A-44A882E8C36A}"/>
              </a:ext>
            </a:extLst>
          </p:cNvPr>
          <p:cNvGrpSpPr/>
          <p:nvPr/>
        </p:nvGrpSpPr>
        <p:grpSpPr>
          <a:xfrm>
            <a:off x="3110947" y="2858621"/>
            <a:ext cx="5277403" cy="687435"/>
            <a:chOff x="3110947" y="2858621"/>
            <a:chExt cx="5277403" cy="687435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1764CA0-92ED-9849-8D77-6F6CED01B1F1}"/>
                </a:ext>
              </a:extLst>
            </p:cNvPr>
            <p:cNvSpPr/>
            <p:nvPr/>
          </p:nvSpPr>
          <p:spPr>
            <a:xfrm>
              <a:off x="3110947" y="2858621"/>
              <a:ext cx="5277402" cy="687435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0EF40-2526-9841-8031-A37A43984BDF}"/>
                </a:ext>
              </a:extLst>
            </p:cNvPr>
            <p:cNvSpPr txBox="1"/>
            <p:nvPr/>
          </p:nvSpPr>
          <p:spPr>
            <a:xfrm>
              <a:off x="3894268" y="2899725"/>
              <a:ext cx="44940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Lots of soldiers, horses and musicians take part in the parade.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D8A44B-73B0-0B4C-8FDB-1BE7E9E92969}"/>
              </a:ext>
            </a:extLst>
          </p:cNvPr>
          <p:cNvGrpSpPr/>
          <p:nvPr/>
        </p:nvGrpSpPr>
        <p:grpSpPr>
          <a:xfrm>
            <a:off x="3291841" y="3697015"/>
            <a:ext cx="5096509" cy="954627"/>
            <a:chOff x="3291841" y="3697015"/>
            <a:chExt cx="5096509" cy="954627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25EFDBF-C3BD-D446-B9C4-FC8510469996}"/>
                </a:ext>
              </a:extLst>
            </p:cNvPr>
            <p:cNvSpPr/>
            <p:nvPr/>
          </p:nvSpPr>
          <p:spPr>
            <a:xfrm>
              <a:off x="3291841" y="3697015"/>
              <a:ext cx="5096509" cy="954627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24FCF5-4E63-0142-AC62-889D28CDC90D}"/>
                </a:ext>
              </a:extLst>
            </p:cNvPr>
            <p:cNvSpPr txBox="1"/>
            <p:nvPr/>
          </p:nvSpPr>
          <p:spPr>
            <a:xfrm>
              <a:off x="3894268" y="3728312"/>
              <a:ext cx="44833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At the end of the parade, The Queen and other members of the Royal family will watch a display by the Royal Air Force. 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93D0E3D-3B84-D743-9B7B-79C141183D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500341"/>
            <a:ext cx="2814295" cy="3867989"/>
          </a:xfrm>
          <a:prstGeom prst="roundRect">
            <a:avLst>
              <a:gd name="adj" fmla="val 6627"/>
            </a:avLst>
          </a:prstGeom>
          <a:ln w="57150">
            <a:noFill/>
          </a:ln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000FE29-BF74-5146-BC73-A59A1AD797BF}"/>
              </a:ext>
            </a:extLst>
          </p:cNvPr>
          <p:cNvSpPr/>
          <p:nvPr/>
        </p:nvSpPr>
        <p:spPr>
          <a:xfrm>
            <a:off x="3690397" y="4806633"/>
            <a:ext cx="2637729" cy="1467180"/>
          </a:xfrm>
          <a:prstGeom prst="wedgeRoundRectCallout">
            <a:avLst>
              <a:gd name="adj1" fmla="val 64733"/>
              <a:gd name="adj2" fmla="val -21694"/>
              <a:gd name="adj3" fmla="val 16667"/>
            </a:avLst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What can you see in this photo?</a:t>
            </a:r>
            <a:endParaRPr lang="en-GB" sz="1400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Can you see any musical instruments?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6" name="Picture 5" descr="A cartoon of a child on a skateboard&#10;&#10;Description automatically generated with low confidence">
            <a:extLst>
              <a:ext uri="{FF2B5EF4-FFF2-40B4-BE49-F238E27FC236}">
                <a16:creationId xmlns:a16="http://schemas.microsoft.com/office/drawing/2014/main" id="{F49B1DCA-ED79-E44B-BB0F-7FFAF225BA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642" y="4841110"/>
            <a:ext cx="1580362" cy="2576456"/>
          </a:xfrm>
          <a:prstGeom prst="rect">
            <a:avLst/>
          </a:prstGeom>
        </p:spPr>
      </p:pic>
      <p:sp>
        <p:nvSpPr>
          <p:cNvPr id="23" name="Rectangle 22">
            <a:hlinkClick r:id="rId5"/>
            <a:extLst>
              <a:ext uri="{FF2B5EF4-FFF2-40B4-BE49-F238E27FC236}">
                <a16:creationId xmlns:a16="http://schemas.microsoft.com/office/drawing/2014/main" id="{2744C217-12D9-F849-ABA1-C01AA8F1518A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9B1DCA-ED79-E44B-BB0F-7FFAF225BA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38" y="3429000"/>
            <a:ext cx="1116961" cy="275477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5605F1C-A03E-6A4F-8072-4C324A85FB68}"/>
              </a:ext>
            </a:extLst>
          </p:cNvPr>
          <p:cNvSpPr/>
          <p:nvPr/>
        </p:nvSpPr>
        <p:spPr>
          <a:xfrm>
            <a:off x="4375586" y="4902042"/>
            <a:ext cx="3948220" cy="1160713"/>
          </a:xfrm>
          <a:prstGeom prst="roundRect">
            <a:avLst/>
          </a:prstGeom>
          <a:solidFill>
            <a:srgbClr val="D0E0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There will be lots of different performances by singers, dancers and musicians. 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C8BDDA3-700E-5749-BAB7-4AC88D1F328A}"/>
              </a:ext>
            </a:extLst>
          </p:cNvPr>
          <p:cNvSpPr/>
          <p:nvPr/>
        </p:nvSpPr>
        <p:spPr>
          <a:xfrm>
            <a:off x="4375586" y="3657820"/>
            <a:ext cx="3960620" cy="1160713"/>
          </a:xfrm>
          <a:prstGeom prst="roundRect">
            <a:avLst/>
          </a:prstGeom>
          <a:solidFill>
            <a:srgbClr val="D0E0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The Platinum Party at the Palace is a special concert at Buckingham Palace in London. 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8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Platinum Party at the Palace</a:t>
            </a:r>
          </a:p>
        </p:txBody>
      </p:sp>
      <p:sp>
        <p:nvSpPr>
          <p:cNvPr id="38" name="Rounded Rectangle 37">
            <a:hlinkClick r:id="rId3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000FE29-BF74-5146-BC73-A59A1AD797BF}"/>
              </a:ext>
            </a:extLst>
          </p:cNvPr>
          <p:cNvSpPr/>
          <p:nvPr/>
        </p:nvSpPr>
        <p:spPr>
          <a:xfrm>
            <a:off x="1829582" y="3749633"/>
            <a:ext cx="2359401" cy="2080114"/>
          </a:xfrm>
          <a:prstGeom prst="wedgeRoundRectCallout">
            <a:avLst>
              <a:gd name="adj1" fmla="val -61074"/>
              <a:gd name="adj2" fmla="val -35987"/>
              <a:gd name="adj3" fmla="val 16667"/>
            </a:avLst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Would you like to go to a party at Buckingham palace?</a:t>
            </a:r>
          </a:p>
          <a:p>
            <a:r>
              <a:rPr lang="en-GB" dirty="0">
                <a:solidFill>
                  <a:srgbClr val="000000"/>
                </a:solidFill>
              </a:rPr>
              <a:t>What would you like to watch?</a:t>
            </a:r>
          </a:p>
        </p:txBody>
      </p:sp>
      <p:pic>
        <p:nvPicPr>
          <p:cNvPr id="5" name="Picture 4" descr="A large building with a red carpet in front of it&#10;&#10;Description automatically generated with low confidence">
            <a:extLst>
              <a:ext uri="{FF2B5EF4-FFF2-40B4-BE49-F238E27FC236}">
                <a16:creationId xmlns:a16="http://schemas.microsoft.com/office/drawing/2014/main" id="{B7049F26-95CE-1648-A503-DBA5DFF9E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439" y="1417757"/>
            <a:ext cx="5203384" cy="2085906"/>
          </a:xfrm>
          <a:prstGeom prst="roundRect">
            <a:avLst>
              <a:gd name="adj" fmla="val 6335"/>
            </a:avLst>
          </a:prstGeom>
        </p:spPr>
      </p:pic>
      <p:sp>
        <p:nvSpPr>
          <p:cNvPr id="23" name="Rectangle 22">
            <a:hlinkClick r:id="rId5"/>
            <a:extLst>
              <a:ext uri="{FF2B5EF4-FFF2-40B4-BE49-F238E27FC236}">
                <a16:creationId xmlns:a16="http://schemas.microsoft.com/office/drawing/2014/main" id="{85BC99F8-3802-364E-8DA8-0A5A62EAC132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4EE9C9-C0AF-F143-BBC4-BD21C15796F8}"/>
              </a:ext>
            </a:extLst>
          </p:cNvPr>
          <p:cNvSpPr/>
          <p:nvPr/>
        </p:nvSpPr>
        <p:spPr>
          <a:xfrm>
            <a:off x="755650" y="549278"/>
            <a:ext cx="7632700" cy="70570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>
            <a:spAutoFit/>
          </a:bodyPr>
          <a:lstStyle/>
          <a:p>
            <a:pPr algn="ctr"/>
            <a:r>
              <a:rPr lang="en-GB" sz="3200" b="1" dirty="0"/>
              <a:t>The Big Jubilee Lunch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7557B3-0D0A-EC48-92EE-4D56A21E7B70}"/>
              </a:ext>
            </a:extLst>
          </p:cNvPr>
          <p:cNvGrpSpPr/>
          <p:nvPr/>
        </p:nvGrpSpPr>
        <p:grpSpPr>
          <a:xfrm>
            <a:off x="3205780" y="1591082"/>
            <a:ext cx="5182570" cy="1009004"/>
            <a:chOff x="3205780" y="1591082"/>
            <a:chExt cx="5182570" cy="1009004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C8BDDA3-700E-5749-BAB7-4AC88D1F328A}"/>
                </a:ext>
              </a:extLst>
            </p:cNvPr>
            <p:cNvSpPr/>
            <p:nvPr/>
          </p:nvSpPr>
          <p:spPr>
            <a:xfrm>
              <a:off x="3205780" y="1591082"/>
              <a:ext cx="5182570" cy="1009004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1BB0F1-A5AB-0B48-B6B7-10F8C8027124}"/>
                </a:ext>
              </a:extLst>
            </p:cNvPr>
            <p:cNvSpPr txBox="1"/>
            <p:nvPr/>
          </p:nvSpPr>
          <p:spPr>
            <a:xfrm>
              <a:off x="4679578" y="1636238"/>
              <a:ext cx="370877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The Big Jubilee Lunch invites people to get together to celebrate the jubilee.</a:t>
              </a:r>
            </a:p>
          </p:txBody>
        </p:sp>
      </p:grpSp>
      <p:sp>
        <p:nvSpPr>
          <p:cNvPr id="38" name="Rounded 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AE28A78-B496-0A46-A0C0-0FD60B8964FB}"/>
              </a:ext>
            </a:extLst>
          </p:cNvPr>
          <p:cNvSpPr/>
          <p:nvPr/>
        </p:nvSpPr>
        <p:spPr>
          <a:xfrm>
            <a:off x="539750" y="5807331"/>
            <a:ext cx="1132526" cy="501394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spAutoFit/>
          </a:bodyPr>
          <a:lstStyle/>
          <a:p>
            <a:pPr algn="ctr"/>
            <a:r>
              <a:rPr lang="en-GB" sz="2000" b="1" dirty="0"/>
              <a:t>home</a:t>
            </a: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F7860-1317-3E4C-95E4-46C0EB77C8A9}"/>
              </a:ext>
            </a:extLst>
          </p:cNvPr>
          <p:cNvSpPr/>
          <p:nvPr/>
        </p:nvSpPr>
        <p:spPr>
          <a:xfrm>
            <a:off x="8037580" y="5807331"/>
            <a:ext cx="566670" cy="501394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EF96B8-AE68-A345-B1D1-685B0DDD21E2}"/>
              </a:ext>
            </a:extLst>
          </p:cNvPr>
          <p:cNvGrpSpPr/>
          <p:nvPr/>
        </p:nvGrpSpPr>
        <p:grpSpPr>
          <a:xfrm>
            <a:off x="3195022" y="2742153"/>
            <a:ext cx="5300906" cy="674812"/>
            <a:chOff x="3195022" y="2742153"/>
            <a:chExt cx="5300906" cy="67481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8694CE4-8B55-834E-A297-1BA0487354E5}"/>
                </a:ext>
              </a:extLst>
            </p:cNvPr>
            <p:cNvSpPr/>
            <p:nvPr/>
          </p:nvSpPr>
          <p:spPr>
            <a:xfrm>
              <a:off x="3195022" y="2742153"/>
              <a:ext cx="5182570" cy="674812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10EF40-2526-9841-8031-A37A43984BDF}"/>
                </a:ext>
              </a:extLst>
            </p:cNvPr>
            <p:cNvSpPr txBox="1"/>
            <p:nvPr/>
          </p:nvSpPr>
          <p:spPr>
            <a:xfrm>
              <a:off x="4679578" y="2770634"/>
              <a:ext cx="38163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People might have tea parties, picnics, barbecues or street parties.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8742F-6B35-D84B-9C4E-6D8E6ACB1109}"/>
              </a:ext>
            </a:extLst>
          </p:cNvPr>
          <p:cNvGrpSpPr/>
          <p:nvPr/>
        </p:nvGrpSpPr>
        <p:grpSpPr>
          <a:xfrm>
            <a:off x="3205780" y="3570489"/>
            <a:ext cx="5182570" cy="1009004"/>
            <a:chOff x="3205780" y="3570489"/>
            <a:chExt cx="5182570" cy="100900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6B6A78E-DB75-8548-9DAF-6197436FB924}"/>
                </a:ext>
              </a:extLst>
            </p:cNvPr>
            <p:cNvSpPr/>
            <p:nvPr/>
          </p:nvSpPr>
          <p:spPr>
            <a:xfrm>
              <a:off x="3205780" y="3570489"/>
              <a:ext cx="5182570" cy="1009004"/>
            </a:xfrm>
            <a:prstGeom prst="roundRect">
              <a:avLst/>
            </a:prstGeom>
            <a:solidFill>
              <a:srgbClr val="D0E09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24FCF5-4E63-0142-AC62-889D28CDC90D}"/>
                </a:ext>
              </a:extLst>
            </p:cNvPr>
            <p:cNvSpPr txBox="1"/>
            <p:nvPr/>
          </p:nvSpPr>
          <p:spPr>
            <a:xfrm>
              <a:off x="4679578" y="3644153"/>
              <a:ext cx="369801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It is a chance to celebrate with friends, family and members of your local community. </a:t>
              </a:r>
            </a:p>
          </p:txBody>
        </p:sp>
      </p:grp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000FE29-BF74-5146-BC73-A59A1AD797BF}"/>
              </a:ext>
            </a:extLst>
          </p:cNvPr>
          <p:cNvSpPr/>
          <p:nvPr/>
        </p:nvSpPr>
        <p:spPr>
          <a:xfrm>
            <a:off x="2119256" y="4824117"/>
            <a:ext cx="4004475" cy="1191578"/>
          </a:xfrm>
          <a:prstGeom prst="wedgeRoundRectCallout">
            <a:avLst>
              <a:gd name="adj1" fmla="val 57398"/>
              <a:gd name="adj2" fmla="val -697"/>
              <a:gd name="adj3" fmla="val 16667"/>
            </a:avLst>
          </a:prstGeom>
          <a:solidFill>
            <a:srgbClr val="FFEDAA">
              <a:alpha val="50196"/>
            </a:srgbClr>
          </a:solidFill>
          <a:ln w="28575">
            <a:solidFill>
              <a:srgbClr val="FF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0000"/>
                </a:solidFill>
              </a:rPr>
              <a:t>Have you been to a party before?</a:t>
            </a:r>
          </a:p>
          <a:p>
            <a:r>
              <a:rPr lang="en-GB" dirty="0">
                <a:solidFill>
                  <a:srgbClr val="000000"/>
                </a:solidFill>
              </a:rPr>
              <a:t>What type of food do you think The Queen would like to eat at a party?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B1DCA-ED79-E44B-BB0F-7FFAF225BA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958535" y="4716540"/>
            <a:ext cx="1539543" cy="3306815"/>
          </a:xfrm>
          <a:prstGeom prst="rect">
            <a:avLst/>
          </a:prstGeom>
        </p:spPr>
      </p:pic>
      <p:pic>
        <p:nvPicPr>
          <p:cNvPr id="5" name="Picture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A81D1E60-FA52-3F4C-986D-0FFA6BB955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552" y="1537081"/>
            <a:ext cx="3822448" cy="3100667"/>
          </a:xfrm>
          <a:prstGeom prst="roundRect">
            <a:avLst>
              <a:gd name="adj" fmla="val 6953"/>
            </a:avLst>
          </a:prstGeom>
        </p:spPr>
      </p:pic>
      <p:sp>
        <p:nvSpPr>
          <p:cNvPr id="23" name="Rectangle 22">
            <a:hlinkClick r:id="rId5"/>
            <a:extLst>
              <a:ext uri="{FF2B5EF4-FFF2-40B4-BE49-F238E27FC236}">
                <a16:creationId xmlns:a16="http://schemas.microsoft.com/office/drawing/2014/main" id="{0625DCE5-26B3-9F45-AB64-B99FA06348A1}"/>
              </a:ext>
            </a:extLst>
          </p:cNvPr>
          <p:cNvSpPr/>
          <p:nvPr/>
        </p:nvSpPr>
        <p:spPr>
          <a:xfrm>
            <a:off x="8388350" y="6605337"/>
            <a:ext cx="755650" cy="263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896</Words>
  <Application>Microsoft Office PowerPoint</Application>
  <PresentationFormat>On-screen Show (4:3)</PresentationFormat>
  <Paragraphs>100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Twinkl</vt:lpstr>
      <vt:lpstr>Arial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Matthew Ridsdale</dc:creator>
  <cp:lastModifiedBy>Nicki</cp:lastModifiedBy>
  <cp:revision>45</cp:revision>
  <dcterms:created xsi:type="dcterms:W3CDTF">2019-06-05T08:15:39Z</dcterms:created>
  <dcterms:modified xsi:type="dcterms:W3CDTF">2022-05-13T09:39:01Z</dcterms:modified>
</cp:coreProperties>
</file>