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handoutMasterIdLst>
    <p:handoutMasterId r:id="rId26"/>
  </p:handoutMasterIdLst>
  <p:sldIdLst>
    <p:sldId id="258" r:id="rId2"/>
    <p:sldId id="286" r:id="rId3"/>
    <p:sldId id="288" r:id="rId4"/>
    <p:sldId id="289" r:id="rId5"/>
    <p:sldId id="290" r:id="rId6"/>
    <p:sldId id="291" r:id="rId7"/>
    <p:sldId id="284" r:id="rId8"/>
    <p:sldId id="285" r:id="rId9"/>
    <p:sldId id="271" r:id="rId10"/>
    <p:sldId id="272" r:id="rId11"/>
    <p:sldId id="274" r:id="rId12"/>
    <p:sldId id="273" r:id="rId13"/>
    <p:sldId id="275" r:id="rId14"/>
    <p:sldId id="276" r:id="rId15"/>
    <p:sldId id="277" r:id="rId16"/>
    <p:sldId id="278" r:id="rId17"/>
    <p:sldId id="279" r:id="rId18"/>
    <p:sldId id="280" r:id="rId19"/>
    <p:sldId id="282" r:id="rId20"/>
    <p:sldId id="283" r:id="rId21"/>
    <p:sldId id="281" r:id="rId22"/>
    <p:sldId id="287" r:id="rId23"/>
    <p:sldId id="267" r:id="rId24"/>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Sassoon Infant Rg" panose="02000503030000020003" charset="0"/>
      <p:regular r:id="rId31"/>
      <p:bold r:id="rId32"/>
    </p:embeddedFont>
    <p:embeddedFont>
      <p:font typeface="Twinkl" panose="020B0604020202020204" charset="0"/>
      <p:regular r:id="rId33"/>
      <p:bold r:id="rId34"/>
    </p:embeddedFont>
    <p:embeddedFont>
      <p:font typeface="Twinkl SemiBold" charset="0"/>
      <p:bold r:id="rId35"/>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52">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28A"/>
    <a:srgbClr val="EE6969"/>
    <a:srgbClr val="D0B95F"/>
    <a:srgbClr val="18A0DB"/>
    <a:srgbClr val="BC0105"/>
    <a:srgbClr val="4DB1E3"/>
    <a:srgbClr val="DE1E5A"/>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p:cViewPr varScale="1">
        <p:scale>
          <a:sx n="114" d="100"/>
          <a:sy n="114" d="100"/>
        </p:scale>
        <p:origin x="1380" y="114"/>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8B2566B-6663-46A8-AE15-51355E2CAEFA}" type="datetimeFigureOut">
              <a:rPr lang="en-GB"/>
              <a:pPr>
                <a:defRPr/>
              </a:pPr>
              <a:t>19/01/2023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0D8A245-23F1-4452-AA5C-D3EFEE21A02F}" type="slidenum">
              <a:rPr lang="en-GB"/>
              <a:pPr>
                <a:defRPr/>
              </a:pPr>
              <a:t>‹#›</a:t>
            </a:fld>
            <a:endParaRPr lang="en-GB"/>
          </a:p>
        </p:txBody>
      </p:sp>
    </p:spTree>
    <p:extLst>
      <p:ext uri="{BB962C8B-B14F-4D97-AF65-F5344CB8AC3E}">
        <p14:creationId xmlns:p14="http://schemas.microsoft.com/office/powerpoint/2010/main" val="3173339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EC9DD9D-8C3E-48E0-8DA6-9CA4CB33E3B8}" type="datetimeFigureOut">
              <a:rPr lang="en-GB"/>
              <a:pPr>
                <a:defRPr/>
              </a:pPr>
              <a:t>19/01/2023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0EBCEF1-BCE0-4E54-92FC-2CF3B2D76360}" type="slidenum">
              <a:rPr lang="en-GB"/>
              <a:pPr>
                <a:defRPr/>
              </a:pPr>
              <a:t>‹#›</a:t>
            </a:fld>
            <a:endParaRPr lang="en-GB"/>
          </a:p>
        </p:txBody>
      </p:sp>
    </p:spTree>
    <p:extLst>
      <p:ext uri="{BB962C8B-B14F-4D97-AF65-F5344CB8AC3E}">
        <p14:creationId xmlns:p14="http://schemas.microsoft.com/office/powerpoint/2010/main" val="6468632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chinese-new-year/chinese-new-yea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hlinkClick r:id="rId4"/>
          </p:cNvPr>
          <p:cNvSpPr/>
          <p:nvPr userDrawn="1"/>
        </p:nvSpPr>
        <p:spPr>
          <a:xfrm>
            <a:off x="4137025" y="5562600"/>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70070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1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646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32411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782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p:cNvPicPr>
            <a:picLocks noChangeAspect="1"/>
          </p:cNvPicPr>
          <p:nvPr/>
        </p:nvPicPr>
        <p:blipFill>
          <a:blip r:embed="rId2">
            <a:extLst>
              <a:ext uri="{28A0092B-C50C-407E-A947-70E740481C1C}">
                <a14:useLocalDpi xmlns:a14="http://schemas.microsoft.com/office/drawing/2010/main" val="0"/>
              </a:ext>
            </a:extLst>
          </a:blip>
          <a:srcRect l="9389" t="137" r="612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l="5466" t="1178" r="1955" b="10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ox agreed and they jumped on his back. When the race started, the rat and the cat were very pleased that the ox took the lead. They were almost across at the other side when the rat pushed the cat into the water and jumped on the bank to finish first!</a:t>
            </a:r>
          </a:p>
        </p:txBody>
      </p:sp>
      <p:pic>
        <p:nvPicPr>
          <p:cNvPr id="1126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l="5634" t="584" r="972" b="8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Taking fifth place was the dragon. “How come you didn’t win the race, when you could fly across?” the Emperor asked. </a:t>
            </a:r>
          </a:p>
          <a:p>
            <a:pPr algn="just" eaLnBrk="1" fontAlgn="auto" hangingPunct="1">
              <a:spcBef>
                <a:spcPts val="0"/>
              </a:spcBef>
              <a:spcAft>
                <a:spcPts val="0"/>
              </a:spcAf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l="1764" r="7504" b="37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128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Heading towards the line was the horse. Just as he thought the horse would cross, the sly snake wriggled around one of the horse’s hooves. The horse was so surprised that he jumped backwards, giving the snake a chance to slither forward and take sixth place. The horse made it for seventh place.</a:t>
            </a:r>
          </a:p>
        </p:txBody>
      </p:sp>
      <p:pic>
        <p:nvPicPr>
          <p:cNvPr id="1638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4852" t="412" r="1465" b="6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Not long afterwards, a raft arrived carrying the monkey, the rooster and the goat. They explained how they had worked as a team to get across. The </a:t>
            </a:r>
          </a:p>
          <a:p>
            <a:pPr algn="just" eaLnBrk="1" fontAlgn="auto" hangingPunct="1">
              <a:spcBef>
                <a:spcPts val="0"/>
              </a:spcBef>
              <a:spcAft>
                <a:spcPts val="0"/>
              </a:spcAf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animal to arrive was the dog. “What took you so long, when you’re such a good swimmer?” asked the Emperor. </a:t>
            </a:r>
          </a:p>
          <a:p>
            <a:pPr algn="just" eaLnBrk="1" fontAlgn="auto" hangingPunct="1">
              <a:spcBef>
                <a:spcPts val="0"/>
              </a:spcBef>
              <a:spcAft>
                <a:spcPts val="0"/>
              </a:spcAf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a:extLst>
              <a:ext uri="{28A0092B-C50C-407E-A947-70E740481C1C}">
                <a14:useLocalDpi xmlns:a14="http://schemas.microsoft.com/office/drawing/2010/main" val="0"/>
              </a:ext>
            </a:extLst>
          </a:blip>
          <a:srcRect l="3172" t="266" r="6937" b="437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eaLnBrk="1" fontAlgn="auto" hangingPunct="1">
              <a:spcBef>
                <a:spcPts val="0"/>
              </a:spcBef>
              <a:spcAft>
                <a:spcPts val="0"/>
              </a:spcAf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21FDA-73DD-4030-A96D-BDC9DD7993C2}"/>
              </a:ext>
            </a:extLst>
          </p:cNvPr>
          <p:cNvPicPr>
            <a:picLocks noChangeAspect="1"/>
          </p:cNvPicPr>
          <p:nvPr/>
        </p:nvPicPr>
        <p:blipFill>
          <a:blip r:embed="rId2"/>
          <a:stretch>
            <a:fillRect/>
          </a:stretch>
        </p:blipFill>
        <p:spPr>
          <a:xfrm>
            <a:off x="293616" y="137848"/>
            <a:ext cx="8545902" cy="6523011"/>
          </a:xfrm>
          <a:prstGeom prst="rect">
            <a:avLst/>
          </a:prstGeom>
        </p:spPr>
      </p:pic>
    </p:spTree>
    <p:extLst>
      <p:ext uri="{BB962C8B-B14F-4D97-AF65-F5344CB8AC3E}">
        <p14:creationId xmlns:p14="http://schemas.microsoft.com/office/powerpoint/2010/main" val="193244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l="1491" t="262" r="9093" b="48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53025"/>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
          <p:cNvSpPr/>
          <p:nvPr/>
        </p:nvSpPr>
        <p:spPr>
          <a:xfrm>
            <a:off x="539750" y="5448300"/>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F38D527-AB65-49CD-BF33-6E4FD0CD95D5}"/>
              </a:ext>
            </a:extLst>
          </p:cNvPr>
          <p:cNvPicPr>
            <a:picLocks noChangeAspect="1"/>
          </p:cNvPicPr>
          <p:nvPr/>
        </p:nvPicPr>
        <p:blipFill>
          <a:blip r:embed="rId3"/>
          <a:stretch>
            <a:fillRect/>
          </a:stretch>
        </p:blipFill>
        <p:spPr>
          <a:xfrm>
            <a:off x="2074663" y="654400"/>
            <a:ext cx="4675841" cy="447127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not all about winning</a:t>
            </a:r>
          </a:p>
        </p:txBody>
      </p:sp>
      <p:sp>
        <p:nvSpPr>
          <p:cNvPr id="3" name="TextBox 2"/>
          <p:cNvSpPr txBox="1"/>
          <p:nvPr/>
        </p:nvSpPr>
        <p:spPr>
          <a:xfrm>
            <a:off x="862885" y="1571223"/>
            <a:ext cx="7289442" cy="5109091"/>
          </a:xfrm>
          <a:prstGeom prst="rect">
            <a:avLst/>
          </a:prstGeom>
          <a:noFill/>
        </p:spPr>
        <p:txBody>
          <a:bodyPr wrap="square" rtlCol="0">
            <a:spAutoFit/>
          </a:bodyPr>
          <a:lstStyle/>
          <a:p>
            <a:pPr marL="285750" indent="-285750">
              <a:buFont typeface="Arial" panose="020B0604020202020204" pitchFamily="34" charset="0"/>
              <a:buChar char="•"/>
            </a:pPr>
            <a:r>
              <a:rPr lang="en-GB" sz="2800" dirty="0"/>
              <a:t>The dog enjoyed the clean river and a swim</a:t>
            </a:r>
          </a:p>
          <a:p>
            <a:pPr marL="285750" indent="-285750">
              <a:buFont typeface="Arial" panose="020B0604020202020204" pitchFamily="34" charset="0"/>
              <a:buChar char="•"/>
            </a:pPr>
            <a:r>
              <a:rPr lang="en-GB" sz="2800" dirty="0"/>
              <a:t>The monkey, the goat and the rooster worked as a team</a:t>
            </a:r>
          </a:p>
          <a:p>
            <a:pPr marL="285750" indent="-285750">
              <a:buFont typeface="Arial" panose="020B0604020202020204" pitchFamily="34" charset="0"/>
              <a:buChar char="•"/>
            </a:pPr>
            <a:r>
              <a:rPr lang="en-GB" sz="2800" dirty="0"/>
              <a:t>The dragon could have won it by flying across, but he stopped to help others instead</a:t>
            </a:r>
          </a:p>
          <a:p>
            <a:pPr marL="285750" indent="-285750">
              <a:buFont typeface="Arial" panose="020B0604020202020204" pitchFamily="34" charset="0"/>
              <a:buChar char="•"/>
            </a:pPr>
            <a:r>
              <a:rPr lang="en-GB" sz="2800" dirty="0"/>
              <a:t>The Ox had been helpful</a:t>
            </a:r>
          </a:p>
          <a:p>
            <a:pPr marL="285750" indent="-285750">
              <a:buFont typeface="Arial" panose="020B0604020202020204" pitchFamily="34" charset="0"/>
              <a:buChar char="•"/>
            </a:pPr>
            <a:r>
              <a:rPr lang="en-GB" sz="2800" dirty="0"/>
              <a:t>In fact now the Chinese New Years are a circle/cycle – with no beginning or end.  No winner or loser</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269772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5DBBD1-76C7-4826-A7DD-B5D9F10F878A}"/>
              </a:ext>
            </a:extLst>
          </p:cNvPr>
          <p:cNvPicPr>
            <a:picLocks noChangeAspect="1"/>
          </p:cNvPicPr>
          <p:nvPr/>
        </p:nvPicPr>
        <p:blipFill>
          <a:blip r:embed="rId2"/>
          <a:stretch>
            <a:fillRect/>
          </a:stretch>
        </p:blipFill>
        <p:spPr>
          <a:xfrm>
            <a:off x="371948" y="268155"/>
            <a:ext cx="8410578" cy="6292036"/>
          </a:xfrm>
          <a:prstGeom prst="rect">
            <a:avLst/>
          </a:prstGeom>
        </p:spPr>
      </p:pic>
    </p:spTree>
    <p:extLst>
      <p:ext uri="{BB962C8B-B14F-4D97-AF65-F5344CB8AC3E}">
        <p14:creationId xmlns:p14="http://schemas.microsoft.com/office/powerpoint/2010/main" val="2682451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461CFE-F20A-4B55-B200-08D4629E84C3}"/>
              </a:ext>
            </a:extLst>
          </p:cNvPr>
          <p:cNvPicPr>
            <a:picLocks noChangeAspect="1"/>
          </p:cNvPicPr>
          <p:nvPr/>
        </p:nvPicPr>
        <p:blipFill>
          <a:blip r:embed="rId2"/>
          <a:stretch>
            <a:fillRect/>
          </a:stretch>
        </p:blipFill>
        <p:spPr>
          <a:xfrm>
            <a:off x="348143" y="159760"/>
            <a:ext cx="8447713" cy="6538480"/>
          </a:xfrm>
          <a:prstGeom prst="rect">
            <a:avLst/>
          </a:prstGeom>
        </p:spPr>
      </p:pic>
    </p:spTree>
    <p:extLst>
      <p:ext uri="{BB962C8B-B14F-4D97-AF65-F5344CB8AC3E}">
        <p14:creationId xmlns:p14="http://schemas.microsoft.com/office/powerpoint/2010/main" val="384151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D78F9B-83F8-4F24-9CC5-FDED21ECCAFF}"/>
              </a:ext>
            </a:extLst>
          </p:cNvPr>
          <p:cNvPicPr>
            <a:picLocks noChangeAspect="1"/>
          </p:cNvPicPr>
          <p:nvPr/>
        </p:nvPicPr>
        <p:blipFill>
          <a:blip r:embed="rId2"/>
          <a:stretch>
            <a:fillRect/>
          </a:stretch>
        </p:blipFill>
        <p:spPr>
          <a:xfrm>
            <a:off x="871021" y="1786855"/>
            <a:ext cx="7912252" cy="4846770"/>
          </a:xfrm>
          <a:prstGeom prst="rect">
            <a:avLst/>
          </a:prstGeom>
        </p:spPr>
      </p:pic>
      <p:pic>
        <p:nvPicPr>
          <p:cNvPr id="3" name="Picture 2">
            <a:extLst>
              <a:ext uri="{FF2B5EF4-FFF2-40B4-BE49-F238E27FC236}">
                <a16:creationId xmlns:a16="http://schemas.microsoft.com/office/drawing/2014/main" id="{7AD78629-977D-49B1-8000-30AE6F02AF8A}"/>
              </a:ext>
            </a:extLst>
          </p:cNvPr>
          <p:cNvPicPr>
            <a:picLocks noChangeAspect="1"/>
          </p:cNvPicPr>
          <p:nvPr/>
        </p:nvPicPr>
        <p:blipFill>
          <a:blip r:embed="rId3"/>
          <a:stretch>
            <a:fillRect/>
          </a:stretch>
        </p:blipFill>
        <p:spPr>
          <a:xfrm>
            <a:off x="739285" y="331487"/>
            <a:ext cx="7912252" cy="1455368"/>
          </a:xfrm>
          <a:prstGeom prst="rect">
            <a:avLst/>
          </a:prstGeom>
        </p:spPr>
      </p:pic>
      <p:pic>
        <p:nvPicPr>
          <p:cNvPr id="4" name="Picture 3">
            <a:extLst>
              <a:ext uri="{FF2B5EF4-FFF2-40B4-BE49-F238E27FC236}">
                <a16:creationId xmlns:a16="http://schemas.microsoft.com/office/drawing/2014/main" id="{79AF7AFC-D283-4CBC-8DE3-4C046BE15D0A}"/>
              </a:ext>
            </a:extLst>
          </p:cNvPr>
          <p:cNvPicPr>
            <a:picLocks noChangeAspect="1"/>
          </p:cNvPicPr>
          <p:nvPr/>
        </p:nvPicPr>
        <p:blipFill>
          <a:blip r:embed="rId4"/>
          <a:stretch>
            <a:fillRect/>
          </a:stretch>
        </p:blipFill>
        <p:spPr>
          <a:xfrm>
            <a:off x="5722725" y="6637574"/>
            <a:ext cx="510294" cy="129478"/>
          </a:xfrm>
          <a:prstGeom prst="rect">
            <a:avLst/>
          </a:prstGeom>
        </p:spPr>
      </p:pic>
    </p:spTree>
    <p:extLst>
      <p:ext uri="{BB962C8B-B14F-4D97-AF65-F5344CB8AC3E}">
        <p14:creationId xmlns:p14="http://schemas.microsoft.com/office/powerpoint/2010/main" val="367929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0F2790-5B6E-49D5-8E7A-0CCD00E53698}"/>
              </a:ext>
            </a:extLst>
          </p:cNvPr>
          <p:cNvPicPr>
            <a:picLocks noChangeAspect="1"/>
          </p:cNvPicPr>
          <p:nvPr/>
        </p:nvPicPr>
        <p:blipFill>
          <a:blip r:embed="rId2"/>
          <a:stretch>
            <a:fillRect/>
          </a:stretch>
        </p:blipFill>
        <p:spPr>
          <a:xfrm>
            <a:off x="117446" y="178658"/>
            <a:ext cx="8808439" cy="2572932"/>
          </a:xfrm>
          <a:prstGeom prst="rect">
            <a:avLst/>
          </a:prstGeom>
        </p:spPr>
      </p:pic>
      <p:pic>
        <p:nvPicPr>
          <p:cNvPr id="3" name="Picture 2">
            <a:extLst>
              <a:ext uri="{FF2B5EF4-FFF2-40B4-BE49-F238E27FC236}">
                <a16:creationId xmlns:a16="http://schemas.microsoft.com/office/drawing/2014/main" id="{B11577F6-AE2C-4B34-9A44-AF9A2B614AFB}"/>
              </a:ext>
            </a:extLst>
          </p:cNvPr>
          <p:cNvPicPr>
            <a:picLocks noChangeAspect="1"/>
          </p:cNvPicPr>
          <p:nvPr/>
        </p:nvPicPr>
        <p:blipFill>
          <a:blip r:embed="rId3"/>
          <a:stretch>
            <a:fillRect/>
          </a:stretch>
        </p:blipFill>
        <p:spPr>
          <a:xfrm>
            <a:off x="117446" y="2751590"/>
            <a:ext cx="8808439" cy="3992572"/>
          </a:xfrm>
          <a:prstGeom prst="rect">
            <a:avLst/>
          </a:prstGeom>
        </p:spPr>
      </p:pic>
    </p:spTree>
    <p:extLst>
      <p:ext uri="{BB962C8B-B14F-4D97-AF65-F5344CB8AC3E}">
        <p14:creationId xmlns:p14="http://schemas.microsoft.com/office/powerpoint/2010/main" val="41864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290" y="244699"/>
            <a:ext cx="8806619" cy="3837904"/>
          </a:xfrm>
          <a:prstGeom prst="rect">
            <a:avLst/>
          </a:prstGeom>
        </p:spPr>
      </p:pic>
      <p:cxnSp>
        <p:nvCxnSpPr>
          <p:cNvPr id="4" name="Straight Arrow Connector 3"/>
          <p:cNvCxnSpPr/>
          <p:nvPr/>
        </p:nvCxnSpPr>
        <p:spPr>
          <a:xfrm flipV="1">
            <a:off x="1918952" y="1056069"/>
            <a:ext cx="2125014" cy="3566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28032" y="4472672"/>
            <a:ext cx="2524260" cy="1200329"/>
          </a:xfrm>
          <a:prstGeom prst="rect">
            <a:avLst/>
          </a:prstGeom>
          <a:noFill/>
        </p:spPr>
        <p:txBody>
          <a:bodyPr wrap="square" rtlCol="0">
            <a:spAutoFit/>
          </a:bodyPr>
          <a:lstStyle/>
          <a:p>
            <a:r>
              <a:rPr lang="en-GB" b="1" dirty="0"/>
              <a:t>Europe</a:t>
            </a:r>
          </a:p>
          <a:p>
            <a:r>
              <a:rPr lang="en-GB" dirty="0"/>
              <a:t>United Kingdom</a:t>
            </a:r>
          </a:p>
          <a:p>
            <a:r>
              <a:rPr lang="en-GB" dirty="0"/>
              <a:t>Great Britain</a:t>
            </a:r>
          </a:p>
          <a:p>
            <a:r>
              <a:rPr lang="en-GB" dirty="0"/>
              <a:t>England</a:t>
            </a:r>
          </a:p>
        </p:txBody>
      </p:sp>
      <p:cxnSp>
        <p:nvCxnSpPr>
          <p:cNvPr id="7" name="Straight Arrow Connector 6"/>
          <p:cNvCxnSpPr/>
          <p:nvPr/>
        </p:nvCxnSpPr>
        <p:spPr>
          <a:xfrm flipH="1" flipV="1">
            <a:off x="2550018" y="2627291"/>
            <a:ext cx="759854" cy="1803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96308" y="4472672"/>
            <a:ext cx="2142363" cy="646331"/>
          </a:xfrm>
          <a:prstGeom prst="rect">
            <a:avLst/>
          </a:prstGeom>
          <a:noFill/>
        </p:spPr>
        <p:txBody>
          <a:bodyPr wrap="square" rtlCol="0">
            <a:spAutoFit/>
          </a:bodyPr>
          <a:lstStyle/>
          <a:p>
            <a:r>
              <a:rPr lang="en-GB" b="1" dirty="0"/>
              <a:t>South America </a:t>
            </a:r>
          </a:p>
          <a:p>
            <a:r>
              <a:rPr lang="en-GB" dirty="0"/>
              <a:t>Brazil</a:t>
            </a:r>
          </a:p>
        </p:txBody>
      </p:sp>
      <p:sp>
        <p:nvSpPr>
          <p:cNvPr id="9" name="TextBox 8"/>
          <p:cNvSpPr txBox="1"/>
          <p:nvPr/>
        </p:nvSpPr>
        <p:spPr>
          <a:xfrm>
            <a:off x="4172756" y="3888227"/>
            <a:ext cx="1931830" cy="338554"/>
          </a:xfrm>
          <a:prstGeom prst="rect">
            <a:avLst/>
          </a:prstGeom>
          <a:noFill/>
        </p:spPr>
        <p:txBody>
          <a:bodyPr wrap="square" rtlCol="0">
            <a:spAutoFit/>
          </a:bodyPr>
          <a:lstStyle/>
          <a:p>
            <a:r>
              <a:rPr lang="en-GB" sz="1600" dirty="0"/>
              <a:t>Antarctica</a:t>
            </a:r>
          </a:p>
        </p:txBody>
      </p:sp>
      <p:sp>
        <p:nvSpPr>
          <p:cNvPr id="10" name="TextBox 9"/>
          <p:cNvSpPr txBox="1"/>
          <p:nvPr/>
        </p:nvSpPr>
        <p:spPr>
          <a:xfrm>
            <a:off x="1493950" y="3142445"/>
            <a:ext cx="1687132" cy="338554"/>
          </a:xfrm>
          <a:prstGeom prst="rect">
            <a:avLst/>
          </a:prstGeom>
          <a:noFill/>
        </p:spPr>
        <p:txBody>
          <a:bodyPr wrap="square" rtlCol="0">
            <a:spAutoFit/>
          </a:bodyPr>
          <a:lstStyle/>
          <a:p>
            <a:r>
              <a:rPr lang="en-GB" sz="1600" dirty="0"/>
              <a:t>South America</a:t>
            </a:r>
          </a:p>
        </p:txBody>
      </p:sp>
      <p:cxnSp>
        <p:nvCxnSpPr>
          <p:cNvPr id="12" name="Straight Arrow Connector 11"/>
          <p:cNvCxnSpPr/>
          <p:nvPr/>
        </p:nvCxnSpPr>
        <p:spPr>
          <a:xfrm flipV="1">
            <a:off x="7134896" y="1893194"/>
            <a:ext cx="12879" cy="2333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12242" y="4149506"/>
            <a:ext cx="1811452" cy="646331"/>
          </a:xfrm>
          <a:prstGeom prst="rect">
            <a:avLst/>
          </a:prstGeom>
          <a:noFill/>
        </p:spPr>
        <p:txBody>
          <a:bodyPr wrap="square" rtlCol="0">
            <a:spAutoFit/>
          </a:bodyPr>
          <a:lstStyle/>
          <a:p>
            <a:r>
              <a:rPr lang="en-GB" b="1" dirty="0"/>
              <a:t>Asia</a:t>
            </a:r>
          </a:p>
          <a:p>
            <a:r>
              <a:rPr lang="en-GB" dirty="0"/>
              <a:t>China</a:t>
            </a:r>
          </a:p>
        </p:txBody>
      </p:sp>
      <p:sp>
        <p:nvSpPr>
          <p:cNvPr id="14" name="Rectangle 13"/>
          <p:cNvSpPr/>
          <p:nvPr/>
        </p:nvSpPr>
        <p:spPr>
          <a:xfrm>
            <a:off x="2908571" y="5262890"/>
            <a:ext cx="6096000" cy="1477328"/>
          </a:xfrm>
          <a:prstGeom prst="rect">
            <a:avLst/>
          </a:prstGeom>
          <a:ln>
            <a:solidFill>
              <a:schemeClr val="tx1"/>
            </a:solidFill>
          </a:ln>
        </p:spPr>
        <p:txBody>
          <a:bodyPr>
            <a:spAutoFit/>
          </a:bodyPr>
          <a:lstStyle/>
          <a:p>
            <a:r>
              <a:rPr lang="en-GB" dirty="0">
                <a:solidFill>
                  <a:srgbClr val="222222"/>
                </a:solidFill>
                <a:latin typeface="arial" panose="020B0604020202020204" pitchFamily="34" charset="0"/>
              </a:rPr>
              <a:t>There are </a:t>
            </a:r>
            <a:r>
              <a:rPr lang="en-GB" b="1" dirty="0">
                <a:solidFill>
                  <a:srgbClr val="222222"/>
                </a:solidFill>
                <a:latin typeface="arial" panose="020B0604020202020204" pitchFamily="34" charset="0"/>
              </a:rPr>
              <a:t>seven</a:t>
            </a:r>
            <a:r>
              <a:rPr lang="en-GB" dirty="0">
                <a:solidFill>
                  <a:srgbClr val="222222"/>
                </a:solidFill>
                <a:latin typeface="arial" panose="020B0604020202020204" pitchFamily="34" charset="0"/>
              </a:rPr>
              <a:t> </a:t>
            </a:r>
            <a:r>
              <a:rPr lang="en-GB" b="1" dirty="0">
                <a:solidFill>
                  <a:srgbClr val="222222"/>
                </a:solidFill>
                <a:latin typeface="arial" panose="020B0604020202020204" pitchFamily="34" charset="0"/>
              </a:rPr>
              <a:t>continents</a:t>
            </a:r>
            <a:r>
              <a:rPr lang="en-GB" dirty="0">
                <a:solidFill>
                  <a:srgbClr val="222222"/>
                </a:solidFill>
                <a:latin typeface="arial" panose="020B0604020202020204" pitchFamily="34" charset="0"/>
              </a:rPr>
              <a:t> on Earth: Asia, Europe, Africa, North America, South America, Australia and Antarctica. There are </a:t>
            </a:r>
            <a:r>
              <a:rPr lang="en-GB" b="1" dirty="0">
                <a:solidFill>
                  <a:srgbClr val="222222"/>
                </a:solidFill>
                <a:latin typeface="arial" panose="020B0604020202020204" pitchFamily="34" charset="0"/>
              </a:rPr>
              <a:t>five</a:t>
            </a:r>
            <a:r>
              <a:rPr lang="en-GB" dirty="0">
                <a:solidFill>
                  <a:srgbClr val="222222"/>
                </a:solidFill>
                <a:latin typeface="arial" panose="020B0604020202020204" pitchFamily="34" charset="0"/>
              </a:rPr>
              <a:t> </a:t>
            </a:r>
            <a:r>
              <a:rPr lang="en-GB" b="1" dirty="0">
                <a:solidFill>
                  <a:srgbClr val="222222"/>
                </a:solidFill>
                <a:latin typeface="arial" panose="020B0604020202020204" pitchFamily="34" charset="0"/>
              </a:rPr>
              <a:t>oceans</a:t>
            </a:r>
            <a:r>
              <a:rPr lang="en-GB" dirty="0">
                <a:solidFill>
                  <a:srgbClr val="222222"/>
                </a:solidFill>
                <a:latin typeface="arial" panose="020B0604020202020204" pitchFamily="34" charset="0"/>
              </a:rPr>
              <a:t> on Earth: The Pacific </a:t>
            </a:r>
            <a:r>
              <a:rPr lang="en-GB" b="1" dirty="0">
                <a:solidFill>
                  <a:srgbClr val="222222"/>
                </a:solidFill>
                <a:latin typeface="arial" panose="020B0604020202020204" pitchFamily="34" charset="0"/>
              </a:rPr>
              <a:t>Ocean</a:t>
            </a:r>
            <a:r>
              <a:rPr lang="en-GB" dirty="0">
                <a:solidFill>
                  <a:srgbClr val="222222"/>
                </a:solidFill>
                <a:latin typeface="arial" panose="020B0604020202020204" pitchFamily="34" charset="0"/>
              </a:rPr>
              <a:t>, The Atlantic </a:t>
            </a:r>
            <a:r>
              <a:rPr lang="en-GB" b="1" dirty="0">
                <a:solidFill>
                  <a:srgbClr val="222222"/>
                </a:solidFill>
                <a:latin typeface="arial" panose="020B0604020202020204" pitchFamily="34" charset="0"/>
              </a:rPr>
              <a:t>Ocean</a:t>
            </a:r>
            <a:r>
              <a:rPr lang="en-GB" dirty="0">
                <a:solidFill>
                  <a:srgbClr val="222222"/>
                </a:solidFill>
                <a:latin typeface="arial" panose="020B0604020202020204" pitchFamily="34" charset="0"/>
              </a:rPr>
              <a:t>, The Indian </a:t>
            </a:r>
            <a:r>
              <a:rPr lang="en-GB" b="1" dirty="0">
                <a:solidFill>
                  <a:srgbClr val="222222"/>
                </a:solidFill>
                <a:latin typeface="arial" panose="020B0604020202020204" pitchFamily="34" charset="0"/>
              </a:rPr>
              <a:t>Ocean</a:t>
            </a:r>
            <a:r>
              <a:rPr lang="en-GB" dirty="0">
                <a:solidFill>
                  <a:srgbClr val="222222"/>
                </a:solidFill>
                <a:latin typeface="arial" panose="020B0604020202020204" pitchFamily="34" charset="0"/>
              </a:rPr>
              <a:t>, The Southern </a:t>
            </a:r>
            <a:r>
              <a:rPr lang="en-GB" b="1" dirty="0">
                <a:solidFill>
                  <a:srgbClr val="222222"/>
                </a:solidFill>
                <a:latin typeface="arial" panose="020B0604020202020204" pitchFamily="34" charset="0"/>
              </a:rPr>
              <a:t>Ocean</a:t>
            </a:r>
            <a:r>
              <a:rPr lang="en-GB" dirty="0">
                <a:solidFill>
                  <a:srgbClr val="222222"/>
                </a:solidFill>
                <a:latin typeface="arial" panose="020B0604020202020204" pitchFamily="34" charset="0"/>
              </a:rPr>
              <a:t> and the Arctic </a:t>
            </a:r>
            <a:r>
              <a:rPr lang="en-GB" b="1" dirty="0">
                <a:solidFill>
                  <a:srgbClr val="222222"/>
                </a:solidFill>
                <a:latin typeface="arial" panose="020B0604020202020204" pitchFamily="34" charset="0"/>
              </a:rPr>
              <a:t>Ocean</a:t>
            </a:r>
            <a:endParaRPr lang="en-GB" dirty="0"/>
          </a:p>
        </p:txBody>
      </p:sp>
      <p:pic>
        <p:nvPicPr>
          <p:cNvPr id="18" name="Picture 17"/>
          <p:cNvPicPr>
            <a:picLocks noChangeAspect="1"/>
          </p:cNvPicPr>
          <p:nvPr/>
        </p:nvPicPr>
        <p:blipFill>
          <a:blip r:embed="rId3"/>
          <a:stretch>
            <a:fillRect/>
          </a:stretch>
        </p:blipFill>
        <p:spPr>
          <a:xfrm>
            <a:off x="7572777" y="34932"/>
            <a:ext cx="1547350" cy="1060349"/>
          </a:xfrm>
          <a:prstGeom prst="rect">
            <a:avLst/>
          </a:prstGeom>
        </p:spPr>
      </p:pic>
    </p:spTree>
    <p:extLst>
      <p:ext uri="{BB962C8B-B14F-4D97-AF65-F5344CB8AC3E}">
        <p14:creationId xmlns:p14="http://schemas.microsoft.com/office/powerpoint/2010/main" val="1443783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1976" y="553792"/>
            <a:ext cx="6825803" cy="4062651"/>
          </a:xfrm>
          <a:prstGeom prst="rect">
            <a:avLst/>
          </a:prstGeom>
          <a:noFill/>
        </p:spPr>
        <p:txBody>
          <a:bodyPr wrap="square" rtlCol="0">
            <a:spAutoFit/>
          </a:bodyPr>
          <a:lstStyle/>
          <a:p>
            <a:pPr marL="285750" indent="-285750">
              <a:buFont typeface="Arial" panose="020B0604020202020204" pitchFamily="34" charset="0"/>
              <a:buChar char="•"/>
            </a:pPr>
            <a:r>
              <a:rPr lang="en-GB" sz="2000" dirty="0"/>
              <a:t>China is the largest country in the world with over 1.3 billion people living there.  UK population is about 65 million</a:t>
            </a:r>
          </a:p>
          <a:p>
            <a:pPr marL="285750" indent="-285750">
              <a:buFont typeface="Arial" panose="020B0604020202020204" pitchFamily="34" charset="0"/>
              <a:buChar char="•"/>
            </a:pPr>
            <a:r>
              <a:rPr lang="en-GB" sz="2000" dirty="0"/>
              <a:t>China is in the continent of Asia</a:t>
            </a:r>
          </a:p>
          <a:p>
            <a:pPr marL="285750" indent="-285750">
              <a:buFont typeface="Arial" panose="020B0604020202020204" pitchFamily="34" charset="0"/>
              <a:buChar char="•"/>
            </a:pPr>
            <a:r>
              <a:rPr lang="en-GB" sz="2000" dirty="0"/>
              <a:t>The capital city is Beijing</a:t>
            </a:r>
          </a:p>
          <a:p>
            <a:pPr marL="285750" indent="-285750">
              <a:buFont typeface="Arial" panose="020B0604020202020204" pitchFamily="34" charset="0"/>
              <a:buChar char="•"/>
            </a:pPr>
            <a:r>
              <a:rPr lang="en-GB" sz="2000" dirty="0"/>
              <a:t>China has the largest man-made item in the world – the Great Wall of China.  It is over 5 500 miles long and can be seen from space.  It was build to keep invaders out from the North, such as the </a:t>
            </a:r>
            <a:r>
              <a:rPr lang="en-GB" sz="2000" dirty="0" err="1"/>
              <a:t>Monguls</a:t>
            </a:r>
            <a:endParaRPr lang="en-GB" sz="2000" dirty="0"/>
          </a:p>
          <a:p>
            <a:pPr marL="285750" indent="-285750">
              <a:buFont typeface="Arial" panose="020B0604020202020204" pitchFamily="34" charset="0"/>
              <a:buChar char="•"/>
            </a:pPr>
            <a:r>
              <a:rPr lang="en-GB" sz="2000" dirty="0"/>
              <a:t>It is the 2</a:t>
            </a:r>
            <a:r>
              <a:rPr lang="en-GB" sz="2000" baseline="30000" dirty="0"/>
              <a:t>nd</a:t>
            </a:r>
            <a:r>
              <a:rPr lang="en-GB" sz="2000" dirty="0"/>
              <a:t> richest country in the world after USA</a:t>
            </a:r>
          </a:p>
          <a:p>
            <a:pPr marL="285750" indent="-285750">
              <a:buFont typeface="Arial" panose="020B0604020202020204" pitchFamily="34" charset="0"/>
              <a:buChar char="•"/>
            </a:pPr>
            <a:r>
              <a:rPr lang="en-GB" sz="2000" dirty="0"/>
              <a:t>The tallest mountain in the world is on the border of China – Mt Everest</a:t>
            </a:r>
          </a:p>
          <a:p>
            <a:pPr marL="285750" indent="-285750">
              <a:buFont typeface="Arial" panose="020B0604020202020204" pitchFamily="34" charset="0"/>
              <a:buChar char="•"/>
            </a:pPr>
            <a:endParaRPr lang="en-GB" dirty="0"/>
          </a:p>
        </p:txBody>
      </p:sp>
      <p:pic>
        <p:nvPicPr>
          <p:cNvPr id="3" name="Picture 2"/>
          <p:cNvPicPr>
            <a:picLocks noChangeAspect="1"/>
          </p:cNvPicPr>
          <p:nvPr/>
        </p:nvPicPr>
        <p:blipFill>
          <a:blip r:embed="rId2"/>
          <a:stretch>
            <a:fillRect/>
          </a:stretch>
        </p:blipFill>
        <p:spPr>
          <a:xfrm>
            <a:off x="6946246" y="5284698"/>
            <a:ext cx="2103067" cy="1450953"/>
          </a:xfrm>
          <a:prstGeom prst="rect">
            <a:avLst/>
          </a:prstGeom>
        </p:spPr>
      </p:pic>
      <p:pic>
        <p:nvPicPr>
          <p:cNvPr id="4" name="Picture 3"/>
          <p:cNvPicPr>
            <a:picLocks noChangeAspect="1"/>
          </p:cNvPicPr>
          <p:nvPr/>
        </p:nvPicPr>
        <p:blipFill>
          <a:blip r:embed="rId3"/>
          <a:stretch>
            <a:fillRect/>
          </a:stretch>
        </p:blipFill>
        <p:spPr>
          <a:xfrm>
            <a:off x="1374484" y="4411551"/>
            <a:ext cx="3381375" cy="2324100"/>
          </a:xfrm>
          <a:prstGeom prst="rect">
            <a:avLst/>
          </a:prstGeom>
        </p:spPr>
      </p:pic>
    </p:spTree>
    <p:extLst>
      <p:ext uri="{BB962C8B-B14F-4D97-AF65-F5344CB8AC3E}">
        <p14:creationId xmlns:p14="http://schemas.microsoft.com/office/powerpoint/2010/main" val="4059293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p:cNvPicPr>
            <a:picLocks noChangeAspect="1"/>
          </p:cNvPicPr>
          <p:nvPr/>
        </p:nvPicPr>
        <p:blipFill>
          <a:blip r:embed="rId2">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755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 long time ago, in China, the Jade Emperor decided that there should be a way to measure time. He told the animals they were to compete in a race. The first twelve animals would be rewarded by having a year named after them.</a:t>
            </a:r>
          </a:p>
        </p:txBody>
      </p:sp>
      <p:pic>
        <p:nvPicPr>
          <p:cNvPr id="922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2238</TotalTime>
  <Words>882</Words>
  <Application>Microsoft Office PowerPoint</Application>
  <PresentationFormat>On-screen Show (4:3)</PresentationFormat>
  <Paragraphs>40</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Twinkl</vt:lpstr>
      <vt:lpstr>Arial</vt:lpstr>
      <vt:lpstr>Twinkl SemiBold</vt:lpstr>
      <vt:lpstr>Sassoon Infant Rg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not all about winning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Nicki</cp:lastModifiedBy>
  <cp:revision>144</cp:revision>
  <dcterms:created xsi:type="dcterms:W3CDTF">2014-10-01T16:09:27Z</dcterms:created>
  <dcterms:modified xsi:type="dcterms:W3CDTF">2023-01-19T14:18:46Z</dcterms:modified>
</cp:coreProperties>
</file>