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5"/>
  </p:notesMasterIdLst>
  <p:handoutMasterIdLst>
    <p:handoutMasterId r:id="rId26"/>
  </p:handoutMasterIdLst>
  <p:sldIdLst>
    <p:sldId id="258" r:id="rId2"/>
    <p:sldId id="286" r:id="rId3"/>
    <p:sldId id="288" r:id="rId4"/>
    <p:sldId id="289" r:id="rId5"/>
    <p:sldId id="290" r:id="rId6"/>
    <p:sldId id="291" r:id="rId7"/>
    <p:sldId id="284" r:id="rId8"/>
    <p:sldId id="285" r:id="rId9"/>
    <p:sldId id="271" r:id="rId10"/>
    <p:sldId id="272" r:id="rId11"/>
    <p:sldId id="274" r:id="rId12"/>
    <p:sldId id="273" r:id="rId13"/>
    <p:sldId id="275" r:id="rId14"/>
    <p:sldId id="276" r:id="rId15"/>
    <p:sldId id="277" r:id="rId16"/>
    <p:sldId id="278" r:id="rId17"/>
    <p:sldId id="279" r:id="rId18"/>
    <p:sldId id="280" r:id="rId19"/>
    <p:sldId id="282" r:id="rId20"/>
    <p:sldId id="283" r:id="rId21"/>
    <p:sldId id="281" r:id="rId22"/>
    <p:sldId id="287" r:id="rId23"/>
    <p:sldId id="267" r:id="rId24"/>
  </p:sldIdLst>
  <p:sldSz cx="9144000" cy="6858000" type="screen4x3"/>
  <p:notesSz cx="6858000" cy="9144000"/>
  <p:embeddedFontLst>
    <p:embeddedFont>
      <p:font typeface="Calibri" panose="020F0502020204030204" pitchFamily="34" charset="0"/>
      <p:regular r:id="rId27"/>
      <p:bold r:id="rId28"/>
      <p:italic r:id="rId29"/>
      <p:boldItalic r:id="rId30"/>
    </p:embeddedFont>
    <p:embeddedFont>
      <p:font typeface="Sassoon Infant Rg" panose="02000503030000020003" charset="0"/>
      <p:regular r:id="rId31"/>
      <p:bold r:id="rId32"/>
    </p:embeddedFont>
    <p:embeddedFont>
      <p:font typeface="Twinkl" panose="020B0604020202020204" charset="0"/>
      <p:regular r:id="rId33"/>
      <p:bold r:id="rId34"/>
    </p:embeddedFont>
    <p:embeddedFont>
      <p:font typeface="Twinkl SemiBold" charset="0"/>
      <p:bold r:id="rId35"/>
    </p:embeddedFont>
  </p:embeddedFontLst>
  <p:defaultTextStyle>
    <a:defPPr>
      <a:defRPr lang="en-US"/>
    </a:defPPr>
    <a:lvl1pPr algn="l" rtl="0" eaLnBrk="0" fontAlgn="base" hangingPunct="0">
      <a:spcBef>
        <a:spcPct val="0"/>
      </a:spcBef>
      <a:spcAft>
        <a:spcPct val="0"/>
      </a:spcAft>
      <a:defRPr kern="1200">
        <a:solidFill>
          <a:schemeClr val="tx1"/>
        </a:solidFill>
        <a:latin typeface="Twinkl" pitchFamily="2" charset="0"/>
        <a:ea typeface="+mn-ea"/>
        <a:cs typeface="+mn-cs"/>
      </a:defRPr>
    </a:lvl1pPr>
    <a:lvl2pPr marL="457200" algn="l" rtl="0" eaLnBrk="0" fontAlgn="base" hangingPunct="0">
      <a:spcBef>
        <a:spcPct val="0"/>
      </a:spcBef>
      <a:spcAft>
        <a:spcPct val="0"/>
      </a:spcAft>
      <a:defRPr kern="1200">
        <a:solidFill>
          <a:schemeClr val="tx1"/>
        </a:solidFill>
        <a:latin typeface="Twinkl" pitchFamily="2" charset="0"/>
        <a:ea typeface="+mn-ea"/>
        <a:cs typeface="+mn-cs"/>
      </a:defRPr>
    </a:lvl2pPr>
    <a:lvl3pPr marL="914400" algn="l" rtl="0" eaLnBrk="0" fontAlgn="base" hangingPunct="0">
      <a:spcBef>
        <a:spcPct val="0"/>
      </a:spcBef>
      <a:spcAft>
        <a:spcPct val="0"/>
      </a:spcAft>
      <a:defRPr kern="1200">
        <a:solidFill>
          <a:schemeClr val="tx1"/>
        </a:solidFill>
        <a:latin typeface="Twinkl" pitchFamily="2" charset="0"/>
        <a:ea typeface="+mn-ea"/>
        <a:cs typeface="+mn-cs"/>
      </a:defRPr>
    </a:lvl3pPr>
    <a:lvl4pPr marL="1371600" algn="l" rtl="0" eaLnBrk="0" fontAlgn="base" hangingPunct="0">
      <a:spcBef>
        <a:spcPct val="0"/>
      </a:spcBef>
      <a:spcAft>
        <a:spcPct val="0"/>
      </a:spcAft>
      <a:defRPr kern="1200">
        <a:solidFill>
          <a:schemeClr val="tx1"/>
        </a:solidFill>
        <a:latin typeface="Twinkl" pitchFamily="2" charset="0"/>
        <a:ea typeface="+mn-ea"/>
        <a:cs typeface="+mn-cs"/>
      </a:defRPr>
    </a:lvl4pPr>
    <a:lvl5pPr marL="1828800" algn="l" rtl="0" eaLnBrk="0" fontAlgn="base" hangingPunct="0">
      <a:spcBef>
        <a:spcPct val="0"/>
      </a:spcBef>
      <a:spcAft>
        <a:spcPct val="0"/>
      </a:spcAft>
      <a:defRPr kern="1200">
        <a:solidFill>
          <a:schemeClr val="tx1"/>
        </a:solidFill>
        <a:latin typeface="Twinkl" pitchFamily="2" charset="0"/>
        <a:ea typeface="+mn-ea"/>
        <a:cs typeface="+mn-cs"/>
      </a:defRPr>
    </a:lvl5pPr>
    <a:lvl6pPr marL="2286000" algn="l" defTabSz="914400" rtl="0" eaLnBrk="1" latinLnBrk="0" hangingPunct="1">
      <a:defRPr kern="1200">
        <a:solidFill>
          <a:schemeClr val="tx1"/>
        </a:solidFill>
        <a:latin typeface="Twinkl" pitchFamily="2" charset="0"/>
        <a:ea typeface="+mn-ea"/>
        <a:cs typeface="+mn-cs"/>
      </a:defRPr>
    </a:lvl6pPr>
    <a:lvl7pPr marL="2743200" algn="l" defTabSz="914400" rtl="0" eaLnBrk="1" latinLnBrk="0" hangingPunct="1">
      <a:defRPr kern="1200">
        <a:solidFill>
          <a:schemeClr val="tx1"/>
        </a:solidFill>
        <a:latin typeface="Twinkl" pitchFamily="2" charset="0"/>
        <a:ea typeface="+mn-ea"/>
        <a:cs typeface="+mn-cs"/>
      </a:defRPr>
    </a:lvl7pPr>
    <a:lvl8pPr marL="3200400" algn="l" defTabSz="914400" rtl="0" eaLnBrk="1" latinLnBrk="0" hangingPunct="1">
      <a:defRPr kern="1200">
        <a:solidFill>
          <a:schemeClr val="tx1"/>
        </a:solidFill>
        <a:latin typeface="Twinkl" pitchFamily="2" charset="0"/>
        <a:ea typeface="+mn-ea"/>
        <a:cs typeface="+mn-cs"/>
      </a:defRPr>
    </a:lvl8pPr>
    <a:lvl9pPr marL="3657600" algn="l" defTabSz="914400" rtl="0" eaLnBrk="1" latinLnBrk="0" hangingPunct="1">
      <a:defRPr kern="1200">
        <a:solidFill>
          <a:schemeClr val="tx1"/>
        </a:solidFill>
        <a:latin typeface="Twinkl"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40">
          <p15:clr>
            <a:srgbClr val="A4A3A4"/>
          </p15:clr>
        </p15:guide>
        <p15:guide id="4" orient="horz" pos="3952">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E28A"/>
    <a:srgbClr val="EE6969"/>
    <a:srgbClr val="D0B95F"/>
    <a:srgbClr val="18A0DB"/>
    <a:srgbClr val="BC0105"/>
    <a:srgbClr val="4DB1E3"/>
    <a:srgbClr val="DE1E5A"/>
    <a:srgbClr val="80C1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09" autoAdjust="0"/>
    <p:restoredTop sz="94660"/>
  </p:normalViewPr>
  <p:slideViewPr>
    <p:cSldViewPr snapToGrid="0">
      <p:cViewPr varScale="1">
        <p:scale>
          <a:sx n="114" d="100"/>
          <a:sy n="114" d="100"/>
        </p:scale>
        <p:origin x="1380" y="114"/>
      </p:cViewPr>
      <p:guideLst>
        <p:guide orient="horz" pos="2160"/>
        <p:guide pos="2880"/>
        <p:guide pos="340"/>
        <p:guide orient="horz" pos="3952"/>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38B2566B-6663-46A8-AE15-51355E2CAEFA}" type="datetimeFigureOut">
              <a:rPr lang="en-GB"/>
              <a:pPr>
                <a:defRPr/>
              </a:pPr>
              <a:t>19/01/2023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40D8A245-23F1-4452-AA5C-D3EFEE21A02F}" type="slidenum">
              <a:rPr lang="en-GB"/>
              <a:pPr>
                <a:defRPr/>
              </a:pPr>
              <a:t>‹#›</a:t>
            </a:fld>
            <a:endParaRPr lang="en-GB"/>
          </a:p>
        </p:txBody>
      </p:sp>
    </p:spTree>
    <p:extLst>
      <p:ext uri="{BB962C8B-B14F-4D97-AF65-F5344CB8AC3E}">
        <p14:creationId xmlns:p14="http://schemas.microsoft.com/office/powerpoint/2010/main" val="3173339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4EC9DD9D-8C3E-48E0-8DA6-9CA4CB33E3B8}" type="datetimeFigureOut">
              <a:rPr lang="en-GB"/>
              <a:pPr>
                <a:defRPr/>
              </a:pPr>
              <a:t>19/01/2023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0EBCEF1-BCE0-4E54-92FC-2CF3B2D76360}" type="slidenum">
              <a:rPr lang="en-GB"/>
              <a:pPr>
                <a:defRPr/>
              </a:pPr>
              <a:t>‹#›</a:t>
            </a:fld>
            <a:endParaRPr lang="en-GB"/>
          </a:p>
        </p:txBody>
      </p:sp>
    </p:spTree>
    <p:extLst>
      <p:ext uri="{BB962C8B-B14F-4D97-AF65-F5344CB8AC3E}">
        <p14:creationId xmlns:p14="http://schemas.microsoft.com/office/powerpoint/2010/main" val="6468632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hyperlink" Target="https://www.twinkl.co.uk/resources/festivals-and-cultural-celebrations/chinese-new-year/chinese-new-year-story"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hlinkClick r:id="rId4"/>
          </p:cNvPr>
          <p:cNvSpPr/>
          <p:nvPr userDrawn="1"/>
        </p:nvSpPr>
        <p:spPr>
          <a:xfrm>
            <a:off x="4137025" y="5562600"/>
            <a:ext cx="869950" cy="5524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Tree>
    <p:extLst>
      <p:ext uri="{BB962C8B-B14F-4D97-AF65-F5344CB8AC3E}">
        <p14:creationId xmlns:p14="http://schemas.microsoft.com/office/powerpoint/2010/main" val="1700701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2" name="Rounded Rectangle 1"/>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3"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72438" y="5734050"/>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4918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Rounded Rectangle 2"/>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endParaRPr lang="en-GB" dirty="0"/>
          </a:p>
        </p:txBody>
      </p:sp>
    </p:spTree>
    <p:extLst>
      <p:ext uri="{BB962C8B-B14F-4D97-AF65-F5344CB8AC3E}">
        <p14:creationId xmlns:p14="http://schemas.microsoft.com/office/powerpoint/2010/main" val="46464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3" name="Rounded Rectangle 2"/>
          <p:cNvSpPr/>
          <p:nvPr userDrawn="1"/>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4" name="Rounded Rectangle 3"/>
          <p:cNvSpPr/>
          <p:nvPr userDrawn="1"/>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5" name="Title 1"/>
          <p:cNvSpPr txBox="1">
            <a:spLocks/>
          </p:cNvSpPr>
          <p:nvPr userDrawn="1"/>
        </p:nvSpPr>
        <p:spPr>
          <a:xfrm>
            <a:off x="628650" y="30718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Success Criteria</a:t>
            </a:r>
          </a:p>
        </p:txBody>
      </p:sp>
      <p:sp>
        <p:nvSpPr>
          <p:cNvPr id="6" name="Title 1"/>
          <p:cNvSpPr txBox="1">
            <a:spLocks/>
          </p:cNvSpPr>
          <p:nvPr userDrawn="1"/>
        </p:nvSpPr>
        <p:spPr>
          <a:xfrm>
            <a:off x="628650" y="735013"/>
            <a:ext cx="7886700" cy="539750"/>
          </a:xfrm>
          <a:prstGeom prst="rect">
            <a:avLst/>
          </a:prstGeom>
        </p:spPr>
        <p:txBody>
          <a:bodyPr lIns="0" tIns="0" rIns="0" bIns="0" anchor="ctr" anchorCtr="1"/>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pPr fontAlgn="auto">
              <a:spcAft>
                <a:spcPts val="0"/>
              </a:spcAft>
              <a:defRPr/>
            </a:pPr>
            <a:r>
              <a:rPr lang="en-US" sz="3600" dirty="0">
                <a:latin typeface="Twinkl" pitchFamily="50" charset="0"/>
              </a:rPr>
              <a:t>Aim</a:t>
            </a:r>
          </a:p>
        </p:txBody>
      </p:sp>
      <p:sp>
        <p:nvSpPr>
          <p:cNvPr id="7" name="Content Placeholder 15"/>
          <p:cNvSpPr txBox="1">
            <a:spLocks/>
          </p:cNvSpPr>
          <p:nvPr userDrawn="1"/>
        </p:nvSpPr>
        <p:spPr>
          <a:xfrm>
            <a:off x="628650" y="3467100"/>
            <a:ext cx="7886700" cy="1409700"/>
          </a:xfrm>
          <a:prstGeom prst="rect">
            <a:avLst/>
          </a:prstGeom>
          <a:noFill/>
          <a:ln w="25400">
            <a:noFill/>
          </a:ln>
        </p:spPr>
        <p:txBody>
          <a:bodyPr lIns="180000" tIns="252000" rIns="252000" bIns="180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pPr fontAlgn="auto">
              <a:spcAft>
                <a:spcPts val="0"/>
              </a:spcAft>
              <a:defRPr/>
            </a:pPr>
            <a:r>
              <a:rPr lang="en-GB" dirty="0">
                <a:latin typeface="Twinkl" pitchFamily="50" charset="0"/>
              </a:rPr>
              <a:t>Statement 2</a:t>
            </a:r>
          </a:p>
          <a:p>
            <a:pPr lvl="1" fontAlgn="auto">
              <a:spcAft>
                <a:spcPts val="0"/>
              </a:spcAft>
              <a:defRPr/>
            </a:pPr>
            <a:r>
              <a:rPr lang="en-GB" dirty="0">
                <a:latin typeface="Twinkl" pitchFamily="50" charset="0"/>
              </a:rPr>
              <a:t>Sub statement</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Twinkl" pitchFamily="50" charset="0"/>
              </a:defRPr>
            </a:lvl1pPr>
            <a:lvl2pPr>
              <a:defRPr/>
            </a:lvl2p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r>
              <a:rPr lang="en-GB" dirty="0"/>
              <a:t>Statement 2</a:t>
            </a:r>
          </a:p>
          <a:p>
            <a:pPr lvl="1"/>
            <a:r>
              <a:rPr lang="en-GB" dirty="0"/>
              <a:t>Sub statement</a:t>
            </a:r>
          </a:p>
        </p:txBody>
      </p:sp>
    </p:spTree>
    <p:extLst>
      <p:ext uri="{BB962C8B-B14F-4D97-AF65-F5344CB8AC3E}">
        <p14:creationId xmlns:p14="http://schemas.microsoft.com/office/powerpoint/2010/main" val="2324113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47827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0538" y="695325"/>
            <a:ext cx="8162925" cy="1150938"/>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ctr" anchorCtr="1"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90538" y="1957388"/>
            <a:ext cx="8162925" cy="438785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txStyles>
    <p:titleStyle>
      <a:lvl1pPr algn="l" rtl="0" eaLnBrk="0" fontAlgn="base" hangingPunct="0">
        <a:lnSpc>
          <a:spcPct val="90000"/>
        </a:lnSpc>
        <a:spcBef>
          <a:spcPct val="0"/>
        </a:spcBef>
        <a:spcAft>
          <a:spcPct val="0"/>
        </a:spcAft>
        <a:defRPr sz="4000" b="1" kern="1200">
          <a:solidFill>
            <a:srgbClr val="1C1C1C"/>
          </a:solidFill>
          <a:latin typeface="Twinkl" pitchFamily="50" charset="0"/>
          <a:ea typeface="+mj-ea"/>
          <a:cs typeface="+mj-cs"/>
        </a:defRPr>
      </a:lvl1pPr>
      <a:lvl2pPr algn="l" rtl="0" eaLnBrk="0" fontAlgn="base" hangingPunct="0">
        <a:lnSpc>
          <a:spcPct val="90000"/>
        </a:lnSpc>
        <a:spcBef>
          <a:spcPct val="0"/>
        </a:spcBef>
        <a:spcAft>
          <a:spcPct val="0"/>
        </a:spcAft>
        <a:defRPr sz="4000" b="1">
          <a:solidFill>
            <a:srgbClr val="1C1C1C"/>
          </a:solidFill>
          <a:latin typeface="Twinkl" pitchFamily="2" charset="0"/>
        </a:defRPr>
      </a:lvl2pPr>
      <a:lvl3pPr algn="l" rtl="0" eaLnBrk="0" fontAlgn="base" hangingPunct="0">
        <a:lnSpc>
          <a:spcPct val="90000"/>
        </a:lnSpc>
        <a:spcBef>
          <a:spcPct val="0"/>
        </a:spcBef>
        <a:spcAft>
          <a:spcPct val="0"/>
        </a:spcAft>
        <a:defRPr sz="4000" b="1">
          <a:solidFill>
            <a:srgbClr val="1C1C1C"/>
          </a:solidFill>
          <a:latin typeface="Twinkl" pitchFamily="2" charset="0"/>
        </a:defRPr>
      </a:lvl3pPr>
      <a:lvl4pPr algn="l" rtl="0" eaLnBrk="0" fontAlgn="base" hangingPunct="0">
        <a:lnSpc>
          <a:spcPct val="90000"/>
        </a:lnSpc>
        <a:spcBef>
          <a:spcPct val="0"/>
        </a:spcBef>
        <a:spcAft>
          <a:spcPct val="0"/>
        </a:spcAft>
        <a:defRPr sz="4000" b="1">
          <a:solidFill>
            <a:srgbClr val="1C1C1C"/>
          </a:solidFill>
          <a:latin typeface="Twinkl" pitchFamily="2" charset="0"/>
        </a:defRPr>
      </a:lvl4pPr>
      <a:lvl5pPr algn="l" rtl="0" eaLnBrk="0" fontAlgn="base" hangingPunct="0">
        <a:lnSpc>
          <a:spcPct val="90000"/>
        </a:lnSpc>
        <a:spcBef>
          <a:spcPct val="0"/>
        </a:spcBef>
        <a:spcAft>
          <a:spcPct val="0"/>
        </a:spcAft>
        <a:defRPr sz="4000" b="1">
          <a:solidFill>
            <a:srgbClr val="1C1C1C"/>
          </a:solidFill>
          <a:latin typeface="Twinkl" pitchFamily="2" charset="0"/>
        </a:defRPr>
      </a:lvl5pPr>
      <a:lvl6pPr marL="457200" algn="l" rtl="0" fontAlgn="base">
        <a:lnSpc>
          <a:spcPct val="90000"/>
        </a:lnSpc>
        <a:spcBef>
          <a:spcPct val="0"/>
        </a:spcBef>
        <a:spcAft>
          <a:spcPct val="0"/>
        </a:spcAft>
        <a:defRPr sz="4000" b="1">
          <a:solidFill>
            <a:srgbClr val="1C1C1C"/>
          </a:solidFill>
          <a:latin typeface="Twinkl" pitchFamily="2" charset="0"/>
        </a:defRPr>
      </a:lvl6pPr>
      <a:lvl7pPr marL="914400" algn="l" rtl="0" fontAlgn="base">
        <a:lnSpc>
          <a:spcPct val="90000"/>
        </a:lnSpc>
        <a:spcBef>
          <a:spcPct val="0"/>
        </a:spcBef>
        <a:spcAft>
          <a:spcPct val="0"/>
        </a:spcAft>
        <a:defRPr sz="4000" b="1">
          <a:solidFill>
            <a:srgbClr val="1C1C1C"/>
          </a:solidFill>
          <a:latin typeface="Twinkl" pitchFamily="2" charset="0"/>
        </a:defRPr>
      </a:lvl7pPr>
      <a:lvl8pPr marL="1371600" algn="l" rtl="0" fontAlgn="base">
        <a:lnSpc>
          <a:spcPct val="90000"/>
        </a:lnSpc>
        <a:spcBef>
          <a:spcPct val="0"/>
        </a:spcBef>
        <a:spcAft>
          <a:spcPct val="0"/>
        </a:spcAft>
        <a:defRPr sz="4000" b="1">
          <a:solidFill>
            <a:srgbClr val="1C1C1C"/>
          </a:solidFill>
          <a:latin typeface="Twinkl" pitchFamily="2" charset="0"/>
        </a:defRPr>
      </a:lvl8pPr>
      <a:lvl9pPr marL="1828800" algn="l" rtl="0" fontAlgn="base">
        <a:lnSpc>
          <a:spcPct val="90000"/>
        </a:lnSpc>
        <a:spcBef>
          <a:spcPct val="0"/>
        </a:spcBef>
        <a:spcAft>
          <a:spcPct val="0"/>
        </a:spcAft>
        <a:defRPr sz="4000" b="1">
          <a:solidFill>
            <a:srgbClr val="1C1C1C"/>
          </a:solidFill>
          <a:latin typeface="Twinkl"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ern="1200">
          <a:solidFill>
            <a:srgbClr val="1C1C1C"/>
          </a:solidFill>
          <a:latin typeface="Twinkl" pitchFamily="50" charset="0"/>
          <a:ea typeface="Sassoon Infant Rg" panose="02000503030000020003" pitchFamily="50" charset="0"/>
          <a:cs typeface="Sassoon Infant Rg" panose="02000503030000020003" pitchFamily="50"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anose="02000503030000020003" pitchFamily="50"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anose="02000503030000020003"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9"/>
          <p:cNvPicPr>
            <a:picLocks noChangeAspect="1"/>
          </p:cNvPicPr>
          <p:nvPr/>
        </p:nvPicPr>
        <p:blipFill>
          <a:blip r:embed="rId2">
            <a:extLst>
              <a:ext uri="{28A0092B-C50C-407E-A947-70E740481C1C}">
                <a14:useLocalDpi xmlns:a14="http://schemas.microsoft.com/office/drawing/2010/main" val="0"/>
              </a:ext>
            </a:extLst>
          </a:blip>
          <a:srcRect l="9389" t="137" r="6123" b="2"/>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191125"/>
            <a:ext cx="8064500" cy="1117600"/>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On the day of the race, all the animals lined up beside the river. The rat and the cat, who were good friends, were worried as they were not very good at swimming. They asked the ox if he would carry them across on his back.</a:t>
            </a:r>
          </a:p>
        </p:txBody>
      </p:sp>
      <p:pic>
        <p:nvPicPr>
          <p:cNvPr id="10244"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p:cNvPicPr>
          <p:nvPr/>
        </p:nvPicPr>
        <p:blipFill>
          <a:blip r:embed="rId2">
            <a:extLst>
              <a:ext uri="{28A0092B-C50C-407E-A947-70E740481C1C}">
                <a14:useLocalDpi xmlns:a14="http://schemas.microsoft.com/office/drawing/2010/main" val="0"/>
              </a:ext>
            </a:extLst>
          </a:blip>
          <a:srcRect l="5466" t="1178" r="1955" b="108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49275"/>
            <a:ext cx="8064500" cy="1450975"/>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The ox agreed and they jumped on his back. When the race started, the rat and the cat were very pleased that the ox took the lead. They were almost across at the other side when the rat pushed the cat into the water and jumped on the bank to finish first!</a:t>
            </a:r>
          </a:p>
        </p:txBody>
      </p:sp>
      <p:pic>
        <p:nvPicPr>
          <p:cNvPr id="1126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p:cNvPicPr>
            <a:picLocks noChangeAspect="1"/>
          </p:cNvPicPr>
          <p:nvPr/>
        </p:nvPicPr>
        <p:blipFill>
          <a:blip r:embed="rId2">
            <a:extLst>
              <a:ext uri="{28A0092B-C50C-407E-A947-70E740481C1C}">
                <a14:useLocalDpi xmlns:a14="http://schemas.microsoft.com/office/drawing/2010/main" val="0"/>
              </a:ext>
            </a:extLst>
          </a:blip>
          <a:srcRect l="8093" t="639" r="2693" b="471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49275"/>
            <a:ext cx="8064500" cy="1136650"/>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“Well done!” said the Jade Emperor to the rat. “The first year of the Zodiac will be named after you.” The poor ox was tricked into second place and so the second year of the Zodiac was named after him.</a:t>
            </a:r>
          </a:p>
        </p:txBody>
      </p:sp>
      <p:pic>
        <p:nvPicPr>
          <p:cNvPr id="1229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p:cNvPicPr>
            <a:picLocks noChangeAspect="1"/>
          </p:cNvPicPr>
          <p:nvPr/>
        </p:nvPicPr>
        <p:blipFill>
          <a:blip r:embed="rId2">
            <a:extLst>
              <a:ext uri="{28A0092B-C50C-407E-A947-70E740481C1C}">
                <a14:useLocalDpi xmlns:a14="http://schemas.microsoft.com/office/drawing/2010/main" val="0"/>
              </a:ext>
            </a:extLst>
          </a:blip>
          <a:srcRect l="6947" r="4282" b="5824"/>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49275"/>
            <a:ext cx="8064500" cy="889000"/>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Shortly after, the exhausted tiger arrived on the river bank. Swimming the river had been very difficult, as he had to fight strong currents.</a:t>
            </a:r>
          </a:p>
        </p:txBody>
      </p:sp>
      <p:pic>
        <p:nvPicPr>
          <p:cNvPr id="1331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p:cNvPicPr>
          <p:nvPr/>
        </p:nvPicPr>
        <p:blipFill>
          <a:blip r:embed="rId2">
            <a:extLst>
              <a:ext uri="{28A0092B-C50C-407E-A947-70E740481C1C}">
                <a14:useLocalDpi xmlns:a14="http://schemas.microsoft.com/office/drawing/2010/main" val="0"/>
              </a:ext>
            </a:extLst>
          </a:blip>
          <a:srcRect l="5634" t="584" r="972" b="81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49275"/>
            <a:ext cx="8064500" cy="1422400"/>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The next to arrive was the rabbit, who hadn’t swum across but hopped across on some stepping stones and then onto a floating log which carried him to the river bank. “I shall call the fourth year after you,” the surprised Jade Emperor said.</a:t>
            </a:r>
          </a:p>
        </p:txBody>
      </p:sp>
      <p:pic>
        <p:nvPicPr>
          <p:cNvPr id="1434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a:extLst>
              <a:ext uri="{28A0092B-C50C-407E-A947-70E740481C1C}">
                <a14:useLocalDpi xmlns:a14="http://schemas.microsoft.com/office/drawing/2010/main" val="0"/>
              </a:ext>
            </a:extLst>
          </a:blip>
          <a:srcRect l="8908" t="922" r="3450" b="609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191125"/>
            <a:ext cx="8064500" cy="1117600"/>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Taking fifth place was the dragon. “How come you didn’t win the race, when you could fly across?” the Emperor asked. </a:t>
            </a:r>
          </a:p>
          <a:p>
            <a:pPr algn="just" eaLnBrk="1" fontAlgn="auto" hangingPunct="1">
              <a:spcBef>
                <a:spcPts val="0"/>
              </a:spcBef>
              <a:spcAft>
                <a:spcPts val="0"/>
              </a:spcAft>
              <a:defRPr/>
            </a:pPr>
            <a:r>
              <a:rPr lang="en-GB" dirty="0">
                <a:solidFill>
                  <a:schemeClr val="tx1"/>
                </a:solidFill>
              </a:rPr>
              <a:t>“I stopped to help some animals,” the dragon explained.</a:t>
            </a:r>
          </a:p>
        </p:txBody>
      </p:sp>
      <p:pic>
        <p:nvPicPr>
          <p:cNvPr id="15364"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a:extLst>
              <a:ext uri="{28A0092B-C50C-407E-A947-70E740481C1C}">
                <a14:useLocalDpi xmlns:a14="http://schemas.microsoft.com/office/drawing/2010/main" val="0"/>
              </a:ext>
            </a:extLst>
          </a:blip>
          <a:srcRect l="1764" r="7504" b="374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49275"/>
            <a:ext cx="8064500" cy="1412875"/>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Heading towards the line was the horse. Just as he thought the horse would cross, the sly snake wriggled around one of the horse’s hooves. The horse was so surprised that he jumped backwards, giving the snake a chance to slither forward and take sixth place. The horse made it for seventh place.</a:t>
            </a:r>
          </a:p>
        </p:txBody>
      </p:sp>
      <p:pic>
        <p:nvPicPr>
          <p:cNvPr id="1638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p:cNvPicPr>
          <p:nvPr/>
        </p:nvPicPr>
        <p:blipFill>
          <a:blip r:embed="rId2">
            <a:extLst>
              <a:ext uri="{28A0092B-C50C-407E-A947-70E740481C1C}">
                <a14:useLocalDpi xmlns:a14="http://schemas.microsoft.com/office/drawing/2010/main" val="0"/>
              </a:ext>
            </a:extLst>
          </a:blip>
          <a:srcRect l="4852" t="412" r="1465" b="68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49275"/>
            <a:ext cx="8064500" cy="1431925"/>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Not long afterwards, a raft arrived carrying the monkey, the rooster and the goat. They explained how they had worked as a team to get across. The </a:t>
            </a:r>
          </a:p>
          <a:p>
            <a:pPr algn="just" eaLnBrk="1" fontAlgn="auto" hangingPunct="1">
              <a:spcBef>
                <a:spcPts val="0"/>
              </a:spcBef>
              <a:spcAft>
                <a:spcPts val="0"/>
              </a:spcAft>
              <a:defRPr/>
            </a:pPr>
            <a:r>
              <a:rPr lang="en-GB" dirty="0">
                <a:solidFill>
                  <a:schemeClr val="tx1"/>
                </a:solidFill>
              </a:rPr>
              <a:t>Emperor was very pleased. He said the goat would be the eighth year, the monkey the ninth and the rooster the tenth.</a:t>
            </a:r>
          </a:p>
        </p:txBody>
      </p:sp>
      <p:pic>
        <p:nvPicPr>
          <p:cNvPr id="1741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p:cNvPicPr>
          <p:nvPr/>
        </p:nvPicPr>
        <p:blipFill>
          <a:blip r:embed="rId2">
            <a:extLst>
              <a:ext uri="{28A0092B-C50C-407E-A947-70E740481C1C}">
                <a14:useLocalDpi xmlns:a14="http://schemas.microsoft.com/office/drawing/2010/main" val="0"/>
              </a:ext>
            </a:extLst>
          </a:blip>
          <a:srcRect l="2872" t="395" r="7829" b="486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49275"/>
            <a:ext cx="8064500" cy="1422400"/>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The next animal to arrive was the dog. “What took you so long, when you’re such a good swimmer?” asked the Emperor. </a:t>
            </a:r>
          </a:p>
          <a:p>
            <a:pPr algn="just" eaLnBrk="1" fontAlgn="auto" hangingPunct="1">
              <a:spcBef>
                <a:spcPts val="0"/>
              </a:spcBef>
              <a:spcAft>
                <a:spcPts val="0"/>
              </a:spcAft>
              <a:defRPr/>
            </a:pPr>
            <a:r>
              <a:rPr lang="en-GB" dirty="0">
                <a:solidFill>
                  <a:schemeClr val="tx1"/>
                </a:solidFill>
              </a:rPr>
              <a:t>“The river was so clean that I decided to have a bath along the way,” the dog explained. He was rewarded with the eleventh year.</a:t>
            </a:r>
          </a:p>
        </p:txBody>
      </p:sp>
      <p:pic>
        <p:nvPicPr>
          <p:cNvPr id="1843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p:cNvPicPr>
          <p:nvPr/>
        </p:nvPicPr>
        <p:blipFill>
          <a:blip r:embed="rId2">
            <a:extLst>
              <a:ext uri="{28A0092B-C50C-407E-A947-70E740481C1C}">
                <a14:useLocalDpi xmlns:a14="http://schemas.microsoft.com/office/drawing/2010/main" val="0"/>
              </a:ext>
            </a:extLst>
          </a:blip>
          <a:srcRect l="3172" t="266" r="6937" b="4372"/>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49275"/>
            <a:ext cx="8064500" cy="1403350"/>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There was one place left in the Zodiac and the Emperor wondered who the last winner would be. All of a sudden, the pig turned up. “You took a long time. What happened?” the Emperor asked. </a:t>
            </a:r>
          </a:p>
          <a:p>
            <a:pPr algn="just" eaLnBrk="1" fontAlgn="auto" hangingPunct="1">
              <a:spcBef>
                <a:spcPts val="0"/>
              </a:spcBef>
              <a:spcAft>
                <a:spcPts val="0"/>
              </a:spcAft>
              <a:defRPr/>
            </a:pPr>
            <a:r>
              <a:rPr lang="en-GB" dirty="0">
                <a:solidFill>
                  <a:schemeClr val="tx1"/>
                </a:solidFill>
              </a:rPr>
              <a:t>“I was hungry and stopped to eat, then I fell asleep,” said the pig. The twelfth year was given to the pig.</a:t>
            </a:r>
          </a:p>
        </p:txBody>
      </p:sp>
      <p:pic>
        <p:nvPicPr>
          <p:cNvPr id="1946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A21FDA-73DD-4030-A96D-BDC9DD7993C2}"/>
              </a:ext>
            </a:extLst>
          </p:cNvPr>
          <p:cNvPicPr>
            <a:picLocks noChangeAspect="1"/>
          </p:cNvPicPr>
          <p:nvPr/>
        </p:nvPicPr>
        <p:blipFill>
          <a:blip r:embed="rId2"/>
          <a:stretch>
            <a:fillRect/>
          </a:stretch>
        </p:blipFill>
        <p:spPr>
          <a:xfrm>
            <a:off x="293616" y="137848"/>
            <a:ext cx="8545902" cy="6523011"/>
          </a:xfrm>
          <a:prstGeom prst="rect">
            <a:avLst/>
          </a:prstGeom>
        </p:spPr>
      </p:pic>
    </p:spTree>
    <p:extLst>
      <p:ext uri="{BB962C8B-B14F-4D97-AF65-F5344CB8AC3E}">
        <p14:creationId xmlns:p14="http://schemas.microsoft.com/office/powerpoint/2010/main" val="1932440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p:cNvPicPr>
          <p:nvPr/>
        </p:nvPicPr>
        <p:blipFill>
          <a:blip r:embed="rId2">
            <a:extLst>
              <a:ext uri="{28A0092B-C50C-407E-A947-70E740481C1C}">
                <a14:useLocalDpi xmlns:a14="http://schemas.microsoft.com/office/drawing/2010/main" val="0"/>
              </a:ext>
            </a:extLst>
          </a:blip>
          <a:srcRect l="1491" t="262" r="9093" b="487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539750" y="5153025"/>
            <a:ext cx="8064500" cy="1155700"/>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As for the cat, he finally crawled out of the river, but was too late to have a year named after him. He was very angry with the rat for pushing him in and, since then, cats have never been friends with rats!</a:t>
            </a:r>
          </a:p>
        </p:txBody>
      </p:sp>
      <p:pic>
        <p:nvPicPr>
          <p:cNvPr id="20484"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2"/>
          <p:cNvSpPr/>
          <p:nvPr/>
        </p:nvSpPr>
        <p:spPr>
          <a:xfrm>
            <a:off x="539750" y="5448300"/>
            <a:ext cx="8064500" cy="860425"/>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From that day to this, the Chinese Zodiac has followed this cycle of years, named after the twelve animals.</a:t>
            </a:r>
          </a:p>
        </p:txBody>
      </p:sp>
      <p:pic>
        <p:nvPicPr>
          <p:cNvPr id="21508"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6F38D527-AB65-49CD-BF33-6E4FD0CD95D5}"/>
              </a:ext>
            </a:extLst>
          </p:cNvPr>
          <p:cNvPicPr>
            <a:picLocks noChangeAspect="1"/>
          </p:cNvPicPr>
          <p:nvPr/>
        </p:nvPicPr>
        <p:blipFill>
          <a:blip r:embed="rId3"/>
          <a:stretch>
            <a:fillRect/>
          </a:stretch>
        </p:blipFill>
        <p:spPr>
          <a:xfrm>
            <a:off x="2074663" y="654400"/>
            <a:ext cx="4675841" cy="447127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It is not all about winning</a:t>
            </a:r>
          </a:p>
        </p:txBody>
      </p:sp>
      <p:sp>
        <p:nvSpPr>
          <p:cNvPr id="3" name="TextBox 2"/>
          <p:cNvSpPr txBox="1"/>
          <p:nvPr/>
        </p:nvSpPr>
        <p:spPr>
          <a:xfrm>
            <a:off x="862885" y="1571223"/>
            <a:ext cx="7289442" cy="5109091"/>
          </a:xfrm>
          <a:prstGeom prst="rect">
            <a:avLst/>
          </a:prstGeom>
          <a:noFill/>
        </p:spPr>
        <p:txBody>
          <a:bodyPr wrap="square" rtlCol="0">
            <a:spAutoFit/>
          </a:bodyPr>
          <a:lstStyle/>
          <a:p>
            <a:pPr marL="285750" indent="-285750">
              <a:buFont typeface="Arial" panose="020B0604020202020204" pitchFamily="34" charset="0"/>
              <a:buChar char="•"/>
            </a:pPr>
            <a:r>
              <a:rPr lang="en-GB" sz="2800" dirty="0"/>
              <a:t>The dog enjoyed the clean river and a swim</a:t>
            </a:r>
          </a:p>
          <a:p>
            <a:pPr marL="285750" indent="-285750">
              <a:buFont typeface="Arial" panose="020B0604020202020204" pitchFamily="34" charset="0"/>
              <a:buChar char="•"/>
            </a:pPr>
            <a:r>
              <a:rPr lang="en-GB" sz="2800" dirty="0"/>
              <a:t>The monkey, the goat and the rooster worked as a team</a:t>
            </a:r>
          </a:p>
          <a:p>
            <a:pPr marL="285750" indent="-285750">
              <a:buFont typeface="Arial" panose="020B0604020202020204" pitchFamily="34" charset="0"/>
              <a:buChar char="•"/>
            </a:pPr>
            <a:r>
              <a:rPr lang="en-GB" sz="2800" dirty="0"/>
              <a:t>The dragon could have won it by flying across, but he stopped to help others instead</a:t>
            </a:r>
          </a:p>
          <a:p>
            <a:pPr marL="285750" indent="-285750">
              <a:buFont typeface="Arial" panose="020B0604020202020204" pitchFamily="34" charset="0"/>
              <a:buChar char="•"/>
            </a:pPr>
            <a:r>
              <a:rPr lang="en-GB" sz="2800" dirty="0"/>
              <a:t>The Ox had been helpful</a:t>
            </a:r>
          </a:p>
          <a:p>
            <a:pPr marL="285750" indent="-285750">
              <a:buFont typeface="Arial" panose="020B0604020202020204" pitchFamily="34" charset="0"/>
              <a:buChar char="•"/>
            </a:pPr>
            <a:r>
              <a:rPr lang="en-GB" sz="2800" dirty="0"/>
              <a:t>In fact now the Chinese New Years are a circle/cycle – with no beginning or end.  No winner or loser</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269772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5DBBD1-76C7-4826-A7DD-B5D9F10F878A}"/>
              </a:ext>
            </a:extLst>
          </p:cNvPr>
          <p:cNvPicPr>
            <a:picLocks noChangeAspect="1"/>
          </p:cNvPicPr>
          <p:nvPr/>
        </p:nvPicPr>
        <p:blipFill>
          <a:blip r:embed="rId2"/>
          <a:stretch>
            <a:fillRect/>
          </a:stretch>
        </p:blipFill>
        <p:spPr>
          <a:xfrm>
            <a:off x="371948" y="268155"/>
            <a:ext cx="8410578" cy="6292036"/>
          </a:xfrm>
          <a:prstGeom prst="rect">
            <a:avLst/>
          </a:prstGeom>
        </p:spPr>
      </p:pic>
    </p:spTree>
    <p:extLst>
      <p:ext uri="{BB962C8B-B14F-4D97-AF65-F5344CB8AC3E}">
        <p14:creationId xmlns:p14="http://schemas.microsoft.com/office/powerpoint/2010/main" val="2682451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461CFE-F20A-4B55-B200-08D4629E84C3}"/>
              </a:ext>
            </a:extLst>
          </p:cNvPr>
          <p:cNvPicPr>
            <a:picLocks noChangeAspect="1"/>
          </p:cNvPicPr>
          <p:nvPr/>
        </p:nvPicPr>
        <p:blipFill>
          <a:blip r:embed="rId2"/>
          <a:stretch>
            <a:fillRect/>
          </a:stretch>
        </p:blipFill>
        <p:spPr>
          <a:xfrm>
            <a:off x="348143" y="159760"/>
            <a:ext cx="8447713" cy="6538480"/>
          </a:xfrm>
          <a:prstGeom prst="rect">
            <a:avLst/>
          </a:prstGeom>
        </p:spPr>
      </p:pic>
    </p:spTree>
    <p:extLst>
      <p:ext uri="{BB962C8B-B14F-4D97-AF65-F5344CB8AC3E}">
        <p14:creationId xmlns:p14="http://schemas.microsoft.com/office/powerpoint/2010/main" val="3841514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D78F9B-83F8-4F24-9CC5-FDED21ECCAFF}"/>
              </a:ext>
            </a:extLst>
          </p:cNvPr>
          <p:cNvPicPr>
            <a:picLocks noChangeAspect="1"/>
          </p:cNvPicPr>
          <p:nvPr/>
        </p:nvPicPr>
        <p:blipFill>
          <a:blip r:embed="rId2"/>
          <a:stretch>
            <a:fillRect/>
          </a:stretch>
        </p:blipFill>
        <p:spPr>
          <a:xfrm>
            <a:off x="871021" y="1786855"/>
            <a:ext cx="7912252" cy="4846770"/>
          </a:xfrm>
          <a:prstGeom prst="rect">
            <a:avLst/>
          </a:prstGeom>
        </p:spPr>
      </p:pic>
      <p:pic>
        <p:nvPicPr>
          <p:cNvPr id="3" name="Picture 2">
            <a:extLst>
              <a:ext uri="{FF2B5EF4-FFF2-40B4-BE49-F238E27FC236}">
                <a16:creationId xmlns:a16="http://schemas.microsoft.com/office/drawing/2014/main" id="{7AD78629-977D-49B1-8000-30AE6F02AF8A}"/>
              </a:ext>
            </a:extLst>
          </p:cNvPr>
          <p:cNvPicPr>
            <a:picLocks noChangeAspect="1"/>
          </p:cNvPicPr>
          <p:nvPr/>
        </p:nvPicPr>
        <p:blipFill>
          <a:blip r:embed="rId3"/>
          <a:stretch>
            <a:fillRect/>
          </a:stretch>
        </p:blipFill>
        <p:spPr>
          <a:xfrm>
            <a:off x="739285" y="331487"/>
            <a:ext cx="7912252" cy="1455368"/>
          </a:xfrm>
          <a:prstGeom prst="rect">
            <a:avLst/>
          </a:prstGeom>
        </p:spPr>
      </p:pic>
      <p:pic>
        <p:nvPicPr>
          <p:cNvPr id="4" name="Picture 3">
            <a:extLst>
              <a:ext uri="{FF2B5EF4-FFF2-40B4-BE49-F238E27FC236}">
                <a16:creationId xmlns:a16="http://schemas.microsoft.com/office/drawing/2014/main" id="{79AF7AFC-D283-4CBC-8DE3-4C046BE15D0A}"/>
              </a:ext>
            </a:extLst>
          </p:cNvPr>
          <p:cNvPicPr>
            <a:picLocks noChangeAspect="1"/>
          </p:cNvPicPr>
          <p:nvPr/>
        </p:nvPicPr>
        <p:blipFill>
          <a:blip r:embed="rId4"/>
          <a:stretch>
            <a:fillRect/>
          </a:stretch>
        </p:blipFill>
        <p:spPr>
          <a:xfrm>
            <a:off x="5722725" y="6637574"/>
            <a:ext cx="510294" cy="129478"/>
          </a:xfrm>
          <a:prstGeom prst="rect">
            <a:avLst/>
          </a:prstGeom>
        </p:spPr>
      </p:pic>
    </p:spTree>
    <p:extLst>
      <p:ext uri="{BB962C8B-B14F-4D97-AF65-F5344CB8AC3E}">
        <p14:creationId xmlns:p14="http://schemas.microsoft.com/office/powerpoint/2010/main" val="3679299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0F2790-5B6E-49D5-8E7A-0CCD00E53698}"/>
              </a:ext>
            </a:extLst>
          </p:cNvPr>
          <p:cNvPicPr>
            <a:picLocks noChangeAspect="1"/>
          </p:cNvPicPr>
          <p:nvPr/>
        </p:nvPicPr>
        <p:blipFill>
          <a:blip r:embed="rId2"/>
          <a:stretch>
            <a:fillRect/>
          </a:stretch>
        </p:blipFill>
        <p:spPr>
          <a:xfrm>
            <a:off x="117446" y="178658"/>
            <a:ext cx="8808439" cy="2572932"/>
          </a:xfrm>
          <a:prstGeom prst="rect">
            <a:avLst/>
          </a:prstGeom>
        </p:spPr>
      </p:pic>
      <p:pic>
        <p:nvPicPr>
          <p:cNvPr id="3" name="Picture 2">
            <a:extLst>
              <a:ext uri="{FF2B5EF4-FFF2-40B4-BE49-F238E27FC236}">
                <a16:creationId xmlns:a16="http://schemas.microsoft.com/office/drawing/2014/main" id="{B11577F6-AE2C-4B34-9A44-AF9A2B614AFB}"/>
              </a:ext>
            </a:extLst>
          </p:cNvPr>
          <p:cNvPicPr>
            <a:picLocks noChangeAspect="1"/>
          </p:cNvPicPr>
          <p:nvPr/>
        </p:nvPicPr>
        <p:blipFill>
          <a:blip r:embed="rId3"/>
          <a:stretch>
            <a:fillRect/>
          </a:stretch>
        </p:blipFill>
        <p:spPr>
          <a:xfrm>
            <a:off x="117446" y="2751590"/>
            <a:ext cx="8808439" cy="3992572"/>
          </a:xfrm>
          <a:prstGeom prst="rect">
            <a:avLst/>
          </a:prstGeom>
        </p:spPr>
      </p:pic>
    </p:spTree>
    <p:extLst>
      <p:ext uri="{BB962C8B-B14F-4D97-AF65-F5344CB8AC3E}">
        <p14:creationId xmlns:p14="http://schemas.microsoft.com/office/powerpoint/2010/main" val="418646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3290" y="244699"/>
            <a:ext cx="8806619" cy="3837904"/>
          </a:xfrm>
          <a:prstGeom prst="rect">
            <a:avLst/>
          </a:prstGeom>
        </p:spPr>
      </p:pic>
      <p:cxnSp>
        <p:nvCxnSpPr>
          <p:cNvPr id="4" name="Straight Arrow Connector 3"/>
          <p:cNvCxnSpPr/>
          <p:nvPr/>
        </p:nvCxnSpPr>
        <p:spPr>
          <a:xfrm flipV="1">
            <a:off x="1918952" y="1056069"/>
            <a:ext cx="2125014" cy="35662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032" y="4472672"/>
            <a:ext cx="2524260" cy="1200329"/>
          </a:xfrm>
          <a:prstGeom prst="rect">
            <a:avLst/>
          </a:prstGeom>
          <a:noFill/>
        </p:spPr>
        <p:txBody>
          <a:bodyPr wrap="square" rtlCol="0">
            <a:spAutoFit/>
          </a:bodyPr>
          <a:lstStyle/>
          <a:p>
            <a:r>
              <a:rPr lang="en-GB" b="1" dirty="0"/>
              <a:t>Europe</a:t>
            </a:r>
          </a:p>
          <a:p>
            <a:r>
              <a:rPr lang="en-GB" dirty="0"/>
              <a:t>United Kingdom</a:t>
            </a:r>
          </a:p>
          <a:p>
            <a:r>
              <a:rPr lang="en-GB" dirty="0"/>
              <a:t>Great Britain</a:t>
            </a:r>
          </a:p>
          <a:p>
            <a:r>
              <a:rPr lang="en-GB" dirty="0"/>
              <a:t>England</a:t>
            </a:r>
          </a:p>
        </p:txBody>
      </p:sp>
      <p:cxnSp>
        <p:nvCxnSpPr>
          <p:cNvPr id="7" name="Straight Arrow Connector 6"/>
          <p:cNvCxnSpPr/>
          <p:nvPr/>
        </p:nvCxnSpPr>
        <p:spPr>
          <a:xfrm flipH="1" flipV="1">
            <a:off x="2550018" y="2627291"/>
            <a:ext cx="759854" cy="18030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996308" y="4472672"/>
            <a:ext cx="2142363" cy="646331"/>
          </a:xfrm>
          <a:prstGeom prst="rect">
            <a:avLst/>
          </a:prstGeom>
          <a:noFill/>
        </p:spPr>
        <p:txBody>
          <a:bodyPr wrap="square" rtlCol="0">
            <a:spAutoFit/>
          </a:bodyPr>
          <a:lstStyle/>
          <a:p>
            <a:r>
              <a:rPr lang="en-GB" b="1" dirty="0"/>
              <a:t>South America </a:t>
            </a:r>
          </a:p>
          <a:p>
            <a:r>
              <a:rPr lang="en-GB" dirty="0"/>
              <a:t>Brazil</a:t>
            </a:r>
          </a:p>
        </p:txBody>
      </p:sp>
      <p:sp>
        <p:nvSpPr>
          <p:cNvPr id="9" name="TextBox 8"/>
          <p:cNvSpPr txBox="1"/>
          <p:nvPr/>
        </p:nvSpPr>
        <p:spPr>
          <a:xfrm>
            <a:off x="4172756" y="3888227"/>
            <a:ext cx="1931830" cy="338554"/>
          </a:xfrm>
          <a:prstGeom prst="rect">
            <a:avLst/>
          </a:prstGeom>
          <a:noFill/>
        </p:spPr>
        <p:txBody>
          <a:bodyPr wrap="square" rtlCol="0">
            <a:spAutoFit/>
          </a:bodyPr>
          <a:lstStyle/>
          <a:p>
            <a:r>
              <a:rPr lang="en-GB" sz="1600" dirty="0"/>
              <a:t>Antarctica</a:t>
            </a:r>
          </a:p>
        </p:txBody>
      </p:sp>
      <p:sp>
        <p:nvSpPr>
          <p:cNvPr id="10" name="TextBox 9"/>
          <p:cNvSpPr txBox="1"/>
          <p:nvPr/>
        </p:nvSpPr>
        <p:spPr>
          <a:xfrm>
            <a:off x="1493950" y="3142445"/>
            <a:ext cx="1687132" cy="338554"/>
          </a:xfrm>
          <a:prstGeom prst="rect">
            <a:avLst/>
          </a:prstGeom>
          <a:noFill/>
        </p:spPr>
        <p:txBody>
          <a:bodyPr wrap="square" rtlCol="0">
            <a:spAutoFit/>
          </a:bodyPr>
          <a:lstStyle/>
          <a:p>
            <a:r>
              <a:rPr lang="en-GB" sz="1600" dirty="0"/>
              <a:t>South America</a:t>
            </a:r>
          </a:p>
        </p:txBody>
      </p:sp>
      <p:cxnSp>
        <p:nvCxnSpPr>
          <p:cNvPr id="12" name="Straight Arrow Connector 11"/>
          <p:cNvCxnSpPr/>
          <p:nvPr/>
        </p:nvCxnSpPr>
        <p:spPr>
          <a:xfrm flipV="1">
            <a:off x="7134896" y="1893194"/>
            <a:ext cx="12879" cy="23335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512242" y="4149506"/>
            <a:ext cx="1811452" cy="646331"/>
          </a:xfrm>
          <a:prstGeom prst="rect">
            <a:avLst/>
          </a:prstGeom>
          <a:noFill/>
        </p:spPr>
        <p:txBody>
          <a:bodyPr wrap="square" rtlCol="0">
            <a:spAutoFit/>
          </a:bodyPr>
          <a:lstStyle/>
          <a:p>
            <a:r>
              <a:rPr lang="en-GB" b="1" dirty="0"/>
              <a:t>Asia</a:t>
            </a:r>
          </a:p>
          <a:p>
            <a:r>
              <a:rPr lang="en-GB" dirty="0"/>
              <a:t>China</a:t>
            </a:r>
          </a:p>
        </p:txBody>
      </p:sp>
      <p:sp>
        <p:nvSpPr>
          <p:cNvPr id="14" name="Rectangle 13"/>
          <p:cNvSpPr/>
          <p:nvPr/>
        </p:nvSpPr>
        <p:spPr>
          <a:xfrm>
            <a:off x="2908571" y="5262890"/>
            <a:ext cx="6096000" cy="1477328"/>
          </a:xfrm>
          <a:prstGeom prst="rect">
            <a:avLst/>
          </a:prstGeom>
          <a:ln>
            <a:solidFill>
              <a:schemeClr val="tx1"/>
            </a:solidFill>
          </a:ln>
        </p:spPr>
        <p:txBody>
          <a:bodyPr>
            <a:spAutoFit/>
          </a:bodyPr>
          <a:lstStyle/>
          <a:p>
            <a:r>
              <a:rPr lang="en-GB" dirty="0">
                <a:solidFill>
                  <a:srgbClr val="222222"/>
                </a:solidFill>
                <a:latin typeface="arial" panose="020B0604020202020204" pitchFamily="34" charset="0"/>
              </a:rPr>
              <a:t>There are </a:t>
            </a:r>
            <a:r>
              <a:rPr lang="en-GB" b="1" dirty="0">
                <a:solidFill>
                  <a:srgbClr val="222222"/>
                </a:solidFill>
                <a:latin typeface="arial" panose="020B0604020202020204" pitchFamily="34" charset="0"/>
              </a:rPr>
              <a:t>seven</a:t>
            </a:r>
            <a:r>
              <a:rPr lang="en-GB" dirty="0">
                <a:solidFill>
                  <a:srgbClr val="222222"/>
                </a:solidFill>
                <a:latin typeface="arial" panose="020B0604020202020204" pitchFamily="34" charset="0"/>
              </a:rPr>
              <a:t> </a:t>
            </a:r>
            <a:r>
              <a:rPr lang="en-GB" b="1" dirty="0">
                <a:solidFill>
                  <a:srgbClr val="222222"/>
                </a:solidFill>
                <a:latin typeface="arial" panose="020B0604020202020204" pitchFamily="34" charset="0"/>
              </a:rPr>
              <a:t>continents</a:t>
            </a:r>
            <a:r>
              <a:rPr lang="en-GB" dirty="0">
                <a:solidFill>
                  <a:srgbClr val="222222"/>
                </a:solidFill>
                <a:latin typeface="arial" panose="020B0604020202020204" pitchFamily="34" charset="0"/>
              </a:rPr>
              <a:t> on Earth: Asia, Europe, Africa, North America, South America, Australia and Antarctica. There are </a:t>
            </a:r>
            <a:r>
              <a:rPr lang="en-GB" b="1" dirty="0">
                <a:solidFill>
                  <a:srgbClr val="222222"/>
                </a:solidFill>
                <a:latin typeface="arial" panose="020B0604020202020204" pitchFamily="34" charset="0"/>
              </a:rPr>
              <a:t>five</a:t>
            </a:r>
            <a:r>
              <a:rPr lang="en-GB" dirty="0">
                <a:solidFill>
                  <a:srgbClr val="222222"/>
                </a:solidFill>
                <a:latin typeface="arial" panose="020B0604020202020204" pitchFamily="34" charset="0"/>
              </a:rPr>
              <a:t> </a:t>
            </a:r>
            <a:r>
              <a:rPr lang="en-GB" b="1" dirty="0">
                <a:solidFill>
                  <a:srgbClr val="222222"/>
                </a:solidFill>
                <a:latin typeface="arial" panose="020B0604020202020204" pitchFamily="34" charset="0"/>
              </a:rPr>
              <a:t>oceans</a:t>
            </a:r>
            <a:r>
              <a:rPr lang="en-GB" dirty="0">
                <a:solidFill>
                  <a:srgbClr val="222222"/>
                </a:solidFill>
                <a:latin typeface="arial" panose="020B0604020202020204" pitchFamily="34" charset="0"/>
              </a:rPr>
              <a:t> on Earth: The Pacific </a:t>
            </a:r>
            <a:r>
              <a:rPr lang="en-GB" b="1" dirty="0">
                <a:solidFill>
                  <a:srgbClr val="222222"/>
                </a:solidFill>
                <a:latin typeface="arial" panose="020B0604020202020204" pitchFamily="34" charset="0"/>
              </a:rPr>
              <a:t>Ocean</a:t>
            </a:r>
            <a:r>
              <a:rPr lang="en-GB" dirty="0">
                <a:solidFill>
                  <a:srgbClr val="222222"/>
                </a:solidFill>
                <a:latin typeface="arial" panose="020B0604020202020204" pitchFamily="34" charset="0"/>
              </a:rPr>
              <a:t>, The Atlantic </a:t>
            </a:r>
            <a:r>
              <a:rPr lang="en-GB" b="1" dirty="0">
                <a:solidFill>
                  <a:srgbClr val="222222"/>
                </a:solidFill>
                <a:latin typeface="arial" panose="020B0604020202020204" pitchFamily="34" charset="0"/>
              </a:rPr>
              <a:t>Ocean</a:t>
            </a:r>
            <a:r>
              <a:rPr lang="en-GB" dirty="0">
                <a:solidFill>
                  <a:srgbClr val="222222"/>
                </a:solidFill>
                <a:latin typeface="arial" panose="020B0604020202020204" pitchFamily="34" charset="0"/>
              </a:rPr>
              <a:t>, The Indian </a:t>
            </a:r>
            <a:r>
              <a:rPr lang="en-GB" b="1" dirty="0">
                <a:solidFill>
                  <a:srgbClr val="222222"/>
                </a:solidFill>
                <a:latin typeface="arial" panose="020B0604020202020204" pitchFamily="34" charset="0"/>
              </a:rPr>
              <a:t>Ocean</a:t>
            </a:r>
            <a:r>
              <a:rPr lang="en-GB" dirty="0">
                <a:solidFill>
                  <a:srgbClr val="222222"/>
                </a:solidFill>
                <a:latin typeface="arial" panose="020B0604020202020204" pitchFamily="34" charset="0"/>
              </a:rPr>
              <a:t>, The Southern </a:t>
            </a:r>
            <a:r>
              <a:rPr lang="en-GB" b="1" dirty="0">
                <a:solidFill>
                  <a:srgbClr val="222222"/>
                </a:solidFill>
                <a:latin typeface="arial" panose="020B0604020202020204" pitchFamily="34" charset="0"/>
              </a:rPr>
              <a:t>Ocean</a:t>
            </a:r>
            <a:r>
              <a:rPr lang="en-GB" dirty="0">
                <a:solidFill>
                  <a:srgbClr val="222222"/>
                </a:solidFill>
                <a:latin typeface="arial" panose="020B0604020202020204" pitchFamily="34" charset="0"/>
              </a:rPr>
              <a:t> and the Arctic </a:t>
            </a:r>
            <a:r>
              <a:rPr lang="en-GB" b="1" dirty="0">
                <a:solidFill>
                  <a:srgbClr val="222222"/>
                </a:solidFill>
                <a:latin typeface="arial" panose="020B0604020202020204" pitchFamily="34" charset="0"/>
              </a:rPr>
              <a:t>Ocean</a:t>
            </a:r>
            <a:endParaRPr lang="en-GB" dirty="0"/>
          </a:p>
        </p:txBody>
      </p:sp>
      <p:pic>
        <p:nvPicPr>
          <p:cNvPr id="18" name="Picture 17"/>
          <p:cNvPicPr>
            <a:picLocks noChangeAspect="1"/>
          </p:cNvPicPr>
          <p:nvPr/>
        </p:nvPicPr>
        <p:blipFill>
          <a:blip r:embed="rId3"/>
          <a:stretch>
            <a:fillRect/>
          </a:stretch>
        </p:blipFill>
        <p:spPr>
          <a:xfrm>
            <a:off x="7572777" y="34932"/>
            <a:ext cx="1547350" cy="1060349"/>
          </a:xfrm>
          <a:prstGeom prst="rect">
            <a:avLst/>
          </a:prstGeom>
        </p:spPr>
      </p:pic>
    </p:spTree>
    <p:extLst>
      <p:ext uri="{BB962C8B-B14F-4D97-AF65-F5344CB8AC3E}">
        <p14:creationId xmlns:p14="http://schemas.microsoft.com/office/powerpoint/2010/main" val="1443783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6" y="553792"/>
            <a:ext cx="6825803" cy="4062651"/>
          </a:xfrm>
          <a:prstGeom prst="rect">
            <a:avLst/>
          </a:prstGeom>
          <a:noFill/>
        </p:spPr>
        <p:txBody>
          <a:bodyPr wrap="square" rtlCol="0">
            <a:spAutoFit/>
          </a:bodyPr>
          <a:lstStyle/>
          <a:p>
            <a:pPr marL="285750" indent="-285750">
              <a:buFont typeface="Arial" panose="020B0604020202020204" pitchFamily="34" charset="0"/>
              <a:buChar char="•"/>
            </a:pPr>
            <a:r>
              <a:rPr lang="en-GB" sz="2000" dirty="0"/>
              <a:t>China is the largest country in the world with over 1.3 billion people living there.  UK population is about 65 million</a:t>
            </a:r>
          </a:p>
          <a:p>
            <a:pPr marL="285750" indent="-285750">
              <a:buFont typeface="Arial" panose="020B0604020202020204" pitchFamily="34" charset="0"/>
              <a:buChar char="•"/>
            </a:pPr>
            <a:r>
              <a:rPr lang="en-GB" sz="2000" dirty="0"/>
              <a:t>China is in the continent of Asia</a:t>
            </a:r>
          </a:p>
          <a:p>
            <a:pPr marL="285750" indent="-285750">
              <a:buFont typeface="Arial" panose="020B0604020202020204" pitchFamily="34" charset="0"/>
              <a:buChar char="•"/>
            </a:pPr>
            <a:r>
              <a:rPr lang="en-GB" sz="2000" dirty="0"/>
              <a:t>The capital city is Beijing</a:t>
            </a:r>
          </a:p>
          <a:p>
            <a:pPr marL="285750" indent="-285750">
              <a:buFont typeface="Arial" panose="020B0604020202020204" pitchFamily="34" charset="0"/>
              <a:buChar char="•"/>
            </a:pPr>
            <a:r>
              <a:rPr lang="en-GB" sz="2000" dirty="0"/>
              <a:t>China has the largest man-made item in the world – the Great Wall of China.  It is over 5 500 miles long and can be seen from space.  It was build to keep invaders out from the North, such as the </a:t>
            </a:r>
            <a:r>
              <a:rPr lang="en-GB" sz="2000" dirty="0" err="1"/>
              <a:t>Monguls</a:t>
            </a:r>
            <a:endParaRPr lang="en-GB" sz="2000" dirty="0"/>
          </a:p>
          <a:p>
            <a:pPr marL="285750" indent="-285750">
              <a:buFont typeface="Arial" panose="020B0604020202020204" pitchFamily="34" charset="0"/>
              <a:buChar char="•"/>
            </a:pPr>
            <a:r>
              <a:rPr lang="en-GB" sz="2000" dirty="0"/>
              <a:t>It is the 2</a:t>
            </a:r>
            <a:r>
              <a:rPr lang="en-GB" sz="2000" baseline="30000" dirty="0"/>
              <a:t>nd</a:t>
            </a:r>
            <a:r>
              <a:rPr lang="en-GB" sz="2000" dirty="0"/>
              <a:t> richest country in the world after USA</a:t>
            </a:r>
          </a:p>
          <a:p>
            <a:pPr marL="285750" indent="-285750">
              <a:buFont typeface="Arial" panose="020B0604020202020204" pitchFamily="34" charset="0"/>
              <a:buChar char="•"/>
            </a:pPr>
            <a:r>
              <a:rPr lang="en-GB" sz="2000" dirty="0"/>
              <a:t>The tallest mountain in the world is on the border of China – Mt Everest</a:t>
            </a:r>
          </a:p>
          <a:p>
            <a:pPr marL="285750" indent="-285750">
              <a:buFont typeface="Arial" panose="020B0604020202020204" pitchFamily="34" charset="0"/>
              <a:buChar char="•"/>
            </a:pPr>
            <a:endParaRPr lang="en-GB" dirty="0"/>
          </a:p>
        </p:txBody>
      </p:sp>
      <p:pic>
        <p:nvPicPr>
          <p:cNvPr id="3" name="Picture 2"/>
          <p:cNvPicPr>
            <a:picLocks noChangeAspect="1"/>
          </p:cNvPicPr>
          <p:nvPr/>
        </p:nvPicPr>
        <p:blipFill>
          <a:blip r:embed="rId2"/>
          <a:stretch>
            <a:fillRect/>
          </a:stretch>
        </p:blipFill>
        <p:spPr>
          <a:xfrm>
            <a:off x="6946246" y="5284698"/>
            <a:ext cx="2103067" cy="1450953"/>
          </a:xfrm>
          <a:prstGeom prst="rect">
            <a:avLst/>
          </a:prstGeom>
        </p:spPr>
      </p:pic>
      <p:pic>
        <p:nvPicPr>
          <p:cNvPr id="4" name="Picture 3"/>
          <p:cNvPicPr>
            <a:picLocks noChangeAspect="1"/>
          </p:cNvPicPr>
          <p:nvPr/>
        </p:nvPicPr>
        <p:blipFill>
          <a:blip r:embed="rId3"/>
          <a:stretch>
            <a:fillRect/>
          </a:stretch>
        </p:blipFill>
        <p:spPr>
          <a:xfrm>
            <a:off x="1374484" y="4411551"/>
            <a:ext cx="3381375" cy="2324100"/>
          </a:xfrm>
          <a:prstGeom prst="rect">
            <a:avLst/>
          </a:prstGeom>
        </p:spPr>
      </p:pic>
    </p:spTree>
    <p:extLst>
      <p:ext uri="{BB962C8B-B14F-4D97-AF65-F5344CB8AC3E}">
        <p14:creationId xmlns:p14="http://schemas.microsoft.com/office/powerpoint/2010/main" val="4059293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9"/>
          <p:cNvPicPr>
            <a:picLocks noChangeAspect="1"/>
          </p:cNvPicPr>
          <p:nvPr/>
        </p:nvPicPr>
        <p:blipFill>
          <a:blip r:embed="rId2">
            <a:extLst>
              <a:ext uri="{28A0092B-C50C-407E-A947-70E740481C1C}">
                <a14:useLocalDpi xmlns:a14="http://schemas.microsoft.com/office/drawing/2010/main" val="0"/>
              </a:ext>
            </a:extLst>
          </a:blip>
          <a:srcRect l="3059" t="185" r="3065" b="890"/>
          <a:stretch>
            <a:fillRect/>
          </a:stretch>
        </p:blipFill>
        <p:spPr bwMode="auto">
          <a:xfrm>
            <a:off x="0" y="0"/>
            <a:ext cx="9144000"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2"/>
          <p:cNvSpPr/>
          <p:nvPr/>
        </p:nvSpPr>
        <p:spPr>
          <a:xfrm>
            <a:off x="755650" y="4905375"/>
            <a:ext cx="7632700" cy="1403350"/>
          </a:xfrm>
          <a:prstGeom prst="roundRect">
            <a:avLst>
              <a:gd name="adj" fmla="val 6173"/>
            </a:avLst>
          </a:prstGeom>
          <a:solidFill>
            <a:schemeClr val="bg1">
              <a:alpha val="95000"/>
            </a:schemeClr>
          </a:solidFill>
          <a:ln w="19050">
            <a:solidFill>
              <a:srgbClr val="D0B95F"/>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just" eaLnBrk="1" fontAlgn="auto" hangingPunct="1">
              <a:spcBef>
                <a:spcPts val="0"/>
              </a:spcBef>
              <a:spcAft>
                <a:spcPts val="0"/>
              </a:spcAft>
              <a:defRPr/>
            </a:pPr>
            <a:r>
              <a:rPr lang="en-GB" dirty="0">
                <a:solidFill>
                  <a:schemeClr val="tx1"/>
                </a:solidFill>
              </a:rPr>
              <a:t>A long time ago, in China, the Jade Emperor decided that there should be a way to measure time. He told the animals they were to compete in a race. The first twelve animals would be rewarded by having a year named after them.</a:t>
            </a:r>
          </a:p>
        </p:txBody>
      </p:sp>
      <p:pic>
        <p:nvPicPr>
          <p:cNvPr id="922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4888" y="6711950"/>
            <a:ext cx="45085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2238</TotalTime>
  <Words>882</Words>
  <Application>Microsoft Office PowerPoint</Application>
  <PresentationFormat>On-screen Show (4:3)</PresentationFormat>
  <Paragraphs>40</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Twinkl</vt:lpstr>
      <vt:lpstr>Arial</vt:lpstr>
      <vt:lpstr>Twinkl SemiBold</vt:lpstr>
      <vt:lpstr>Sassoon Infant Rg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 is not all about winning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Nicki</cp:lastModifiedBy>
  <cp:revision>144</cp:revision>
  <dcterms:created xsi:type="dcterms:W3CDTF">2014-10-01T16:09:27Z</dcterms:created>
  <dcterms:modified xsi:type="dcterms:W3CDTF">2023-01-19T14:18:46Z</dcterms:modified>
</cp:coreProperties>
</file>