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sldIdLst>
    <p:sldId id="256" r:id="rId2"/>
    <p:sldId id="311" r:id="rId3"/>
    <p:sldId id="306" r:id="rId4"/>
    <p:sldId id="316" r:id="rId5"/>
    <p:sldId id="307" r:id="rId6"/>
    <p:sldId id="302" r:id="rId7"/>
    <p:sldId id="303" r:id="rId8"/>
    <p:sldId id="313" r:id="rId9"/>
    <p:sldId id="300" r:id="rId10"/>
    <p:sldId id="309" r:id="rId11"/>
    <p:sldId id="310" r:id="rId12"/>
    <p:sldId id="317" r:id="rId13"/>
    <p:sldId id="304" r:id="rId14"/>
    <p:sldId id="271" r:id="rId15"/>
    <p:sldId id="283" r:id="rId16"/>
    <p:sldId id="318" r:id="rId17"/>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6788" autoAdjust="0"/>
  </p:normalViewPr>
  <p:slideViewPr>
    <p:cSldViewPr snapToGrid="0">
      <p:cViewPr varScale="1">
        <p:scale>
          <a:sx n="49" d="100"/>
          <a:sy n="49" d="100"/>
        </p:scale>
        <p:origin x="1536" y="4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1" d="100"/>
          <a:sy n="51" d="100"/>
        </p:scale>
        <p:origin x="2976"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3E2CB753-5739-47F9-ABB0-A77230980336}" type="datetimeFigureOut">
              <a:rPr lang="en-GB" smtClean="0"/>
              <a:t>08/06/2023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B51F68D1-E707-491C-9D31-A8814B5E8F0A}" type="slidenum">
              <a:rPr lang="en-GB" smtClean="0"/>
              <a:t>‹#›</a:t>
            </a:fld>
            <a:endParaRPr lang="en-GB"/>
          </a:p>
        </p:txBody>
      </p:sp>
    </p:spTree>
    <p:extLst>
      <p:ext uri="{BB962C8B-B14F-4D97-AF65-F5344CB8AC3E}">
        <p14:creationId xmlns:p14="http://schemas.microsoft.com/office/powerpoint/2010/main" val="290794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ngminds.org.uk/parent/parents-a-z-mental-health-guide/transitions-and-times-of-change/"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1F68D1-E707-491C-9D31-A8814B5E8F0A}" type="slidenum">
              <a:rPr lang="en-GB" smtClean="0"/>
              <a:t>1</a:t>
            </a:fld>
            <a:endParaRPr lang="en-GB"/>
          </a:p>
        </p:txBody>
      </p:sp>
    </p:spTree>
    <p:extLst>
      <p:ext uri="{BB962C8B-B14F-4D97-AF65-F5344CB8AC3E}">
        <p14:creationId xmlns:p14="http://schemas.microsoft.com/office/powerpoint/2010/main" val="1744281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51F68D1-E707-491C-9D31-A8814B5E8F0A}" type="slidenum">
              <a:rPr lang="en-GB" smtClean="0"/>
              <a:t>10</a:t>
            </a:fld>
            <a:endParaRPr lang="en-GB"/>
          </a:p>
        </p:txBody>
      </p:sp>
    </p:spTree>
    <p:extLst>
      <p:ext uri="{BB962C8B-B14F-4D97-AF65-F5344CB8AC3E}">
        <p14:creationId xmlns:p14="http://schemas.microsoft.com/office/powerpoint/2010/main" val="1162283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51F68D1-E707-491C-9D31-A8814B5E8F0A}" type="slidenum">
              <a:rPr lang="en-GB" smtClean="0"/>
              <a:t>11</a:t>
            </a:fld>
            <a:endParaRPr lang="en-GB"/>
          </a:p>
        </p:txBody>
      </p:sp>
    </p:spTree>
    <p:extLst>
      <p:ext uri="{BB962C8B-B14F-4D97-AF65-F5344CB8AC3E}">
        <p14:creationId xmlns:p14="http://schemas.microsoft.com/office/powerpoint/2010/main" val="10777498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Resilience is the ability to do well despite challenges in life. It helps us adapt successfully and bounce back from adversity, failure, conflict and disappointment. </a:t>
            </a:r>
          </a:p>
          <a:p>
            <a:r>
              <a:rPr lang="en-GB" sz="1200" b="0" i="0" kern="1200" dirty="0" smtClean="0">
                <a:solidFill>
                  <a:schemeClr val="tx1"/>
                </a:solidFill>
                <a:effectLst/>
                <a:latin typeface="+mn-lt"/>
                <a:ea typeface="+mn-ea"/>
                <a:cs typeface="+mn-cs"/>
              </a:rPr>
              <a:t>When faced with challenges and difficulties, resilient children still experience anger, grief and pain. But they can function and recover. </a:t>
            </a:r>
          </a:p>
          <a:p>
            <a:r>
              <a:rPr lang="en-GB" sz="1200" b="0" i="0" kern="1200" dirty="0" smtClean="0">
                <a:solidFill>
                  <a:schemeClr val="tx1"/>
                </a:solidFill>
                <a:effectLst/>
                <a:latin typeface="+mn-lt"/>
                <a:ea typeface="+mn-ea"/>
                <a:cs typeface="+mn-cs"/>
              </a:rPr>
              <a:t>Resilient children also tend to persist in the face of a difficult task, know when to ask for help and are more able to tolerate failure. They can be confident in their own lovability and value too, which helps with good self-esteem.  </a:t>
            </a:r>
          </a:p>
          <a:p>
            <a:endParaRPr lang="en-GB" dirty="0"/>
          </a:p>
        </p:txBody>
      </p:sp>
      <p:sp>
        <p:nvSpPr>
          <p:cNvPr id="4" name="Slide Number Placeholder 3"/>
          <p:cNvSpPr>
            <a:spLocks noGrp="1"/>
          </p:cNvSpPr>
          <p:nvPr>
            <p:ph type="sldNum" sz="quarter" idx="10"/>
          </p:nvPr>
        </p:nvSpPr>
        <p:spPr/>
        <p:txBody>
          <a:bodyPr/>
          <a:lstStyle/>
          <a:p>
            <a:fld id="{B51F68D1-E707-491C-9D31-A8814B5E8F0A}" type="slidenum">
              <a:rPr lang="en-GB" smtClean="0"/>
              <a:t>12</a:t>
            </a:fld>
            <a:endParaRPr lang="en-GB"/>
          </a:p>
        </p:txBody>
      </p:sp>
    </p:spTree>
    <p:extLst>
      <p:ext uri="{BB962C8B-B14F-4D97-AF65-F5344CB8AC3E}">
        <p14:creationId xmlns:p14="http://schemas.microsoft.com/office/powerpoint/2010/main" val="23778010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51F68D1-E707-491C-9D31-A8814B5E8F0A}" type="slidenum">
              <a:rPr lang="en-GB" smtClean="0"/>
              <a:t>13</a:t>
            </a:fld>
            <a:endParaRPr lang="en-GB"/>
          </a:p>
        </p:txBody>
      </p:sp>
    </p:spTree>
    <p:extLst>
      <p:ext uri="{BB962C8B-B14F-4D97-AF65-F5344CB8AC3E}">
        <p14:creationId xmlns:p14="http://schemas.microsoft.com/office/powerpoint/2010/main" val="41237346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1F68D1-E707-491C-9D31-A8814B5E8F0A}" type="slidenum">
              <a:rPr lang="en-GB" smtClean="0"/>
              <a:t>14</a:t>
            </a:fld>
            <a:endParaRPr lang="en-GB"/>
          </a:p>
        </p:txBody>
      </p:sp>
    </p:spTree>
    <p:extLst>
      <p:ext uri="{BB962C8B-B14F-4D97-AF65-F5344CB8AC3E}">
        <p14:creationId xmlns:p14="http://schemas.microsoft.com/office/powerpoint/2010/main" val="38735597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51F68D1-E707-491C-9D31-A8814B5E8F0A}" type="slidenum">
              <a:rPr lang="en-GB" smtClean="0"/>
              <a:t>15</a:t>
            </a:fld>
            <a:endParaRPr lang="en-GB"/>
          </a:p>
        </p:txBody>
      </p:sp>
    </p:spTree>
    <p:extLst>
      <p:ext uri="{BB962C8B-B14F-4D97-AF65-F5344CB8AC3E}">
        <p14:creationId xmlns:p14="http://schemas.microsoft.com/office/powerpoint/2010/main" val="14380474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With the agreement of myself and Nicki Walker, Michelle, Elijah in Year 1’s Mum has set up a Facebook page for parents</a:t>
            </a:r>
            <a:r>
              <a:rPr lang="en-GB" baseline="0" dirty="0" smtClean="0"/>
              <a:t> and carers of pupils with SEND at Russell to support each other.</a:t>
            </a:r>
          </a:p>
          <a:p>
            <a:r>
              <a:rPr lang="en-GB" baseline="0" dirty="0" smtClean="0"/>
              <a:t>We are absolutely delighted that it is being supported by 27 families and supportive to parents in all year groups (including new joiners for September 2023).</a:t>
            </a:r>
          </a:p>
          <a:p>
            <a:endParaRPr lang="en-GB" dirty="0"/>
          </a:p>
        </p:txBody>
      </p:sp>
      <p:sp>
        <p:nvSpPr>
          <p:cNvPr id="4" name="Slide Number Placeholder 3"/>
          <p:cNvSpPr>
            <a:spLocks noGrp="1"/>
          </p:cNvSpPr>
          <p:nvPr>
            <p:ph type="sldNum" sz="quarter" idx="10"/>
          </p:nvPr>
        </p:nvSpPr>
        <p:spPr/>
        <p:txBody>
          <a:bodyPr/>
          <a:lstStyle/>
          <a:p>
            <a:fld id="{B51F68D1-E707-491C-9D31-A8814B5E8F0A}" type="slidenum">
              <a:rPr lang="en-GB" smtClean="0"/>
              <a:t>16</a:t>
            </a:fld>
            <a:endParaRPr lang="en-GB"/>
          </a:p>
        </p:txBody>
      </p:sp>
    </p:spTree>
    <p:extLst>
      <p:ext uri="{BB962C8B-B14F-4D97-AF65-F5344CB8AC3E}">
        <p14:creationId xmlns:p14="http://schemas.microsoft.com/office/powerpoint/2010/main" val="1017625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Today</a:t>
            </a:r>
            <a:r>
              <a:rPr lang="en-GB" baseline="0" dirty="0" smtClean="0"/>
              <a:t> as we start our last half term of the current school year, we are going to talk about change: your child may be moving to a new class or year group or may be facing a move to a new school.  </a:t>
            </a:r>
          </a:p>
          <a:p>
            <a:endParaRPr lang="en-GB" baseline="0" dirty="0" smtClean="0"/>
          </a:p>
          <a:p>
            <a:r>
              <a:rPr lang="en-GB" dirty="0" smtClean="0"/>
              <a:t>Moving from</a:t>
            </a:r>
            <a:r>
              <a:rPr lang="en-GB" baseline="0" dirty="0" smtClean="0"/>
              <a:t> class to class or from lower </a:t>
            </a:r>
            <a:r>
              <a:rPr lang="en-GB" dirty="0" smtClean="0"/>
              <a:t>school to middle school is exciting and inevitable. But it can also be a daunting or anxious time. For children with special educational needs and disabilities (SEND) or mental health difficulties, the change may be particularly challenging.</a:t>
            </a:r>
          </a:p>
          <a:p>
            <a:r>
              <a:rPr lang="en-GB" dirty="0" smtClean="0"/>
              <a:t>As a parent there is much you can do to help your child </a:t>
            </a:r>
            <a:r>
              <a:rPr lang="en-GB" u="sng" dirty="0" smtClean="0">
                <a:hlinkClick r:id="rId3" tooltip="Transitions and times of change"/>
              </a:rPr>
              <a:t>manage the transition</a:t>
            </a:r>
            <a:r>
              <a:rPr lang="en-GB" dirty="0" smtClean="0"/>
              <a:t> and minimise anxiety, whatever their situation.</a:t>
            </a:r>
          </a:p>
          <a:p>
            <a:endParaRPr lang="en-GB" dirty="0"/>
          </a:p>
        </p:txBody>
      </p:sp>
      <p:sp>
        <p:nvSpPr>
          <p:cNvPr id="4" name="Slide Number Placeholder 3"/>
          <p:cNvSpPr>
            <a:spLocks noGrp="1"/>
          </p:cNvSpPr>
          <p:nvPr>
            <p:ph type="sldNum" sz="quarter" idx="10"/>
          </p:nvPr>
        </p:nvSpPr>
        <p:spPr/>
        <p:txBody>
          <a:bodyPr/>
          <a:lstStyle/>
          <a:p>
            <a:fld id="{B51F68D1-E707-491C-9D31-A8814B5E8F0A}" type="slidenum">
              <a:rPr lang="en-GB" smtClean="0"/>
              <a:t>2</a:t>
            </a:fld>
            <a:endParaRPr lang="en-GB"/>
          </a:p>
        </p:txBody>
      </p:sp>
    </p:spTree>
    <p:extLst>
      <p:ext uri="{BB962C8B-B14F-4D97-AF65-F5344CB8AC3E}">
        <p14:creationId xmlns:p14="http://schemas.microsoft.com/office/powerpoint/2010/main" val="2646120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Reassure your children that nerves about starting something new are normal, as is some sadness at leaving familiar things, and that these feelings usually subside.</a:t>
            </a:r>
          </a:p>
          <a:p>
            <a:r>
              <a:rPr lang="en-GB" dirty="0" smtClean="0"/>
              <a:t>But be careful not to impose your own worries. Focus on exciting opportunities too – new subjects, activities and friends. Celebrating the milestone of finishing lower school, and all the ways they have grown, can boost self-esteem and confidence.</a:t>
            </a:r>
          </a:p>
          <a:p>
            <a:endParaRPr lang="en-GB" dirty="0" smtClean="0"/>
          </a:p>
          <a:p>
            <a:r>
              <a:rPr lang="en-GB" dirty="0" smtClean="0"/>
              <a:t>Don’t </a:t>
            </a:r>
            <a:r>
              <a:rPr lang="en-GB" dirty="0"/>
              <a:t>wait for your child to start the dialogue. Instead, get the conversation going yourself. You can say something like:</a:t>
            </a:r>
          </a:p>
          <a:p>
            <a:r>
              <a:rPr lang="en-GB" dirty="0"/>
              <a:t>“I see you’re a little </a:t>
            </a:r>
            <a:r>
              <a:rPr lang="en-GB" dirty="0" smtClean="0"/>
              <a:t>a</a:t>
            </a:r>
            <a:r>
              <a:rPr lang="en-GB" baseline="0" dirty="0" smtClean="0"/>
              <a:t>nxious </a:t>
            </a:r>
            <a:r>
              <a:rPr lang="en-GB" dirty="0" smtClean="0"/>
              <a:t>about moving</a:t>
            </a:r>
            <a:r>
              <a:rPr lang="en-GB" baseline="0" dirty="0" smtClean="0"/>
              <a:t> to a new class</a:t>
            </a:r>
            <a:r>
              <a:rPr lang="en-GB" dirty="0" smtClean="0"/>
              <a:t>. </a:t>
            </a:r>
            <a:r>
              <a:rPr lang="en-GB" dirty="0"/>
              <a:t>Are you worried about </a:t>
            </a:r>
            <a:r>
              <a:rPr lang="en-GB" dirty="0" smtClean="0"/>
              <a:t>having a new teacher?”</a:t>
            </a:r>
            <a:endParaRPr lang="en-GB" dirty="0"/>
          </a:p>
          <a:p>
            <a:r>
              <a:rPr lang="en-GB" dirty="0"/>
              <a:t>Or, “You had a hard time finding a group of </a:t>
            </a:r>
            <a:r>
              <a:rPr lang="en-GB" dirty="0" smtClean="0"/>
              <a:t>children </a:t>
            </a:r>
            <a:r>
              <a:rPr lang="en-GB" dirty="0"/>
              <a:t>you liked last year. Is that something you’re worried about this year?”</a:t>
            </a:r>
          </a:p>
          <a:p>
            <a:r>
              <a:rPr lang="en-GB" dirty="0"/>
              <a:t>If your child doesn’t know or doesn’t want to talk about it, don’t push it. Now that you’ve opened the door, your child may come back to talk about it at another point.</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B51F68D1-E707-491C-9D31-A8814B5E8F0A}" type="slidenum">
              <a:rPr lang="en-GB" smtClean="0"/>
              <a:t>3</a:t>
            </a:fld>
            <a:endParaRPr lang="en-GB"/>
          </a:p>
        </p:txBody>
      </p:sp>
    </p:spTree>
    <p:extLst>
      <p:ext uri="{BB962C8B-B14F-4D97-AF65-F5344CB8AC3E}">
        <p14:creationId xmlns:p14="http://schemas.microsoft.com/office/powerpoint/2010/main" val="3529300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Just a reminder of the Emotion</a:t>
            </a:r>
            <a:r>
              <a:rPr lang="en-GB" baseline="0" dirty="0" smtClean="0"/>
              <a:t> Coaching approach that we have shared with you before.</a:t>
            </a:r>
            <a:endParaRPr lang="en-GB" dirty="0"/>
          </a:p>
        </p:txBody>
      </p:sp>
      <p:sp>
        <p:nvSpPr>
          <p:cNvPr id="4" name="Slide Number Placeholder 3"/>
          <p:cNvSpPr>
            <a:spLocks noGrp="1"/>
          </p:cNvSpPr>
          <p:nvPr>
            <p:ph type="sldNum" sz="quarter" idx="10"/>
          </p:nvPr>
        </p:nvSpPr>
        <p:spPr/>
        <p:txBody>
          <a:bodyPr/>
          <a:lstStyle/>
          <a:p>
            <a:fld id="{B51F68D1-E707-491C-9D31-A8814B5E8F0A}" type="slidenum">
              <a:rPr lang="en-GB" smtClean="0"/>
              <a:t>4</a:t>
            </a:fld>
            <a:endParaRPr lang="en-GB"/>
          </a:p>
        </p:txBody>
      </p:sp>
    </p:spTree>
    <p:extLst>
      <p:ext uri="{BB962C8B-B14F-4D97-AF65-F5344CB8AC3E}">
        <p14:creationId xmlns:p14="http://schemas.microsoft.com/office/powerpoint/2010/main" val="3339898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1F68D1-E707-491C-9D31-A8814B5E8F0A}" type="slidenum">
              <a:rPr lang="en-GB" smtClean="0"/>
              <a:t>5</a:t>
            </a:fld>
            <a:endParaRPr lang="en-GB"/>
          </a:p>
        </p:txBody>
      </p:sp>
    </p:spTree>
    <p:extLst>
      <p:ext uri="{BB962C8B-B14F-4D97-AF65-F5344CB8AC3E}">
        <p14:creationId xmlns:p14="http://schemas.microsoft.com/office/powerpoint/2010/main" val="3306958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a:t>
            </a:r>
            <a:r>
              <a:rPr lang="en-GB" dirty="0"/>
              <a:t>an opportunity to spend time together, chat and boost confidence too.</a:t>
            </a:r>
          </a:p>
        </p:txBody>
      </p:sp>
      <p:sp>
        <p:nvSpPr>
          <p:cNvPr id="4" name="Slide Number Placeholder 3"/>
          <p:cNvSpPr>
            <a:spLocks noGrp="1"/>
          </p:cNvSpPr>
          <p:nvPr>
            <p:ph type="sldNum" sz="quarter" idx="10"/>
          </p:nvPr>
        </p:nvSpPr>
        <p:spPr/>
        <p:txBody>
          <a:bodyPr/>
          <a:lstStyle/>
          <a:p>
            <a:fld id="{B51F68D1-E707-491C-9D31-A8814B5E8F0A}" type="slidenum">
              <a:rPr lang="en-GB" smtClean="0"/>
              <a:t>6</a:t>
            </a:fld>
            <a:endParaRPr lang="en-GB"/>
          </a:p>
        </p:txBody>
      </p:sp>
    </p:spTree>
    <p:extLst>
      <p:ext uri="{BB962C8B-B14F-4D97-AF65-F5344CB8AC3E}">
        <p14:creationId xmlns:p14="http://schemas.microsoft.com/office/powerpoint/2010/main" val="3540329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Sometimes our instinct is to do things that are difficult for children.  But this will not help them to build confidence.</a:t>
            </a:r>
            <a:endParaRPr lang="en-GB" dirty="0"/>
          </a:p>
        </p:txBody>
      </p:sp>
      <p:sp>
        <p:nvSpPr>
          <p:cNvPr id="4" name="Slide Number Placeholder 3"/>
          <p:cNvSpPr>
            <a:spLocks noGrp="1"/>
          </p:cNvSpPr>
          <p:nvPr>
            <p:ph type="sldNum" sz="quarter" idx="10"/>
          </p:nvPr>
        </p:nvSpPr>
        <p:spPr/>
        <p:txBody>
          <a:bodyPr/>
          <a:lstStyle/>
          <a:p>
            <a:fld id="{B51F68D1-E707-491C-9D31-A8814B5E8F0A}" type="slidenum">
              <a:rPr lang="en-GB" smtClean="0"/>
              <a:t>7</a:t>
            </a:fld>
            <a:endParaRPr lang="en-GB"/>
          </a:p>
        </p:txBody>
      </p:sp>
    </p:spTree>
    <p:extLst>
      <p:ext uri="{BB962C8B-B14F-4D97-AF65-F5344CB8AC3E}">
        <p14:creationId xmlns:p14="http://schemas.microsoft.com/office/powerpoint/2010/main" val="2630860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51F68D1-E707-491C-9D31-A8814B5E8F0A}" type="slidenum">
              <a:rPr lang="en-GB" smtClean="0"/>
              <a:t>8</a:t>
            </a:fld>
            <a:endParaRPr lang="en-GB"/>
          </a:p>
        </p:txBody>
      </p:sp>
    </p:spTree>
    <p:extLst>
      <p:ext uri="{BB962C8B-B14F-4D97-AF65-F5344CB8AC3E}">
        <p14:creationId xmlns:p14="http://schemas.microsoft.com/office/powerpoint/2010/main" val="3864858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51F68D1-E707-491C-9D31-A8814B5E8F0A}" type="slidenum">
              <a:rPr lang="en-GB" smtClean="0"/>
              <a:t>9</a:t>
            </a:fld>
            <a:endParaRPr lang="en-GB"/>
          </a:p>
        </p:txBody>
      </p:sp>
    </p:spTree>
    <p:extLst>
      <p:ext uri="{BB962C8B-B14F-4D97-AF65-F5344CB8AC3E}">
        <p14:creationId xmlns:p14="http://schemas.microsoft.com/office/powerpoint/2010/main" val="2616639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6/8/2023</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6/8/2023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6/8/2023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6/8/2023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6/8/2023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6/8/2023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6/8/2023</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6/8/2023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6/8/2023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6/8/2023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6/8/2023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6/8/2023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6/8/2023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6/8/2023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6/8/2023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6/8/2023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6/8/2023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6/8/2023</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youtu.be/cjGjUW9rtJk" TargetMode="Externa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hyperlink" Target="https://parentingsmart.place2be.org.uk/article/raising-a-resilient-child"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hyperlink" Target="http://www.youngminds.org.uk/parent/blog/helping-your-child-manage-the-move-from-primary-to-secondary-schoo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parentingsmart.place2be.org.uk/article/raising-a-resilient-child" TargetMode="External"/><Relationship Id="rId5" Type="http://schemas.openxmlformats.org/officeDocument/2006/relationships/hyperlink" Target="https://parentingsmart.place2be.org.uk/article/helping-your-child-prepare-for-secondary-or-high-school" TargetMode="External"/><Relationship Id="rId4" Type="http://schemas.openxmlformats.org/officeDocument/2006/relationships/hyperlink" Target="https://www.youngminds.org.uk/parent/parents-a-z-mental-health-guide/transitions-and-times-of-change/"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Inclusion Coffee Morning</a:t>
            </a:r>
            <a:br>
              <a:rPr lang="en-GB" dirty="0" smtClean="0"/>
            </a:br>
            <a:r>
              <a:rPr lang="en-GB" sz="4000" dirty="0" smtClean="0"/>
              <a:t>Smooth Transitions - Anxiety &amp; Resilience</a:t>
            </a:r>
            <a:endParaRPr lang="en-GB" sz="4000" dirty="0"/>
          </a:p>
        </p:txBody>
      </p:sp>
      <p:sp>
        <p:nvSpPr>
          <p:cNvPr id="3" name="Subtitle 2"/>
          <p:cNvSpPr>
            <a:spLocks noGrp="1"/>
          </p:cNvSpPr>
          <p:nvPr>
            <p:ph type="subTitle" idx="1"/>
          </p:nvPr>
        </p:nvSpPr>
        <p:spPr/>
        <p:txBody>
          <a:bodyPr/>
          <a:lstStyle/>
          <a:p>
            <a:r>
              <a:rPr lang="en-GB" dirty="0" smtClean="0"/>
              <a:t>WEDNESDAY 7</a:t>
            </a:r>
            <a:r>
              <a:rPr lang="en-GB" baseline="30000" dirty="0" smtClean="0"/>
              <a:t>th</a:t>
            </a:r>
            <a:r>
              <a:rPr lang="en-GB" dirty="0" smtClean="0"/>
              <a:t> JUNE at 9.00am</a:t>
            </a:r>
            <a:endParaRPr lang="en-GB" dirty="0"/>
          </a:p>
        </p:txBody>
      </p:sp>
      <p:sp>
        <p:nvSpPr>
          <p:cNvPr id="4" name="TextBox 3"/>
          <p:cNvSpPr txBox="1"/>
          <p:nvPr/>
        </p:nvSpPr>
        <p:spPr>
          <a:xfrm>
            <a:off x="1030263" y="5195454"/>
            <a:ext cx="10469009" cy="830997"/>
          </a:xfrm>
          <a:prstGeom prst="rect">
            <a:avLst/>
          </a:prstGeom>
          <a:noFill/>
        </p:spPr>
        <p:txBody>
          <a:bodyPr wrap="square" rtlCol="0">
            <a:spAutoFit/>
          </a:bodyPr>
          <a:lstStyle/>
          <a:p>
            <a:r>
              <a:rPr lang="en-GB" sz="2400" dirty="0" smtClean="0">
                <a:solidFill>
                  <a:schemeClr val="bg1"/>
                </a:solidFill>
              </a:rPr>
              <a:t>Thank you for coming! </a:t>
            </a:r>
          </a:p>
          <a:p>
            <a:r>
              <a:rPr lang="en-GB" sz="2400" dirty="0" smtClean="0">
                <a:solidFill>
                  <a:schemeClr val="bg1"/>
                </a:solidFill>
              </a:rPr>
              <a:t>Grab yourself a drink and a biscuit and make yourself comfortable.</a:t>
            </a:r>
            <a:endParaRPr lang="en-GB" sz="2400" dirty="0">
              <a:solidFill>
                <a:schemeClr val="bg1"/>
              </a:solidFill>
            </a:endParaRPr>
          </a:p>
        </p:txBody>
      </p:sp>
    </p:spTree>
    <p:extLst>
      <p:ext uri="{BB962C8B-B14F-4D97-AF65-F5344CB8AC3E}">
        <p14:creationId xmlns:p14="http://schemas.microsoft.com/office/powerpoint/2010/main" val="3043283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Be your child’s anchor</a:t>
            </a:r>
            <a:endParaRPr lang="en-GB" b="1" dirty="0"/>
          </a:p>
        </p:txBody>
      </p:sp>
      <p:sp>
        <p:nvSpPr>
          <p:cNvPr id="5" name="Content Placeholder 4"/>
          <p:cNvSpPr>
            <a:spLocks noGrp="1"/>
          </p:cNvSpPr>
          <p:nvPr>
            <p:ph idx="1"/>
          </p:nvPr>
        </p:nvSpPr>
        <p:spPr>
          <a:xfrm>
            <a:off x="1293499" y="2351232"/>
            <a:ext cx="8825659" cy="3416300"/>
          </a:xfrm>
        </p:spPr>
        <p:txBody>
          <a:bodyPr/>
          <a:lstStyle/>
          <a:p>
            <a:r>
              <a:rPr lang="en-GB" dirty="0"/>
              <a:t>Whilst children are expected to become increasingly independent as they move through school or into </a:t>
            </a:r>
            <a:r>
              <a:rPr lang="en-GB" dirty="0" smtClean="0"/>
              <a:t>middle school </a:t>
            </a:r>
            <a:r>
              <a:rPr lang="en-GB" dirty="0"/>
              <a:t>this doesn’t mean they’re on their own.</a:t>
            </a:r>
          </a:p>
          <a:p>
            <a:r>
              <a:rPr lang="en-GB" dirty="0" smtClean="0"/>
              <a:t>Remind </a:t>
            </a:r>
            <a:r>
              <a:rPr lang="en-GB" dirty="0"/>
              <a:t>your child that you’re a team – and together you can come up with a plan</a:t>
            </a:r>
            <a:r>
              <a:rPr lang="en-GB" dirty="0" smtClean="0"/>
              <a:t>.</a:t>
            </a:r>
          </a:p>
          <a:p>
            <a:r>
              <a:rPr lang="en-GB" dirty="0" smtClean="0"/>
              <a:t>Children are ‘mirrors’ – if you show anxiety/uncertainty, so will they (regardless of how reassuring you try to sound)!</a:t>
            </a:r>
            <a:endParaRPr lang="en-GB" dirty="0"/>
          </a:p>
          <a:p>
            <a:endParaRPr lang="en-GB" dirty="0"/>
          </a:p>
        </p:txBody>
      </p:sp>
      <p:pic>
        <p:nvPicPr>
          <p:cNvPr id="6" name="Picture 5"/>
          <p:cNvPicPr>
            <a:picLocks noChangeAspect="1"/>
          </p:cNvPicPr>
          <p:nvPr/>
        </p:nvPicPr>
        <p:blipFill>
          <a:blip r:embed="rId3"/>
          <a:stretch>
            <a:fillRect/>
          </a:stretch>
        </p:blipFill>
        <p:spPr>
          <a:xfrm>
            <a:off x="9185563" y="4224204"/>
            <a:ext cx="2909453" cy="2213927"/>
          </a:xfrm>
          <a:prstGeom prst="rect">
            <a:avLst/>
          </a:prstGeom>
        </p:spPr>
      </p:pic>
      <p:pic>
        <p:nvPicPr>
          <p:cNvPr id="7" name="Picture 6"/>
          <p:cNvPicPr>
            <a:picLocks noChangeAspect="1"/>
          </p:cNvPicPr>
          <p:nvPr/>
        </p:nvPicPr>
        <p:blipFill>
          <a:blip r:embed="rId4"/>
          <a:stretch>
            <a:fillRect/>
          </a:stretch>
        </p:blipFill>
        <p:spPr>
          <a:xfrm>
            <a:off x="10024257" y="252267"/>
            <a:ext cx="2165662" cy="2347142"/>
          </a:xfrm>
          <a:prstGeom prst="rect">
            <a:avLst/>
          </a:prstGeom>
        </p:spPr>
      </p:pic>
      <p:pic>
        <p:nvPicPr>
          <p:cNvPr id="8" name="Content Placeholder 3">
            <a:hlinkClick r:id="rId5"/>
          </p:cNvPr>
          <p:cNvPicPr>
            <a:picLocks noChangeAspect="1"/>
          </p:cNvPicPr>
          <p:nvPr/>
        </p:nvPicPr>
        <p:blipFill>
          <a:blip r:embed="rId6"/>
          <a:stretch>
            <a:fillRect/>
          </a:stretch>
        </p:blipFill>
        <p:spPr>
          <a:xfrm>
            <a:off x="282117" y="4571784"/>
            <a:ext cx="6312647" cy="1866347"/>
          </a:xfrm>
          <a:prstGeom prst="rect">
            <a:avLst/>
          </a:prstGeom>
        </p:spPr>
      </p:pic>
    </p:spTree>
    <p:extLst>
      <p:ext uri="{BB962C8B-B14F-4D97-AF65-F5344CB8AC3E}">
        <p14:creationId xmlns:p14="http://schemas.microsoft.com/office/powerpoint/2010/main" val="685475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9748573" cy="706964"/>
          </a:xfrm>
        </p:spPr>
        <p:txBody>
          <a:bodyPr/>
          <a:lstStyle/>
          <a:p>
            <a:r>
              <a:rPr lang="en-GB" b="1" dirty="0" smtClean="0"/>
              <a:t>Boost your child’s confidence/</a:t>
            </a:r>
            <a:br>
              <a:rPr lang="en-GB" b="1" dirty="0" smtClean="0"/>
            </a:br>
            <a:r>
              <a:rPr lang="en-GB" b="1" dirty="0" smtClean="0"/>
              <a:t>resilience</a:t>
            </a:r>
            <a:endParaRPr lang="en-GB" b="1" dirty="0"/>
          </a:p>
        </p:txBody>
      </p:sp>
      <p:sp>
        <p:nvSpPr>
          <p:cNvPr id="5" name="Content Placeholder 4"/>
          <p:cNvSpPr>
            <a:spLocks noGrp="1"/>
          </p:cNvSpPr>
          <p:nvPr>
            <p:ph idx="1"/>
          </p:nvPr>
        </p:nvSpPr>
        <p:spPr>
          <a:xfrm>
            <a:off x="171281" y="2603499"/>
            <a:ext cx="8825659" cy="3416300"/>
          </a:xfrm>
        </p:spPr>
        <p:txBody>
          <a:bodyPr>
            <a:normAutofit/>
          </a:bodyPr>
          <a:lstStyle/>
          <a:p>
            <a:r>
              <a:rPr lang="en-GB" dirty="0"/>
              <a:t>Children can be hard on themselves.</a:t>
            </a:r>
          </a:p>
          <a:p>
            <a:r>
              <a:rPr lang="en-GB" dirty="0" smtClean="0"/>
              <a:t>They </a:t>
            </a:r>
            <a:r>
              <a:rPr lang="en-GB" dirty="0"/>
              <a:t>may start the school year expecting to fail or worrying about what others think of them.</a:t>
            </a:r>
          </a:p>
          <a:p>
            <a:r>
              <a:rPr lang="en-GB" dirty="0" smtClean="0"/>
              <a:t>You </a:t>
            </a:r>
            <a:r>
              <a:rPr lang="en-GB" dirty="0"/>
              <a:t>don’t need to downplay your child’s challenges.</a:t>
            </a:r>
          </a:p>
          <a:p>
            <a:r>
              <a:rPr lang="en-GB" dirty="0"/>
              <a:t>Focus on your child’s strengths and passions.  </a:t>
            </a:r>
          </a:p>
          <a:p>
            <a:r>
              <a:rPr lang="en-GB" dirty="0"/>
              <a:t>Give praise that boosts your child’s confidence.</a:t>
            </a:r>
          </a:p>
          <a:p>
            <a:r>
              <a:rPr lang="en-GB" dirty="0"/>
              <a:t>Find ways to help your child overcome hurdles rather than avoiding them</a:t>
            </a:r>
            <a:r>
              <a:rPr lang="en-GB" dirty="0" smtClean="0"/>
              <a:t>.</a:t>
            </a:r>
          </a:p>
          <a:p>
            <a:r>
              <a:rPr lang="en-GB" b="1" dirty="0"/>
              <a:t>Achieving ‘hard stuff’ feels good and grows your capacity further</a:t>
            </a:r>
          </a:p>
          <a:p>
            <a:endParaRPr lang="en-GB" dirty="0"/>
          </a:p>
        </p:txBody>
      </p:sp>
      <p:pic>
        <p:nvPicPr>
          <p:cNvPr id="6" name="Content Placeholder 3">
            <a:extLst>
              <a:ext uri="{FF2B5EF4-FFF2-40B4-BE49-F238E27FC236}">
                <a16:creationId xmlns:a16="http://schemas.microsoft.com/office/drawing/2014/main" id="{A8FF1670-9360-491D-AF28-0835EFFAB4C0}"/>
              </a:ext>
            </a:extLst>
          </p:cNvPr>
          <p:cNvPicPr>
            <a:picLocks noChangeAspect="1"/>
          </p:cNvPicPr>
          <p:nvPr/>
        </p:nvPicPr>
        <p:blipFill>
          <a:blip r:embed="rId3"/>
          <a:stretch>
            <a:fillRect/>
          </a:stretch>
        </p:blipFill>
        <p:spPr>
          <a:xfrm>
            <a:off x="8996940" y="973668"/>
            <a:ext cx="2658665" cy="1475413"/>
          </a:xfrm>
          <a:prstGeom prst="rect">
            <a:avLst/>
          </a:prstGeom>
        </p:spPr>
      </p:pic>
      <p:pic>
        <p:nvPicPr>
          <p:cNvPr id="8" name="Content Placeholder 3">
            <a:extLst>
              <a:ext uri="{FF2B5EF4-FFF2-40B4-BE49-F238E27FC236}">
                <a16:creationId xmlns:a16="http://schemas.microsoft.com/office/drawing/2014/main" id="{79FB2BBC-7DB6-4456-BC67-5289DBB5035A}"/>
              </a:ext>
            </a:extLst>
          </p:cNvPr>
          <p:cNvPicPr>
            <a:picLocks noChangeAspect="1"/>
          </p:cNvPicPr>
          <p:nvPr/>
        </p:nvPicPr>
        <p:blipFill>
          <a:blip r:embed="rId4"/>
          <a:stretch>
            <a:fillRect/>
          </a:stretch>
        </p:blipFill>
        <p:spPr>
          <a:xfrm>
            <a:off x="9694142" y="2751711"/>
            <a:ext cx="2418770" cy="4106289"/>
          </a:xfrm>
          <a:prstGeom prst="rect">
            <a:avLst/>
          </a:prstGeom>
        </p:spPr>
      </p:pic>
      <p:sp>
        <p:nvSpPr>
          <p:cNvPr id="9" name="Rectangle 8"/>
          <p:cNvSpPr/>
          <p:nvPr/>
        </p:nvSpPr>
        <p:spPr>
          <a:xfrm>
            <a:off x="5559605" y="5934670"/>
            <a:ext cx="6096000" cy="646331"/>
          </a:xfrm>
          <a:prstGeom prst="rect">
            <a:avLst/>
          </a:prstGeom>
        </p:spPr>
        <p:txBody>
          <a:bodyPr>
            <a:spAutoFit/>
          </a:bodyPr>
          <a:lstStyle/>
          <a:p>
            <a:r>
              <a:rPr lang="en-GB" dirty="0"/>
              <a:t>Aim to </a:t>
            </a:r>
            <a:r>
              <a:rPr lang="en-GB" dirty="0" smtClean="0"/>
              <a:t>find </a:t>
            </a:r>
            <a:r>
              <a:rPr lang="en-GB" dirty="0"/>
              <a:t>strategies to climb one step at a time</a:t>
            </a:r>
          </a:p>
          <a:p>
            <a:r>
              <a:rPr lang="en-GB" b="1" dirty="0" smtClean="0"/>
              <a:t>NOT</a:t>
            </a:r>
            <a:r>
              <a:rPr lang="en-GB" dirty="0" smtClean="0"/>
              <a:t> to </a:t>
            </a:r>
            <a:r>
              <a:rPr lang="en-GB" dirty="0"/>
              <a:t>remove the </a:t>
            </a:r>
            <a:r>
              <a:rPr lang="en-GB" dirty="0" smtClean="0"/>
              <a:t>staircase</a:t>
            </a:r>
            <a:endParaRPr lang="en-GB" dirty="0"/>
          </a:p>
        </p:txBody>
      </p:sp>
    </p:spTree>
    <p:extLst>
      <p:ext uri="{BB962C8B-B14F-4D97-AF65-F5344CB8AC3E}">
        <p14:creationId xmlns:p14="http://schemas.microsoft.com/office/powerpoint/2010/main" val="23240991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Resilience</a:t>
            </a:r>
            <a:endParaRPr lang="en-GB" b="1" dirty="0"/>
          </a:p>
        </p:txBody>
      </p:sp>
      <p:pic>
        <p:nvPicPr>
          <p:cNvPr id="4" name="Content Placeholder 3">
            <a:hlinkClick r:id="rId3"/>
          </p:cNvPr>
          <p:cNvPicPr>
            <a:picLocks noGrp="1" noChangeAspect="1"/>
          </p:cNvPicPr>
          <p:nvPr>
            <p:ph idx="1"/>
          </p:nvPr>
        </p:nvPicPr>
        <p:blipFill>
          <a:blip r:embed="rId4"/>
          <a:stretch>
            <a:fillRect/>
          </a:stretch>
        </p:blipFill>
        <p:spPr>
          <a:xfrm>
            <a:off x="2457852" y="2603500"/>
            <a:ext cx="6220609" cy="3416300"/>
          </a:xfrm>
          <a:prstGeom prst="rect">
            <a:avLst/>
          </a:prstGeom>
        </p:spPr>
      </p:pic>
    </p:spTree>
    <p:extLst>
      <p:ext uri="{BB962C8B-B14F-4D97-AF65-F5344CB8AC3E}">
        <p14:creationId xmlns:p14="http://schemas.microsoft.com/office/powerpoint/2010/main" val="617215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Give it time – and keep some reassuring routines</a:t>
            </a:r>
            <a:br>
              <a:rPr lang="en-GB" b="1" dirty="0"/>
            </a:br>
            <a:endParaRPr lang="en-GB" dirty="0"/>
          </a:p>
        </p:txBody>
      </p:sp>
      <p:sp>
        <p:nvSpPr>
          <p:cNvPr id="3" name="Content Placeholder 2"/>
          <p:cNvSpPr>
            <a:spLocks noGrp="1"/>
          </p:cNvSpPr>
          <p:nvPr>
            <p:ph idx="1"/>
          </p:nvPr>
        </p:nvSpPr>
        <p:spPr/>
        <p:txBody>
          <a:bodyPr/>
          <a:lstStyle/>
          <a:p>
            <a:r>
              <a:rPr lang="en-GB" dirty="0"/>
              <a:t>Trusted old friends and habits are comforting, particularly in the exhausting early weeks, if a child doesn’t know anyone, or if they are finding it hard to settle. Seeing primary classmates or enjoying familiar activities may be a welcome relief from the effort of starting a new school.</a:t>
            </a:r>
          </a:p>
          <a:p>
            <a:r>
              <a:rPr lang="en-GB" dirty="0"/>
              <a:t>Too much change at once can feel overwhelming too. So while it’s great if they throw themselves into everything, don’t worry if they don’t. They need to adjust and relax. So resist the urge to quiz them too heavily as well.</a:t>
            </a:r>
          </a:p>
          <a:p>
            <a:endParaRPr lang="en-GB" b="1" dirty="0"/>
          </a:p>
        </p:txBody>
      </p:sp>
    </p:spTree>
    <p:extLst>
      <p:ext uri="{BB962C8B-B14F-4D97-AF65-F5344CB8AC3E}">
        <p14:creationId xmlns:p14="http://schemas.microsoft.com/office/powerpoint/2010/main" val="39078764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691" y="711822"/>
            <a:ext cx="8761413" cy="706964"/>
          </a:xfrm>
        </p:spPr>
        <p:txBody>
          <a:bodyPr/>
          <a:lstStyle/>
          <a:p>
            <a:r>
              <a:rPr lang="en-GB" b="1" dirty="0" smtClean="0"/>
              <a:t>More information</a:t>
            </a:r>
            <a:endParaRPr lang="en-GB" b="1" dirty="0"/>
          </a:p>
        </p:txBody>
      </p:sp>
      <p:pic>
        <p:nvPicPr>
          <p:cNvPr id="4" name="Content Placeholder 3"/>
          <p:cNvPicPr>
            <a:picLocks noGrp="1" noChangeAspect="1"/>
          </p:cNvPicPr>
          <p:nvPr>
            <p:ph idx="1"/>
          </p:nvPr>
        </p:nvPicPr>
        <p:blipFill>
          <a:blip r:embed="rId3"/>
          <a:stretch>
            <a:fillRect/>
          </a:stretch>
        </p:blipFill>
        <p:spPr>
          <a:xfrm>
            <a:off x="411504" y="1763001"/>
            <a:ext cx="4186622" cy="1743042"/>
          </a:xfrm>
          <a:prstGeom prst="rect">
            <a:avLst/>
          </a:prstGeom>
        </p:spPr>
      </p:pic>
      <p:pic>
        <p:nvPicPr>
          <p:cNvPr id="5" name="Picture 4"/>
          <p:cNvPicPr>
            <a:picLocks noChangeAspect="1"/>
          </p:cNvPicPr>
          <p:nvPr/>
        </p:nvPicPr>
        <p:blipFill>
          <a:blip r:embed="rId4"/>
          <a:stretch>
            <a:fillRect/>
          </a:stretch>
        </p:blipFill>
        <p:spPr>
          <a:xfrm>
            <a:off x="7435203" y="1600701"/>
            <a:ext cx="4482090" cy="2532126"/>
          </a:xfrm>
          <a:prstGeom prst="rect">
            <a:avLst/>
          </a:prstGeom>
        </p:spPr>
      </p:pic>
      <p:sp>
        <p:nvSpPr>
          <p:cNvPr id="6" name="TextBox 5"/>
          <p:cNvSpPr txBox="1"/>
          <p:nvPr/>
        </p:nvSpPr>
        <p:spPr>
          <a:xfrm>
            <a:off x="4598126" y="2236254"/>
            <a:ext cx="2515752" cy="1200329"/>
          </a:xfrm>
          <a:prstGeom prst="rect">
            <a:avLst/>
          </a:prstGeom>
          <a:noFill/>
        </p:spPr>
        <p:txBody>
          <a:bodyPr wrap="square" rtlCol="0">
            <a:spAutoFit/>
          </a:bodyPr>
          <a:lstStyle/>
          <a:p>
            <a:r>
              <a:rPr lang="en-GB" dirty="0" smtClean="0"/>
              <a:t>Russell Website/Safety &amp; Wellbeing/Pastoral Support</a:t>
            </a:r>
            <a:endParaRPr lang="en-GB" dirty="0"/>
          </a:p>
        </p:txBody>
      </p:sp>
      <p:sp>
        <p:nvSpPr>
          <p:cNvPr id="7" name="TextBox 6"/>
          <p:cNvSpPr txBox="1"/>
          <p:nvPr/>
        </p:nvSpPr>
        <p:spPr>
          <a:xfrm>
            <a:off x="9676248" y="4227227"/>
            <a:ext cx="2515752" cy="369332"/>
          </a:xfrm>
          <a:prstGeom prst="rect">
            <a:avLst/>
          </a:prstGeom>
          <a:noFill/>
        </p:spPr>
        <p:txBody>
          <a:bodyPr wrap="square" rtlCol="0">
            <a:spAutoFit/>
          </a:bodyPr>
          <a:lstStyle/>
          <a:p>
            <a:r>
              <a:rPr lang="en-GB" dirty="0" smtClean="0"/>
              <a:t>Locality Bulletin</a:t>
            </a:r>
            <a:endParaRPr lang="en-GB" dirty="0"/>
          </a:p>
        </p:txBody>
      </p:sp>
      <p:pic>
        <p:nvPicPr>
          <p:cNvPr id="8" name="Picture 7"/>
          <p:cNvPicPr>
            <a:picLocks noChangeAspect="1"/>
          </p:cNvPicPr>
          <p:nvPr/>
        </p:nvPicPr>
        <p:blipFill>
          <a:blip r:embed="rId5"/>
          <a:stretch>
            <a:fillRect/>
          </a:stretch>
        </p:blipFill>
        <p:spPr>
          <a:xfrm>
            <a:off x="411504" y="3969776"/>
            <a:ext cx="5289435" cy="1652948"/>
          </a:xfrm>
          <a:prstGeom prst="rect">
            <a:avLst/>
          </a:prstGeom>
        </p:spPr>
      </p:pic>
      <p:sp>
        <p:nvSpPr>
          <p:cNvPr id="9" name="TextBox 8"/>
          <p:cNvSpPr txBox="1"/>
          <p:nvPr/>
        </p:nvSpPr>
        <p:spPr>
          <a:xfrm>
            <a:off x="3637361" y="5691567"/>
            <a:ext cx="2063578" cy="646331"/>
          </a:xfrm>
          <a:prstGeom prst="rect">
            <a:avLst/>
          </a:prstGeom>
          <a:noFill/>
        </p:spPr>
        <p:txBody>
          <a:bodyPr wrap="square" rtlCol="0">
            <a:spAutoFit/>
          </a:bodyPr>
          <a:lstStyle/>
          <a:p>
            <a:r>
              <a:rPr lang="en-GB" dirty="0" smtClean="0"/>
              <a:t>Central Beds Local Offer</a:t>
            </a:r>
            <a:endParaRPr lang="en-GB" dirty="0"/>
          </a:p>
        </p:txBody>
      </p:sp>
      <p:sp>
        <p:nvSpPr>
          <p:cNvPr id="11" name="TextBox 10"/>
          <p:cNvSpPr txBox="1"/>
          <p:nvPr/>
        </p:nvSpPr>
        <p:spPr>
          <a:xfrm>
            <a:off x="87138" y="6456218"/>
            <a:ext cx="2969083" cy="369332"/>
          </a:xfrm>
          <a:prstGeom prst="rect">
            <a:avLst/>
          </a:prstGeom>
          <a:noFill/>
        </p:spPr>
        <p:txBody>
          <a:bodyPr wrap="none" rtlCol="0">
            <a:spAutoFit/>
          </a:bodyPr>
          <a:lstStyle/>
          <a:p>
            <a:r>
              <a:rPr lang="en-GB" b="1" dirty="0" smtClean="0"/>
              <a:t>send@russell-lower.co.uk</a:t>
            </a:r>
            <a:endParaRPr lang="en-GB" b="1" dirty="0"/>
          </a:p>
        </p:txBody>
      </p:sp>
      <p:sp>
        <p:nvSpPr>
          <p:cNvPr id="12" name="TextBox 11"/>
          <p:cNvSpPr txBox="1"/>
          <p:nvPr/>
        </p:nvSpPr>
        <p:spPr>
          <a:xfrm>
            <a:off x="3393429" y="6442369"/>
            <a:ext cx="4137671" cy="369332"/>
          </a:xfrm>
          <a:prstGeom prst="rect">
            <a:avLst/>
          </a:prstGeom>
          <a:noFill/>
        </p:spPr>
        <p:txBody>
          <a:bodyPr wrap="none" rtlCol="0">
            <a:spAutoFit/>
          </a:bodyPr>
          <a:lstStyle/>
          <a:p>
            <a:r>
              <a:rPr lang="en-GB" b="1" dirty="0" smtClean="0"/>
              <a:t>pastoralsupport@russell-lower.co.uk</a:t>
            </a:r>
            <a:endParaRPr lang="en-GB" b="1" dirty="0"/>
          </a:p>
        </p:txBody>
      </p:sp>
      <p:sp>
        <p:nvSpPr>
          <p:cNvPr id="14" name="TextBox 13"/>
          <p:cNvSpPr txBox="1"/>
          <p:nvPr/>
        </p:nvSpPr>
        <p:spPr>
          <a:xfrm>
            <a:off x="2907806" y="3465554"/>
            <a:ext cx="2940228" cy="369332"/>
          </a:xfrm>
          <a:prstGeom prst="rect">
            <a:avLst/>
          </a:prstGeom>
          <a:noFill/>
        </p:spPr>
        <p:txBody>
          <a:bodyPr wrap="none" rtlCol="0">
            <a:spAutoFit/>
          </a:bodyPr>
          <a:lstStyle/>
          <a:p>
            <a:r>
              <a:rPr lang="en-GB" b="1" dirty="0" smtClean="0"/>
              <a:t>www.russell-lower.co.uk</a:t>
            </a:r>
            <a:endParaRPr lang="en-GB" b="1" dirty="0"/>
          </a:p>
        </p:txBody>
      </p:sp>
      <p:sp>
        <p:nvSpPr>
          <p:cNvPr id="15" name="Rectangle 14"/>
          <p:cNvSpPr/>
          <p:nvPr/>
        </p:nvSpPr>
        <p:spPr>
          <a:xfrm>
            <a:off x="8575813" y="6430695"/>
            <a:ext cx="3057247" cy="369332"/>
          </a:xfrm>
          <a:prstGeom prst="rect">
            <a:avLst/>
          </a:prstGeom>
        </p:spPr>
        <p:txBody>
          <a:bodyPr wrap="none">
            <a:spAutoFit/>
          </a:bodyPr>
          <a:lstStyle/>
          <a:p>
            <a:r>
              <a:rPr lang="en-GB" b="1" dirty="0" smtClean="0"/>
              <a:t>office@russell-lower.co.uk</a:t>
            </a:r>
            <a:endParaRPr lang="en-GB" b="1" dirty="0"/>
          </a:p>
        </p:txBody>
      </p:sp>
    </p:spTree>
    <p:extLst>
      <p:ext uri="{BB962C8B-B14F-4D97-AF65-F5344CB8AC3E}">
        <p14:creationId xmlns:p14="http://schemas.microsoft.com/office/powerpoint/2010/main" val="34592848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Further information</a:t>
            </a:r>
            <a:endParaRPr lang="en-GB" b="1" dirty="0"/>
          </a:p>
        </p:txBody>
      </p:sp>
      <p:sp>
        <p:nvSpPr>
          <p:cNvPr id="3" name="Content Placeholder 2"/>
          <p:cNvSpPr>
            <a:spLocks noGrp="1"/>
          </p:cNvSpPr>
          <p:nvPr>
            <p:ph idx="1"/>
          </p:nvPr>
        </p:nvSpPr>
        <p:spPr/>
        <p:txBody>
          <a:bodyPr>
            <a:noAutofit/>
          </a:bodyPr>
          <a:lstStyle/>
          <a:p>
            <a:r>
              <a:rPr lang="en-GB" sz="2400" dirty="0">
                <a:hlinkClick r:id="rId3"/>
              </a:rPr>
              <a:t>www.youngminds.org.uk/parent/blog/helping-your-child-manage-the-move-from-primary-to-secondary-school</a:t>
            </a:r>
            <a:r>
              <a:rPr lang="en-GB" sz="2400" dirty="0" smtClean="0">
                <a:hlinkClick r:id="rId3"/>
              </a:rPr>
              <a:t>/</a:t>
            </a:r>
            <a:endParaRPr lang="en-GB" sz="2400" dirty="0" smtClean="0"/>
          </a:p>
          <a:p>
            <a:r>
              <a:rPr lang="en-GB" sz="2400" dirty="0">
                <a:hlinkClick r:id="rId4"/>
              </a:rPr>
              <a:t>https://www.youngminds.org.uk/parent/parents-a-z-mental-health-guide/transitions-and-times-of-change</a:t>
            </a:r>
            <a:r>
              <a:rPr lang="en-GB" sz="2400" dirty="0" smtClean="0">
                <a:hlinkClick r:id="rId4"/>
              </a:rPr>
              <a:t>/</a:t>
            </a:r>
            <a:endParaRPr lang="en-GB" sz="2400" dirty="0" smtClean="0"/>
          </a:p>
          <a:p>
            <a:pPr lvl="0"/>
            <a:r>
              <a:rPr lang="en-GB" sz="2400" u="sng" dirty="0">
                <a:hlinkClick r:id="rId5"/>
              </a:rPr>
              <a:t>https://</a:t>
            </a:r>
            <a:r>
              <a:rPr lang="en-GB" sz="2400" u="sng" dirty="0" smtClean="0">
                <a:hlinkClick r:id="rId5"/>
              </a:rPr>
              <a:t>parentingsmart.place2be.org.uk/article/helping-your-child-prepare-for-secondary-or-high-school</a:t>
            </a:r>
            <a:endParaRPr lang="en-GB" sz="2400" dirty="0"/>
          </a:p>
          <a:p>
            <a:pPr lvl="0"/>
            <a:r>
              <a:rPr lang="en-GB" sz="2400" u="sng" dirty="0">
                <a:hlinkClick r:id="rId6"/>
              </a:rPr>
              <a:t>https://parentingsmart.place2be.org.uk/article/raising-a-resilient-child</a:t>
            </a:r>
            <a:endParaRPr lang="en-GB" sz="2400" dirty="0"/>
          </a:p>
          <a:p>
            <a:endParaRPr lang="en-GB" sz="2400" dirty="0" smtClean="0"/>
          </a:p>
        </p:txBody>
      </p:sp>
    </p:spTree>
    <p:extLst>
      <p:ext uri="{BB962C8B-B14F-4D97-AF65-F5344CB8AC3E}">
        <p14:creationId xmlns:p14="http://schemas.microsoft.com/office/powerpoint/2010/main" val="33426637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Support from other parents	</a:t>
            </a:r>
            <a:endParaRPr lang="en-GB" dirty="0"/>
          </a:p>
        </p:txBody>
      </p:sp>
      <p:sp>
        <p:nvSpPr>
          <p:cNvPr id="3" name="Content Placeholder 2"/>
          <p:cNvSpPr>
            <a:spLocks noGrp="1"/>
          </p:cNvSpPr>
          <p:nvPr>
            <p:ph idx="1"/>
          </p:nvPr>
        </p:nvSpPr>
        <p:spPr/>
        <p:txBody>
          <a:bodyPr>
            <a:normAutofit/>
          </a:bodyPr>
          <a:lstStyle/>
          <a:p>
            <a:r>
              <a:rPr lang="en-GB" sz="3200" b="1" dirty="0" smtClean="0"/>
              <a:t>Facebook </a:t>
            </a:r>
          </a:p>
          <a:p>
            <a:pPr lvl="1"/>
            <a:r>
              <a:rPr lang="en-GB" sz="3000" b="1" dirty="0" smtClean="0"/>
              <a:t>SEN Parents/Carers of Russell Lower</a:t>
            </a:r>
          </a:p>
          <a:p>
            <a:pPr lvl="1"/>
            <a:endParaRPr lang="en-GB" sz="3000" b="1" dirty="0"/>
          </a:p>
          <a:p>
            <a:pPr marL="457200" lvl="1" indent="0">
              <a:buNone/>
            </a:pPr>
            <a:r>
              <a:rPr lang="en-GB" sz="3000" b="1" dirty="0" smtClean="0"/>
              <a:t>This is designed as a safe space for parents/carers of children with SEN at Russell Lower School</a:t>
            </a:r>
            <a:endParaRPr lang="en-GB" sz="3000" b="1" dirty="0"/>
          </a:p>
        </p:txBody>
      </p:sp>
    </p:spTree>
    <p:extLst>
      <p:ext uri="{BB962C8B-B14F-4D97-AF65-F5344CB8AC3E}">
        <p14:creationId xmlns:p14="http://schemas.microsoft.com/office/powerpoint/2010/main" val="747205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Transitions</a:t>
            </a:r>
            <a:endParaRPr lang="en-GB" b="1" dirty="0"/>
          </a:p>
        </p:txBody>
      </p:sp>
      <p:pic>
        <p:nvPicPr>
          <p:cNvPr id="4" name="Content Placeholder 3"/>
          <p:cNvPicPr>
            <a:picLocks noGrp="1" noChangeAspect="1"/>
          </p:cNvPicPr>
          <p:nvPr>
            <p:ph idx="1"/>
          </p:nvPr>
        </p:nvPicPr>
        <p:blipFill>
          <a:blip r:embed="rId3"/>
          <a:stretch>
            <a:fillRect/>
          </a:stretch>
        </p:blipFill>
        <p:spPr>
          <a:xfrm>
            <a:off x="695253" y="2378074"/>
            <a:ext cx="5040529" cy="3681479"/>
          </a:xfrm>
          <a:prstGeom prst="rect">
            <a:avLst/>
          </a:prstGeom>
        </p:spPr>
      </p:pic>
      <p:pic>
        <p:nvPicPr>
          <p:cNvPr id="5" name="Content Placeholder 4"/>
          <p:cNvPicPr>
            <a:picLocks noChangeAspect="1"/>
          </p:cNvPicPr>
          <p:nvPr/>
        </p:nvPicPr>
        <p:blipFill>
          <a:blip r:embed="rId4"/>
          <a:stretch>
            <a:fillRect/>
          </a:stretch>
        </p:blipFill>
        <p:spPr>
          <a:xfrm>
            <a:off x="5841051" y="2378074"/>
            <a:ext cx="4910076" cy="3684484"/>
          </a:xfrm>
          <a:prstGeom prst="rect">
            <a:avLst/>
          </a:prstGeom>
        </p:spPr>
      </p:pic>
    </p:spTree>
    <p:extLst>
      <p:ext uri="{BB962C8B-B14F-4D97-AF65-F5344CB8AC3E}">
        <p14:creationId xmlns:p14="http://schemas.microsoft.com/office/powerpoint/2010/main" val="4027407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Talk about what’s scary</a:t>
            </a:r>
            <a:endParaRPr lang="en-GB" b="1" dirty="0"/>
          </a:p>
        </p:txBody>
      </p:sp>
      <p:sp>
        <p:nvSpPr>
          <p:cNvPr id="3" name="Content Placeholder 2"/>
          <p:cNvSpPr>
            <a:spLocks noGrp="1"/>
          </p:cNvSpPr>
          <p:nvPr>
            <p:ph idx="1"/>
          </p:nvPr>
        </p:nvSpPr>
        <p:spPr>
          <a:xfrm>
            <a:off x="637309" y="2535381"/>
            <a:ext cx="11887200" cy="4163291"/>
          </a:xfrm>
        </p:spPr>
        <p:txBody>
          <a:bodyPr>
            <a:normAutofit fontScale="85000" lnSpcReduction="10000"/>
          </a:bodyPr>
          <a:lstStyle/>
          <a:p>
            <a:r>
              <a:rPr lang="en-GB" dirty="0" smtClean="0"/>
              <a:t>At this age children are often not very self-aware.</a:t>
            </a:r>
          </a:p>
          <a:p>
            <a:r>
              <a:rPr lang="en-GB" dirty="0" smtClean="0"/>
              <a:t>They might not yet know what ‘s making them nervous, excited or scared.</a:t>
            </a:r>
          </a:p>
          <a:p>
            <a:r>
              <a:rPr lang="en-GB" dirty="0" smtClean="0"/>
              <a:t>They might have trouble expressing their feelings.</a:t>
            </a:r>
          </a:p>
          <a:p>
            <a:r>
              <a:rPr lang="en-GB" dirty="0" smtClean="0"/>
              <a:t>Each child will have different feelings – excited, scared, apprehensive.</a:t>
            </a:r>
          </a:p>
          <a:p>
            <a:pPr marL="0" indent="0">
              <a:buNone/>
            </a:pPr>
            <a:r>
              <a:rPr lang="en-GB" b="1" dirty="0" smtClean="0">
                <a:solidFill>
                  <a:srgbClr val="7030A0"/>
                </a:solidFill>
              </a:rPr>
              <a:t>What might be worrying them?</a:t>
            </a:r>
          </a:p>
          <a:p>
            <a:r>
              <a:rPr lang="en-GB" dirty="0"/>
              <a:t>Saying goodbye to the </a:t>
            </a:r>
            <a:r>
              <a:rPr lang="en-GB" dirty="0" smtClean="0"/>
              <a:t>class or school </a:t>
            </a:r>
            <a:r>
              <a:rPr lang="en-GB" dirty="0"/>
              <a:t>they’re used to, as well as the teachers and friends, can make children sad and anxious.</a:t>
            </a:r>
          </a:p>
          <a:p>
            <a:r>
              <a:rPr lang="en-GB" dirty="0"/>
              <a:t>Becoming the youngest children in a new school after being the oldest in a school they’re used to.</a:t>
            </a:r>
          </a:p>
          <a:p>
            <a:r>
              <a:rPr lang="en-GB" dirty="0"/>
              <a:t>They may have heard rumours about bad behaviour and scary groups of bigger children at the new school.</a:t>
            </a:r>
          </a:p>
          <a:p>
            <a:r>
              <a:rPr lang="en-GB" dirty="0"/>
              <a:t>Fitting in with new friendship groups </a:t>
            </a:r>
            <a:r>
              <a:rPr lang="en-GB" dirty="0" smtClean="0"/>
              <a:t>in a new class or at </a:t>
            </a:r>
            <a:r>
              <a:rPr lang="en-GB" dirty="0"/>
              <a:t>the new </a:t>
            </a:r>
            <a:r>
              <a:rPr lang="en-GB" dirty="0" smtClean="0"/>
              <a:t>school requires </a:t>
            </a:r>
            <a:r>
              <a:rPr lang="en-GB" dirty="0"/>
              <a:t>a lot of emotional energy and adjustment.</a:t>
            </a:r>
          </a:p>
          <a:p>
            <a:pPr marL="0" indent="0">
              <a:buNone/>
            </a:pPr>
            <a:r>
              <a:rPr lang="en-GB" b="1" dirty="0" smtClean="0">
                <a:solidFill>
                  <a:srgbClr val="7030A0"/>
                </a:solidFill>
              </a:rPr>
              <a:t>Reassure </a:t>
            </a:r>
            <a:r>
              <a:rPr lang="en-GB" b="1" dirty="0">
                <a:solidFill>
                  <a:srgbClr val="7030A0"/>
                </a:solidFill>
              </a:rPr>
              <a:t>them it’s normal to feel excited </a:t>
            </a:r>
            <a:r>
              <a:rPr lang="en-GB" b="1" dirty="0" smtClean="0">
                <a:solidFill>
                  <a:srgbClr val="7030A0"/>
                </a:solidFill>
              </a:rPr>
              <a:t>and/or </a:t>
            </a:r>
            <a:r>
              <a:rPr lang="en-GB" b="1" dirty="0">
                <a:solidFill>
                  <a:srgbClr val="7030A0"/>
                </a:solidFill>
              </a:rPr>
              <a:t>scared and nerves help us prepare for challenges</a:t>
            </a:r>
            <a:endParaRPr lang="en-GB" dirty="0">
              <a:solidFill>
                <a:srgbClr val="7030A0"/>
              </a:solidFill>
            </a:endParaRPr>
          </a:p>
          <a:p>
            <a:r>
              <a:rPr lang="en-GB" dirty="0"/>
              <a:t>Remind them it may take time for them to feel settled and they might get things wrong as they get used to a new situation, and that’s OK!</a:t>
            </a:r>
          </a:p>
          <a:p>
            <a:endParaRPr lang="en-GB" dirty="0"/>
          </a:p>
        </p:txBody>
      </p:sp>
    </p:spTree>
    <p:extLst>
      <p:ext uri="{BB962C8B-B14F-4D97-AF65-F5344CB8AC3E}">
        <p14:creationId xmlns:p14="http://schemas.microsoft.com/office/powerpoint/2010/main" val="533787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Emotion Coaching</a:t>
            </a:r>
            <a:endParaRPr lang="en-GB" b="1" dirty="0"/>
          </a:p>
        </p:txBody>
      </p:sp>
      <p:pic>
        <p:nvPicPr>
          <p:cNvPr id="4" name="Content Placeholder 3"/>
          <p:cNvPicPr>
            <a:picLocks noGrp="1" noChangeAspect="1"/>
          </p:cNvPicPr>
          <p:nvPr>
            <p:ph idx="1"/>
          </p:nvPr>
        </p:nvPicPr>
        <p:blipFill>
          <a:blip r:embed="rId3"/>
          <a:stretch>
            <a:fillRect/>
          </a:stretch>
        </p:blipFill>
        <p:spPr>
          <a:xfrm>
            <a:off x="6834622" y="359063"/>
            <a:ext cx="5063838" cy="6332682"/>
          </a:xfrm>
          <a:prstGeom prst="rect">
            <a:avLst/>
          </a:prstGeom>
        </p:spPr>
      </p:pic>
    </p:spTree>
    <p:extLst>
      <p:ext uri="{BB962C8B-B14F-4D97-AF65-F5344CB8AC3E}">
        <p14:creationId xmlns:p14="http://schemas.microsoft.com/office/powerpoint/2010/main" val="27928518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9536" y="876686"/>
            <a:ext cx="8761413" cy="706964"/>
          </a:xfrm>
        </p:spPr>
        <p:txBody>
          <a:bodyPr/>
          <a:lstStyle/>
          <a:p>
            <a:r>
              <a:rPr lang="en-GB" b="1" dirty="0" smtClean="0"/>
              <a:t>Make an action plan</a:t>
            </a:r>
            <a:endParaRPr lang="en-GB" b="1" dirty="0"/>
          </a:p>
        </p:txBody>
      </p:sp>
      <p:sp>
        <p:nvSpPr>
          <p:cNvPr id="5" name="Content Placeholder 4"/>
          <p:cNvSpPr>
            <a:spLocks noGrp="1"/>
          </p:cNvSpPr>
          <p:nvPr>
            <p:ph idx="1"/>
          </p:nvPr>
        </p:nvSpPr>
        <p:spPr/>
        <p:txBody>
          <a:bodyPr>
            <a:normAutofit fontScale="92500" lnSpcReduction="10000"/>
          </a:bodyPr>
          <a:lstStyle/>
          <a:p>
            <a:r>
              <a:rPr lang="en-GB" b="1" dirty="0"/>
              <a:t>Talk to them about how they coped with changes and transitions in the </a:t>
            </a:r>
            <a:r>
              <a:rPr lang="en-GB" b="1" dirty="0" smtClean="0"/>
              <a:t>past</a:t>
            </a:r>
          </a:p>
          <a:p>
            <a:r>
              <a:rPr lang="en-GB" dirty="0" smtClean="0"/>
              <a:t>Remind </a:t>
            </a:r>
            <a:r>
              <a:rPr lang="en-GB" dirty="0"/>
              <a:t>them that not everything is going to change – some routines will stay the same – and plan ahead</a:t>
            </a:r>
            <a:r>
              <a:rPr lang="en-GB" dirty="0" smtClean="0"/>
              <a:t>.</a:t>
            </a:r>
          </a:p>
          <a:p>
            <a:pPr marL="0" indent="0">
              <a:buNone/>
            </a:pPr>
            <a:r>
              <a:rPr lang="en-GB" b="1" dirty="0" smtClean="0">
                <a:solidFill>
                  <a:srgbClr val="7030A0"/>
                </a:solidFill>
              </a:rPr>
              <a:t>Plan some actions to reduce anxiety</a:t>
            </a:r>
            <a:endParaRPr lang="en-GB" b="1" dirty="0">
              <a:solidFill>
                <a:srgbClr val="7030A0"/>
              </a:solidFill>
            </a:endParaRPr>
          </a:p>
          <a:p>
            <a:r>
              <a:rPr lang="en-GB" dirty="0" smtClean="0"/>
              <a:t>Walk around school and find their new classroom from the outside </a:t>
            </a:r>
          </a:p>
          <a:p>
            <a:r>
              <a:rPr lang="en-GB" dirty="0" smtClean="0"/>
              <a:t>They will see the inside on Transition day</a:t>
            </a:r>
          </a:p>
          <a:p>
            <a:r>
              <a:rPr lang="en-GB" dirty="0"/>
              <a:t>Practice the journey to school before their first day. </a:t>
            </a:r>
          </a:p>
          <a:p>
            <a:r>
              <a:rPr lang="en-GB" dirty="0"/>
              <a:t>Help them learn to keep safe and give them tips on how not to get lost.</a:t>
            </a:r>
          </a:p>
          <a:p>
            <a:r>
              <a:rPr lang="en-GB" dirty="0"/>
              <a:t>Visit their new school before they start. It can be challenging for your child to find their way around. Check if the new school organises familiarisation days.</a:t>
            </a:r>
            <a:endParaRPr lang="en-GB" dirty="0" smtClean="0"/>
          </a:p>
          <a:p>
            <a:endParaRPr lang="en-GB" dirty="0"/>
          </a:p>
          <a:p>
            <a:endParaRPr lang="en-GB" dirty="0"/>
          </a:p>
        </p:txBody>
      </p:sp>
    </p:spTree>
    <p:extLst>
      <p:ext uri="{BB962C8B-B14F-4D97-AF65-F5344CB8AC3E}">
        <p14:creationId xmlns:p14="http://schemas.microsoft.com/office/powerpoint/2010/main" val="2316230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Prepare in advance</a:t>
            </a:r>
            <a:br>
              <a:rPr lang="en-GB" b="1" dirty="0"/>
            </a:b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buy uniform</a:t>
            </a:r>
          </a:p>
          <a:p>
            <a:r>
              <a:rPr lang="en-GB" dirty="0" smtClean="0"/>
              <a:t>get </a:t>
            </a:r>
            <a:r>
              <a:rPr lang="en-GB" dirty="0"/>
              <a:t>a </a:t>
            </a:r>
            <a:r>
              <a:rPr lang="en-GB" dirty="0" smtClean="0"/>
              <a:t>haircut</a:t>
            </a:r>
          </a:p>
          <a:p>
            <a:r>
              <a:rPr lang="en-GB" dirty="0" smtClean="0"/>
              <a:t>choose </a:t>
            </a:r>
            <a:r>
              <a:rPr lang="en-GB" dirty="0"/>
              <a:t>new </a:t>
            </a:r>
            <a:r>
              <a:rPr lang="en-GB" dirty="0" smtClean="0"/>
              <a:t>stationery (if needed)</a:t>
            </a:r>
            <a:endParaRPr lang="en-GB" dirty="0"/>
          </a:p>
          <a:p>
            <a:r>
              <a:rPr lang="en-GB" dirty="0" smtClean="0"/>
              <a:t>If your child will need to </a:t>
            </a:r>
            <a:r>
              <a:rPr lang="en-GB" dirty="0"/>
              <a:t>travel independently for the first </a:t>
            </a:r>
            <a:r>
              <a:rPr lang="en-GB" dirty="0" smtClean="0"/>
              <a:t>time do </a:t>
            </a:r>
            <a:r>
              <a:rPr lang="en-GB" dirty="0"/>
              <a:t>some trial runs – with you, then perhaps solo or with a friend. </a:t>
            </a:r>
            <a:endParaRPr lang="en-GB" dirty="0" smtClean="0"/>
          </a:p>
          <a:p>
            <a:r>
              <a:rPr lang="en-GB" dirty="0" smtClean="0"/>
              <a:t>Work </a:t>
            </a:r>
            <a:r>
              <a:rPr lang="en-GB" dirty="0"/>
              <a:t>out the first day plan. </a:t>
            </a:r>
            <a:endParaRPr lang="en-GB" dirty="0" smtClean="0"/>
          </a:p>
          <a:p>
            <a:pPr lvl="1"/>
            <a:r>
              <a:rPr lang="en-GB" dirty="0" smtClean="0"/>
              <a:t>Will they have a packed lunch or hot dinner?</a:t>
            </a:r>
          </a:p>
          <a:p>
            <a:pPr lvl="1"/>
            <a:r>
              <a:rPr lang="en-GB" dirty="0" smtClean="0"/>
              <a:t>What do they need in their bag?</a:t>
            </a:r>
          </a:p>
          <a:p>
            <a:pPr lvl="1"/>
            <a:r>
              <a:rPr lang="en-GB" dirty="0" smtClean="0"/>
              <a:t>Your </a:t>
            </a:r>
            <a:r>
              <a:rPr lang="en-GB" dirty="0"/>
              <a:t>child may prefer to go with you to start, or to meet a friend on the way</a:t>
            </a:r>
            <a:r>
              <a:rPr lang="en-GB" dirty="0" smtClean="0"/>
              <a:t>.  Remember this is about what makes them feel good (not you!)  Whilst you may feel happier taking them to the gate, the best thing might be for them to walk with friends.</a:t>
            </a:r>
            <a:endParaRPr lang="en-GB" dirty="0"/>
          </a:p>
          <a:p>
            <a:endParaRPr lang="en-GB" dirty="0"/>
          </a:p>
        </p:txBody>
      </p:sp>
    </p:spTree>
    <p:extLst>
      <p:ext uri="{BB962C8B-B14F-4D97-AF65-F5344CB8AC3E}">
        <p14:creationId xmlns:p14="http://schemas.microsoft.com/office/powerpoint/2010/main" val="8000011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Help develop independence and organisation</a:t>
            </a:r>
            <a:br>
              <a:rPr lang="en-GB" b="1" dirty="0"/>
            </a:br>
            <a:endParaRPr lang="en-GB" dirty="0"/>
          </a:p>
        </p:txBody>
      </p:sp>
      <p:sp>
        <p:nvSpPr>
          <p:cNvPr id="3" name="Content Placeholder 2"/>
          <p:cNvSpPr>
            <a:spLocks noGrp="1"/>
          </p:cNvSpPr>
          <p:nvPr>
            <p:ph idx="1"/>
          </p:nvPr>
        </p:nvSpPr>
        <p:spPr/>
        <p:txBody>
          <a:bodyPr>
            <a:normAutofit fontScale="92500"/>
          </a:bodyPr>
          <a:lstStyle/>
          <a:p>
            <a:r>
              <a:rPr lang="en-GB" dirty="0" smtClean="0"/>
              <a:t>Demands increase as children move up the school, </a:t>
            </a:r>
            <a:r>
              <a:rPr lang="en-GB" dirty="0"/>
              <a:t>so preparation should help build their own skills and confidence. This will help them settle quicker</a:t>
            </a:r>
            <a:r>
              <a:rPr lang="en-GB" b="1" dirty="0"/>
              <a:t>. Don’t do it all for them.</a:t>
            </a:r>
            <a:r>
              <a:rPr lang="en-GB" dirty="0"/>
              <a:t> </a:t>
            </a:r>
            <a:endParaRPr lang="en-GB" dirty="0" smtClean="0"/>
          </a:p>
          <a:p>
            <a:r>
              <a:rPr lang="en-GB" b="1" dirty="0">
                <a:solidFill>
                  <a:srgbClr val="7030A0"/>
                </a:solidFill>
              </a:rPr>
              <a:t>Can your child do up their own shoes/zip up their coat?</a:t>
            </a:r>
            <a:r>
              <a:rPr lang="en-GB" dirty="0"/>
              <a:t>  If not, perhaps try Velcro shoes or practice over the summer so they can be independent.</a:t>
            </a:r>
          </a:p>
          <a:p>
            <a:r>
              <a:rPr lang="en-GB" dirty="0" smtClean="0"/>
              <a:t>Could </a:t>
            </a:r>
            <a:r>
              <a:rPr lang="en-GB" dirty="0"/>
              <a:t>they arrange to meet friends, do shopping </a:t>
            </a:r>
            <a:r>
              <a:rPr lang="en-GB" dirty="0" smtClean="0"/>
              <a:t>errands </a:t>
            </a:r>
            <a:r>
              <a:rPr lang="en-GB" dirty="0"/>
              <a:t>or organise their bag for a day out? Be guided by what feels manageable for your child though. It’s fine if they need more support than some others.</a:t>
            </a:r>
          </a:p>
          <a:p>
            <a:r>
              <a:rPr lang="en-GB" dirty="0"/>
              <a:t>Once school starts, try developing independent organisation with post-it notes listing what’s needed each day</a:t>
            </a:r>
            <a:r>
              <a:rPr lang="en-GB" dirty="0" smtClean="0"/>
              <a:t>; </a:t>
            </a:r>
            <a:r>
              <a:rPr lang="en-GB" dirty="0"/>
              <a:t>and an evening habit of checking their school planner and preparing uniform and </a:t>
            </a:r>
            <a:r>
              <a:rPr lang="en-GB" dirty="0" smtClean="0"/>
              <a:t>bag ready for the next day.</a:t>
            </a:r>
          </a:p>
          <a:p>
            <a:endParaRPr lang="en-GB" dirty="0"/>
          </a:p>
        </p:txBody>
      </p:sp>
    </p:spTree>
    <p:extLst>
      <p:ext uri="{BB962C8B-B14F-4D97-AF65-F5344CB8AC3E}">
        <p14:creationId xmlns:p14="http://schemas.microsoft.com/office/powerpoint/2010/main" val="30577646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Strategies to support dealing with change</a:t>
            </a:r>
            <a:endParaRPr lang="en-GB" b="1" dirty="0"/>
          </a:p>
        </p:txBody>
      </p:sp>
      <p:sp>
        <p:nvSpPr>
          <p:cNvPr id="3" name="Content Placeholder 2"/>
          <p:cNvSpPr>
            <a:spLocks noGrp="1"/>
          </p:cNvSpPr>
          <p:nvPr>
            <p:ph idx="1"/>
          </p:nvPr>
        </p:nvSpPr>
        <p:spPr/>
        <p:txBody>
          <a:bodyPr/>
          <a:lstStyle/>
          <a:p>
            <a:r>
              <a:rPr lang="en-GB" dirty="0" smtClean="0"/>
              <a:t>Find out about the change (as much detail as you can)</a:t>
            </a:r>
          </a:p>
          <a:p>
            <a:r>
              <a:rPr lang="en-GB" dirty="0" smtClean="0"/>
              <a:t>Describe the change (count down on calendar)  </a:t>
            </a:r>
          </a:p>
          <a:p>
            <a:pPr lvl="1"/>
            <a:r>
              <a:rPr lang="en-GB" dirty="0" smtClean="0"/>
              <a:t>At Russell, we….. At Alameda, we…., In Year 1 we….. In Year 2 we…..</a:t>
            </a:r>
          </a:p>
          <a:p>
            <a:r>
              <a:rPr lang="en-GB" dirty="0" smtClean="0"/>
              <a:t>Use visual support (transition books, photos, social stories)</a:t>
            </a:r>
          </a:p>
          <a:p>
            <a:r>
              <a:rPr lang="en-GB" dirty="0" smtClean="0"/>
              <a:t>Involve the right people (new class teacher, </a:t>
            </a:r>
            <a:r>
              <a:rPr lang="en-GB" dirty="0" err="1" smtClean="0"/>
              <a:t>SENDCo</a:t>
            </a:r>
            <a:r>
              <a:rPr lang="en-GB" dirty="0" smtClean="0"/>
              <a:t>)</a:t>
            </a:r>
          </a:p>
          <a:p>
            <a:r>
              <a:rPr lang="en-GB" dirty="0" smtClean="0"/>
              <a:t>Moving from one activity to the next – sequencing (visual timetable, visual supports, use of timers, count down)</a:t>
            </a:r>
          </a:p>
          <a:p>
            <a:r>
              <a:rPr lang="en-GB" dirty="0" smtClean="0"/>
              <a:t>Be aware of anxiety (worry box/ book, time to talk/worry time)</a:t>
            </a:r>
          </a:p>
          <a:p>
            <a:endParaRPr lang="en-GB" dirty="0"/>
          </a:p>
        </p:txBody>
      </p:sp>
    </p:spTree>
    <p:extLst>
      <p:ext uri="{BB962C8B-B14F-4D97-AF65-F5344CB8AC3E}">
        <p14:creationId xmlns:p14="http://schemas.microsoft.com/office/powerpoint/2010/main" val="40360727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Familiarise your child with their new </a:t>
            </a:r>
            <a:r>
              <a:rPr lang="en-GB" b="1" dirty="0" smtClean="0"/>
              <a:t>class/school</a:t>
            </a:r>
            <a:r>
              <a:rPr lang="en-GB" b="1" dirty="0"/>
              <a:t/>
            </a:r>
            <a:br>
              <a:rPr lang="en-GB" b="1" dirty="0"/>
            </a:br>
            <a:endParaRPr lang="en-GB" dirty="0"/>
          </a:p>
        </p:txBody>
      </p:sp>
      <p:sp>
        <p:nvSpPr>
          <p:cNvPr id="3" name="Content Placeholder 2"/>
          <p:cNvSpPr>
            <a:spLocks noGrp="1"/>
          </p:cNvSpPr>
          <p:nvPr>
            <p:ph idx="1"/>
          </p:nvPr>
        </p:nvSpPr>
        <p:spPr>
          <a:xfrm>
            <a:off x="1154954" y="2617355"/>
            <a:ext cx="8825659" cy="3416300"/>
          </a:xfrm>
        </p:spPr>
        <p:txBody>
          <a:bodyPr>
            <a:normAutofit fontScale="85000" lnSpcReduction="10000"/>
          </a:bodyPr>
          <a:lstStyle/>
          <a:p>
            <a:r>
              <a:rPr lang="en-GB" dirty="0" smtClean="0"/>
              <a:t>Transition Day – children in Years R to 3 visit their next class.  </a:t>
            </a:r>
          </a:p>
          <a:p>
            <a:r>
              <a:rPr lang="en-GB" dirty="0" smtClean="0"/>
              <a:t>Year 4 children have a class visit and then spend the day at Alameda on transition day.</a:t>
            </a:r>
          </a:p>
          <a:p>
            <a:r>
              <a:rPr lang="en-GB" dirty="0"/>
              <a:t>SEND &amp; Vulnerable children – additional visits</a:t>
            </a:r>
          </a:p>
          <a:p>
            <a:r>
              <a:rPr lang="en-GB" dirty="0" smtClean="0"/>
              <a:t>Transition Books for children who have a SEND or are vulnerable.</a:t>
            </a:r>
          </a:p>
          <a:p>
            <a:r>
              <a:rPr lang="en-GB" dirty="0" smtClean="0"/>
              <a:t>Informal – send on errands, send with work to show</a:t>
            </a:r>
          </a:p>
          <a:p>
            <a:endParaRPr lang="en-GB" dirty="0"/>
          </a:p>
          <a:p>
            <a:r>
              <a:rPr lang="en-GB" dirty="0"/>
              <a:t>In-school class transition meetings</a:t>
            </a:r>
          </a:p>
          <a:p>
            <a:r>
              <a:rPr lang="en-GB" dirty="0"/>
              <a:t>Inter-school transition meetings</a:t>
            </a:r>
          </a:p>
          <a:p>
            <a:r>
              <a:rPr lang="en-GB" dirty="0"/>
              <a:t>MAPs/EHCPs for pupils with SEND</a:t>
            </a:r>
          </a:p>
          <a:p>
            <a:r>
              <a:rPr lang="en-GB" dirty="0"/>
              <a:t>Emails from parents to class teachers/</a:t>
            </a:r>
            <a:r>
              <a:rPr lang="en-GB" dirty="0" err="1"/>
              <a:t>SENDCo</a:t>
            </a:r>
            <a:endParaRPr lang="en-GB" dirty="0"/>
          </a:p>
          <a:p>
            <a:endParaRPr lang="en-GB" dirty="0"/>
          </a:p>
        </p:txBody>
      </p:sp>
      <p:grpSp>
        <p:nvGrpSpPr>
          <p:cNvPr id="7" name="Group 6"/>
          <p:cNvGrpSpPr/>
          <p:nvPr/>
        </p:nvGrpSpPr>
        <p:grpSpPr>
          <a:xfrm rot="1106147">
            <a:off x="9351818" y="3131128"/>
            <a:ext cx="2230582" cy="3352800"/>
            <a:chOff x="4294909" y="3325091"/>
            <a:chExt cx="2230582" cy="3352800"/>
          </a:xfrm>
        </p:grpSpPr>
        <p:sp>
          <p:nvSpPr>
            <p:cNvPr id="6" name="Rectangle 5"/>
            <p:cNvSpPr/>
            <p:nvPr/>
          </p:nvSpPr>
          <p:spPr>
            <a:xfrm>
              <a:off x="4294909" y="3325091"/>
              <a:ext cx="2230582" cy="335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a:stretch>
              <a:fillRect/>
            </a:stretch>
          </p:blipFill>
          <p:spPr>
            <a:xfrm>
              <a:off x="4455165" y="3605929"/>
              <a:ext cx="1910070" cy="2791123"/>
            </a:xfrm>
            <a:prstGeom prst="rect">
              <a:avLst/>
            </a:prstGeom>
          </p:spPr>
        </p:pic>
      </p:grpSp>
    </p:spTree>
    <p:extLst>
      <p:ext uri="{BB962C8B-B14F-4D97-AF65-F5344CB8AC3E}">
        <p14:creationId xmlns:p14="http://schemas.microsoft.com/office/powerpoint/2010/main" val="338963136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TM02900722[[fn=Ion Boardroom]]</Template>
  <TotalTime>14174</TotalTime>
  <Words>1721</Words>
  <Application>Microsoft Office PowerPoint</Application>
  <PresentationFormat>Widescreen</PresentationFormat>
  <Paragraphs>131</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Century Gothic</vt:lpstr>
      <vt:lpstr>Wingdings 3</vt:lpstr>
      <vt:lpstr>Ion Boardroom</vt:lpstr>
      <vt:lpstr>Inclusion Coffee Morning Smooth Transitions - Anxiety &amp; Resilience</vt:lpstr>
      <vt:lpstr>Transitions</vt:lpstr>
      <vt:lpstr>Talk about what’s scary</vt:lpstr>
      <vt:lpstr>Emotion Coaching</vt:lpstr>
      <vt:lpstr>Make an action plan</vt:lpstr>
      <vt:lpstr>Prepare in advance </vt:lpstr>
      <vt:lpstr>Help develop independence and organisation </vt:lpstr>
      <vt:lpstr>Strategies to support dealing with change</vt:lpstr>
      <vt:lpstr>Familiarise your child with their new class/school </vt:lpstr>
      <vt:lpstr>Be your child’s anchor</vt:lpstr>
      <vt:lpstr>Boost your child’s confidence/ resilience</vt:lpstr>
      <vt:lpstr>Resilience</vt:lpstr>
      <vt:lpstr>Give it time – and keep some reassuring routines </vt:lpstr>
      <vt:lpstr>More information</vt:lpstr>
      <vt:lpstr>Further information</vt:lpstr>
      <vt:lpstr>Support from other parents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Inclusion Coffee Morning Behaviour as Communication</dc:title>
  <dc:creator>S Knight</dc:creator>
  <cp:lastModifiedBy>S Knight</cp:lastModifiedBy>
  <cp:revision>73</cp:revision>
  <cp:lastPrinted>2022-11-25T08:10:28Z</cp:lastPrinted>
  <dcterms:created xsi:type="dcterms:W3CDTF">2022-11-10T15:25:32Z</dcterms:created>
  <dcterms:modified xsi:type="dcterms:W3CDTF">2023-06-13T09:17:02Z</dcterms:modified>
</cp:coreProperties>
</file>