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85" r:id="rId3"/>
    <p:sldId id="286" r:id="rId4"/>
    <p:sldId id="287" r:id="rId5"/>
    <p:sldId id="288" r:id="rId6"/>
    <p:sldId id="289" r:id="rId7"/>
    <p:sldId id="291" r:id="rId8"/>
    <p:sldId id="292" r:id="rId9"/>
    <p:sldId id="293" r:id="rId10"/>
    <p:sldId id="294" r:id="rId11"/>
    <p:sldId id="290" r:id="rId12"/>
    <p:sldId id="296" r:id="rId13"/>
    <p:sldId id="295" r:id="rId14"/>
    <p:sldId id="271" r:id="rId15"/>
    <p:sldId id="283" r:id="rId1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000" autoAdjust="0"/>
    <p:restoredTop sz="94343" autoAdjust="0"/>
  </p:normalViewPr>
  <p:slideViewPr>
    <p:cSldViewPr snapToGrid="0">
      <p:cViewPr varScale="1">
        <p:scale>
          <a:sx n="69" d="100"/>
          <a:sy n="69" d="100"/>
        </p:scale>
        <p:origin x="780" y="66"/>
      </p:cViewPr>
      <p:guideLst/>
    </p:cSldViewPr>
  </p:slideViewPr>
  <p:notesTextViewPr>
    <p:cViewPr>
      <p:scale>
        <a:sx n="1" d="1"/>
        <a:sy n="1" d="1"/>
      </p:scale>
      <p:origin x="0" y="0"/>
    </p:cViewPr>
  </p:notesTextViewPr>
  <p:notesViewPr>
    <p:cSldViewPr snapToGrid="0">
      <p:cViewPr>
        <p:scale>
          <a:sx n="105" d="100"/>
          <a:sy n="105" d="100"/>
        </p:scale>
        <p:origin x="1818" y="-329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E2CB753-5739-47F9-ABB0-A77230980336}" type="datetimeFigureOut">
              <a:rPr lang="en-GB" smtClean="0"/>
              <a:t>25/01/2023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51F68D1-E707-491C-9D31-A8814B5E8F0A}" type="slidenum">
              <a:rPr lang="en-GB" smtClean="0"/>
              <a:t>‹#›</a:t>
            </a:fld>
            <a:endParaRPr lang="en-GB"/>
          </a:p>
        </p:txBody>
      </p:sp>
    </p:spTree>
    <p:extLst>
      <p:ext uri="{BB962C8B-B14F-4D97-AF65-F5344CB8AC3E}">
        <p14:creationId xmlns:p14="http://schemas.microsoft.com/office/powerpoint/2010/main" val="290794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1F68D1-E707-491C-9D31-A8814B5E8F0A}" type="slidenum">
              <a:rPr lang="en-GB" smtClean="0"/>
              <a:t>1</a:t>
            </a:fld>
            <a:endParaRPr lang="en-GB"/>
          </a:p>
        </p:txBody>
      </p:sp>
    </p:spTree>
    <p:extLst>
      <p:ext uri="{BB962C8B-B14F-4D97-AF65-F5344CB8AC3E}">
        <p14:creationId xmlns:p14="http://schemas.microsoft.com/office/powerpoint/2010/main" val="1744281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Proprioception is a sense tells us where our bodies are in relation to other objects and in open spaces, and also how our different body parts are moving. We get messages (feedback) from our muscles and joints telling our brain where we are. They regulate movement and posture and also the appropriate pressure for tasks, such as cracking open an egg without crushing it. Some people on the autism spectrum may experience varying differences related to this sense.</a:t>
            </a:r>
          </a:p>
        </p:txBody>
      </p:sp>
      <p:sp>
        <p:nvSpPr>
          <p:cNvPr id="4" name="Slide Number Placeholder 3"/>
          <p:cNvSpPr>
            <a:spLocks noGrp="1"/>
          </p:cNvSpPr>
          <p:nvPr>
            <p:ph type="sldNum" sz="quarter" idx="10"/>
          </p:nvPr>
        </p:nvSpPr>
        <p:spPr/>
        <p:txBody>
          <a:bodyPr/>
          <a:lstStyle/>
          <a:p>
            <a:fld id="{B51F68D1-E707-491C-9D31-A8814B5E8F0A}" type="slidenum">
              <a:rPr lang="en-GB" smtClean="0"/>
              <a:t>10</a:t>
            </a:fld>
            <a:endParaRPr lang="en-GB"/>
          </a:p>
        </p:txBody>
      </p:sp>
    </p:spTree>
    <p:extLst>
      <p:ext uri="{BB962C8B-B14F-4D97-AF65-F5344CB8AC3E}">
        <p14:creationId xmlns:p14="http://schemas.microsoft.com/office/powerpoint/2010/main" val="2253479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51F68D1-E707-491C-9D31-A8814B5E8F0A}" type="slidenum">
              <a:rPr lang="en-GB" smtClean="0"/>
              <a:t>11</a:t>
            </a:fld>
            <a:endParaRPr lang="en-GB"/>
          </a:p>
        </p:txBody>
      </p:sp>
    </p:spTree>
    <p:extLst>
      <p:ext uri="{BB962C8B-B14F-4D97-AF65-F5344CB8AC3E}">
        <p14:creationId xmlns:p14="http://schemas.microsoft.com/office/powerpoint/2010/main" val="2312841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Always use the alerting ones first and finish with a calming movement activity. This should enable your child to focus on their next activity effectively and confidently. Alerting activities fire up the nervous system with vestibular and proprioceptive input. Calming activities help us to know where our bodies are in space and enable us to process sensory information, leaving us relaxed and centred. Movement breaks are best done at least twice a day _ perhaps at the start of the day and after lunch. Your movement breaks can be between 30 seconds and 10 minutes long and you’ll find lots of fun ways to incorporate movement breaks within your home. They should be easy to set up and over time, your child should be able to learn to use them unsupervised to help themselves self-regulate. Decide how many repetitions you will do or the amount of time you will allocate to each movement or how long to hold a position for. You can use a stopwatch or a phone timer</a:t>
            </a:r>
            <a:endParaRPr lang="en-GB" dirty="0"/>
          </a:p>
        </p:txBody>
      </p:sp>
      <p:sp>
        <p:nvSpPr>
          <p:cNvPr id="4" name="Slide Number Placeholder 3"/>
          <p:cNvSpPr>
            <a:spLocks noGrp="1"/>
          </p:cNvSpPr>
          <p:nvPr>
            <p:ph type="sldNum" sz="quarter" idx="10"/>
          </p:nvPr>
        </p:nvSpPr>
        <p:spPr/>
        <p:txBody>
          <a:bodyPr/>
          <a:lstStyle/>
          <a:p>
            <a:fld id="{B51F68D1-E707-491C-9D31-A8814B5E8F0A}" type="slidenum">
              <a:rPr lang="en-GB" smtClean="0"/>
              <a:t>12</a:t>
            </a:fld>
            <a:endParaRPr lang="en-GB"/>
          </a:p>
        </p:txBody>
      </p:sp>
    </p:spTree>
    <p:extLst>
      <p:ext uri="{BB962C8B-B14F-4D97-AF65-F5344CB8AC3E}">
        <p14:creationId xmlns:p14="http://schemas.microsoft.com/office/powerpoint/2010/main" val="4056327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51F68D1-E707-491C-9D31-A8814B5E8F0A}" type="slidenum">
              <a:rPr lang="en-GB" smtClean="0"/>
              <a:t>13</a:t>
            </a:fld>
            <a:endParaRPr lang="en-GB"/>
          </a:p>
        </p:txBody>
      </p:sp>
    </p:spTree>
    <p:extLst>
      <p:ext uri="{BB962C8B-B14F-4D97-AF65-F5344CB8AC3E}">
        <p14:creationId xmlns:p14="http://schemas.microsoft.com/office/powerpoint/2010/main" val="846804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1F68D1-E707-491C-9D31-A8814B5E8F0A}" type="slidenum">
              <a:rPr lang="en-GB" smtClean="0"/>
              <a:t>14</a:t>
            </a:fld>
            <a:endParaRPr lang="en-GB"/>
          </a:p>
        </p:txBody>
      </p:sp>
    </p:spTree>
    <p:extLst>
      <p:ext uri="{BB962C8B-B14F-4D97-AF65-F5344CB8AC3E}">
        <p14:creationId xmlns:p14="http://schemas.microsoft.com/office/powerpoint/2010/main" val="3873559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51F68D1-E707-491C-9D31-A8814B5E8F0A}" type="slidenum">
              <a:rPr lang="en-GB" smtClean="0"/>
              <a:t>15</a:t>
            </a:fld>
            <a:endParaRPr lang="en-GB"/>
          </a:p>
        </p:txBody>
      </p:sp>
    </p:spTree>
    <p:extLst>
      <p:ext uri="{BB962C8B-B14F-4D97-AF65-F5344CB8AC3E}">
        <p14:creationId xmlns:p14="http://schemas.microsoft.com/office/powerpoint/2010/main" val="1438047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all experience the world through our senses and our brains interpret the sensations for us so that we can make sense of our experiences and take appropriate action (for example we feel cold so we put on a jumper). Because we experience many sensations at once, our brains have a filter system that helps us to pay attention only to what is most important and relevant at the time. This filter system may not work in the same </a:t>
            </a:r>
            <a:r>
              <a:rPr lang="en-GB" dirty="0" smtClean="0"/>
              <a:t>way for everyone.</a:t>
            </a:r>
            <a:endParaRPr lang="en-GB" dirty="0"/>
          </a:p>
          <a:p>
            <a:endParaRPr lang="en-GB" dirty="0"/>
          </a:p>
        </p:txBody>
      </p:sp>
      <p:sp>
        <p:nvSpPr>
          <p:cNvPr id="4" name="Slide Number Placeholder 3"/>
          <p:cNvSpPr>
            <a:spLocks noGrp="1"/>
          </p:cNvSpPr>
          <p:nvPr>
            <p:ph type="sldNum" sz="quarter" idx="10"/>
          </p:nvPr>
        </p:nvSpPr>
        <p:spPr/>
        <p:txBody>
          <a:bodyPr/>
          <a:lstStyle/>
          <a:p>
            <a:fld id="{B51F68D1-E707-491C-9D31-A8814B5E8F0A}" type="slidenum">
              <a:rPr lang="en-GB" smtClean="0"/>
              <a:t>2</a:t>
            </a:fld>
            <a:endParaRPr lang="en-GB"/>
          </a:p>
        </p:txBody>
      </p:sp>
    </p:spTree>
    <p:extLst>
      <p:ext uri="{BB962C8B-B14F-4D97-AF65-F5344CB8AC3E}">
        <p14:creationId xmlns:p14="http://schemas.microsoft.com/office/powerpoint/2010/main" val="1396567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all process sensory information differently. </a:t>
            </a:r>
            <a:endParaRPr lang="en-GB" dirty="0" smtClean="0"/>
          </a:p>
          <a:p>
            <a:endParaRPr lang="en-GB" dirty="0"/>
          </a:p>
          <a:p>
            <a:r>
              <a:rPr lang="en-GB" dirty="0" smtClean="0"/>
              <a:t>Imagine </a:t>
            </a:r>
            <a:r>
              <a:rPr lang="en-GB" dirty="0"/>
              <a:t>a spider crawls across you. Would you panic? </a:t>
            </a:r>
            <a:endParaRPr lang="en-GB" dirty="0" smtClean="0"/>
          </a:p>
          <a:p>
            <a:endParaRPr lang="en-GB" dirty="0"/>
          </a:p>
          <a:p>
            <a:r>
              <a:rPr lang="en-GB" dirty="0" smtClean="0"/>
              <a:t>If </a:t>
            </a:r>
            <a:r>
              <a:rPr lang="en-GB" dirty="0"/>
              <a:t>so, you may find you scream or cry, start sweating and your heart starts to beat really fast. </a:t>
            </a:r>
            <a:endParaRPr lang="en-GB" dirty="0" smtClean="0"/>
          </a:p>
          <a:p>
            <a:endParaRPr lang="en-GB" dirty="0"/>
          </a:p>
          <a:p>
            <a:r>
              <a:rPr lang="en-GB" dirty="0" smtClean="0"/>
              <a:t>Or </a:t>
            </a:r>
            <a:r>
              <a:rPr lang="en-GB" dirty="0"/>
              <a:t>would you pick up the spider and move it to somewhere safe, not really giving it a second thought? </a:t>
            </a:r>
            <a:endParaRPr lang="en-GB" dirty="0" smtClean="0"/>
          </a:p>
          <a:p>
            <a:endParaRPr lang="en-GB" dirty="0"/>
          </a:p>
          <a:p>
            <a:r>
              <a:rPr lang="en-GB" dirty="0" smtClean="0"/>
              <a:t>Or </a:t>
            </a:r>
            <a:r>
              <a:rPr lang="en-GB" dirty="0"/>
              <a:t>would you react somewhere in between? How we respond will depend on how we deal with the sensory input from the spider; how it feels and how it looks, as well as lived experience with previous spider encounters. </a:t>
            </a:r>
            <a:endParaRPr lang="en-GB" dirty="0" smtClean="0"/>
          </a:p>
          <a:p>
            <a:endParaRPr lang="en-GB" dirty="0"/>
          </a:p>
          <a:p>
            <a:r>
              <a:rPr lang="en-GB" dirty="0" smtClean="0"/>
              <a:t>We </a:t>
            </a:r>
            <a:r>
              <a:rPr lang="en-GB" dirty="0"/>
              <a:t>all have different levels of sensory alertness</a:t>
            </a:r>
          </a:p>
        </p:txBody>
      </p:sp>
      <p:sp>
        <p:nvSpPr>
          <p:cNvPr id="4" name="Slide Number Placeholder 3"/>
          <p:cNvSpPr>
            <a:spLocks noGrp="1"/>
          </p:cNvSpPr>
          <p:nvPr>
            <p:ph type="sldNum" sz="quarter" idx="10"/>
          </p:nvPr>
        </p:nvSpPr>
        <p:spPr/>
        <p:txBody>
          <a:bodyPr/>
          <a:lstStyle/>
          <a:p>
            <a:fld id="{B51F68D1-E707-491C-9D31-A8814B5E8F0A}" type="slidenum">
              <a:rPr lang="en-GB" smtClean="0"/>
              <a:t>3</a:t>
            </a:fld>
            <a:endParaRPr lang="en-GB"/>
          </a:p>
        </p:txBody>
      </p:sp>
    </p:spTree>
    <p:extLst>
      <p:ext uri="{BB962C8B-B14F-4D97-AF65-F5344CB8AC3E}">
        <p14:creationId xmlns:p14="http://schemas.microsoft.com/office/powerpoint/2010/main" val="383149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51F68D1-E707-491C-9D31-A8814B5E8F0A}" type="slidenum">
              <a:rPr lang="en-GB" smtClean="0"/>
              <a:t>4</a:t>
            </a:fld>
            <a:endParaRPr lang="en-GB"/>
          </a:p>
        </p:txBody>
      </p:sp>
    </p:spTree>
    <p:extLst>
      <p:ext uri="{BB962C8B-B14F-4D97-AF65-F5344CB8AC3E}">
        <p14:creationId xmlns:p14="http://schemas.microsoft.com/office/powerpoint/2010/main" val="2288046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smtClean="0">
                <a:solidFill>
                  <a:schemeClr val="tx1"/>
                </a:solidFill>
                <a:effectLst/>
              </a:rPr>
              <a:t>Sometimes the noisiest people are noise sensitive. It helps them to block out other sounds. Some of the challenges faced by an individual </a:t>
            </a:r>
            <a:endParaRPr lang="en-GB" dirty="0"/>
          </a:p>
        </p:txBody>
      </p:sp>
      <p:sp>
        <p:nvSpPr>
          <p:cNvPr id="4" name="Slide Number Placeholder 3"/>
          <p:cNvSpPr>
            <a:spLocks noGrp="1"/>
          </p:cNvSpPr>
          <p:nvPr>
            <p:ph type="sldNum" sz="quarter" idx="10"/>
          </p:nvPr>
        </p:nvSpPr>
        <p:spPr/>
        <p:txBody>
          <a:bodyPr/>
          <a:lstStyle/>
          <a:p>
            <a:fld id="{B51F68D1-E707-491C-9D31-A8814B5E8F0A}" type="slidenum">
              <a:rPr lang="en-GB" smtClean="0"/>
              <a:t>5</a:t>
            </a:fld>
            <a:endParaRPr lang="en-GB"/>
          </a:p>
        </p:txBody>
      </p:sp>
    </p:spTree>
    <p:extLst>
      <p:ext uri="{BB962C8B-B14F-4D97-AF65-F5344CB8AC3E}">
        <p14:creationId xmlns:p14="http://schemas.microsoft.com/office/powerpoint/2010/main" val="868134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Our sense of smell can help us identify danger in our life, such as smoke, escaped gas or food that is off. Individuals on the autism spectrum may not be able to identify things based on smell, or they may have a lack of smell or be unable to identify strong smells.</a:t>
            </a:r>
            <a:endParaRPr lang="en-GB" dirty="0"/>
          </a:p>
        </p:txBody>
      </p:sp>
      <p:sp>
        <p:nvSpPr>
          <p:cNvPr id="4" name="Slide Number Placeholder 3"/>
          <p:cNvSpPr>
            <a:spLocks noGrp="1"/>
          </p:cNvSpPr>
          <p:nvPr>
            <p:ph type="sldNum" sz="quarter" idx="10"/>
          </p:nvPr>
        </p:nvSpPr>
        <p:spPr/>
        <p:txBody>
          <a:bodyPr/>
          <a:lstStyle/>
          <a:p>
            <a:fld id="{B51F68D1-E707-491C-9D31-A8814B5E8F0A}" type="slidenum">
              <a:rPr lang="en-GB" smtClean="0"/>
              <a:t>6</a:t>
            </a:fld>
            <a:endParaRPr lang="en-GB"/>
          </a:p>
        </p:txBody>
      </p:sp>
    </p:spTree>
    <p:extLst>
      <p:ext uri="{BB962C8B-B14F-4D97-AF65-F5344CB8AC3E}">
        <p14:creationId xmlns:p14="http://schemas.microsoft.com/office/powerpoint/2010/main" val="442315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smtClean="0">
                <a:solidFill>
                  <a:schemeClr val="tx1"/>
                </a:solidFill>
                <a:effectLst/>
              </a:rPr>
              <a:t>Sweet, sour, bitter or salty are the four main taste areas on the tongue. Some people may prefer foods from one of these groups, or foods of a certain texture or temperature. Others may only eat foods of a certain colour.</a:t>
            </a:r>
            <a:endParaRPr lang="en-GB" dirty="0"/>
          </a:p>
        </p:txBody>
      </p:sp>
      <p:sp>
        <p:nvSpPr>
          <p:cNvPr id="4" name="Slide Number Placeholder 3"/>
          <p:cNvSpPr>
            <a:spLocks noGrp="1"/>
          </p:cNvSpPr>
          <p:nvPr>
            <p:ph type="sldNum" sz="quarter" idx="10"/>
          </p:nvPr>
        </p:nvSpPr>
        <p:spPr/>
        <p:txBody>
          <a:bodyPr/>
          <a:lstStyle/>
          <a:p>
            <a:fld id="{B51F68D1-E707-491C-9D31-A8814B5E8F0A}" type="slidenum">
              <a:rPr lang="en-GB" smtClean="0"/>
              <a:t>7</a:t>
            </a:fld>
            <a:endParaRPr lang="en-GB"/>
          </a:p>
        </p:txBody>
      </p:sp>
    </p:spTree>
    <p:extLst>
      <p:ext uri="{BB962C8B-B14F-4D97-AF65-F5344CB8AC3E}">
        <p14:creationId xmlns:p14="http://schemas.microsoft.com/office/powerpoint/2010/main" val="1284638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tactile sense helps us to interpret information about pressure, texture, movement, vibration, temperature and pain. It also provides us with information that we need for visual perception, body awareness and motor planning. Some people can experience difficulty with processing this tactile information. It can impede a person’s understanding of what is happening to them and in the world around them.</a:t>
            </a:r>
          </a:p>
        </p:txBody>
      </p:sp>
      <p:sp>
        <p:nvSpPr>
          <p:cNvPr id="4" name="Slide Number Placeholder 3"/>
          <p:cNvSpPr>
            <a:spLocks noGrp="1"/>
          </p:cNvSpPr>
          <p:nvPr>
            <p:ph type="sldNum" sz="quarter" idx="10"/>
          </p:nvPr>
        </p:nvSpPr>
        <p:spPr/>
        <p:txBody>
          <a:bodyPr/>
          <a:lstStyle/>
          <a:p>
            <a:fld id="{B51F68D1-E707-491C-9D31-A8814B5E8F0A}" type="slidenum">
              <a:rPr lang="en-GB" smtClean="0"/>
              <a:t>8</a:t>
            </a:fld>
            <a:endParaRPr lang="en-GB"/>
          </a:p>
        </p:txBody>
      </p:sp>
    </p:spTree>
    <p:extLst>
      <p:ext uri="{BB962C8B-B14F-4D97-AF65-F5344CB8AC3E}">
        <p14:creationId xmlns:p14="http://schemas.microsoft.com/office/powerpoint/2010/main" val="1899098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vestibular system is located in our inner ears. It helps to regulate our sense of balance and body control. When it isn’t working typically, autistic people can be seriously affected. It can impede their understanding of what is happening to them and the world around them.</a:t>
            </a:r>
          </a:p>
        </p:txBody>
      </p:sp>
      <p:sp>
        <p:nvSpPr>
          <p:cNvPr id="4" name="Slide Number Placeholder 3"/>
          <p:cNvSpPr>
            <a:spLocks noGrp="1"/>
          </p:cNvSpPr>
          <p:nvPr>
            <p:ph type="sldNum" sz="quarter" idx="10"/>
          </p:nvPr>
        </p:nvSpPr>
        <p:spPr/>
        <p:txBody>
          <a:bodyPr/>
          <a:lstStyle/>
          <a:p>
            <a:fld id="{B51F68D1-E707-491C-9D31-A8814B5E8F0A}" type="slidenum">
              <a:rPr lang="en-GB" smtClean="0"/>
              <a:t>9</a:t>
            </a:fld>
            <a:endParaRPr lang="en-GB"/>
          </a:p>
        </p:txBody>
      </p:sp>
    </p:spTree>
    <p:extLst>
      <p:ext uri="{BB962C8B-B14F-4D97-AF65-F5344CB8AC3E}">
        <p14:creationId xmlns:p14="http://schemas.microsoft.com/office/powerpoint/2010/main" val="4015525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1/25/2023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1/25/2023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1/25/2023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hyperlink" Target="https://www.autismtogether.co.uk/autism-and-the-sens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www.hct.nhs.uk/media/1259/understanding-sensory-difficulties.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Inclusion Coffee Afternoon</a:t>
            </a:r>
            <a:br>
              <a:rPr lang="en-GB" dirty="0" smtClean="0"/>
            </a:br>
            <a:r>
              <a:rPr lang="en-GB" sz="4000" dirty="0" smtClean="0"/>
              <a:t>Sensory Seeking/Avoiding</a:t>
            </a:r>
            <a:endParaRPr lang="en-GB" sz="4000" dirty="0"/>
          </a:p>
        </p:txBody>
      </p:sp>
      <p:sp>
        <p:nvSpPr>
          <p:cNvPr id="3" name="Subtitle 2"/>
          <p:cNvSpPr>
            <a:spLocks noGrp="1"/>
          </p:cNvSpPr>
          <p:nvPr>
            <p:ph type="subTitle" idx="1"/>
          </p:nvPr>
        </p:nvSpPr>
        <p:spPr/>
        <p:txBody>
          <a:bodyPr/>
          <a:lstStyle/>
          <a:p>
            <a:r>
              <a:rPr lang="en-GB" dirty="0" smtClean="0"/>
              <a:t>FRIDAY 20</a:t>
            </a:r>
            <a:r>
              <a:rPr lang="en-GB" baseline="30000" dirty="0" smtClean="0"/>
              <a:t>th</a:t>
            </a:r>
            <a:r>
              <a:rPr lang="en-GB" dirty="0" smtClean="0"/>
              <a:t> January 2023 at 2.30pm</a:t>
            </a:r>
            <a:endParaRPr lang="en-GB" dirty="0"/>
          </a:p>
        </p:txBody>
      </p:sp>
      <p:sp>
        <p:nvSpPr>
          <p:cNvPr id="4" name="TextBox 3"/>
          <p:cNvSpPr txBox="1"/>
          <p:nvPr/>
        </p:nvSpPr>
        <p:spPr>
          <a:xfrm>
            <a:off x="1030263" y="5195454"/>
            <a:ext cx="10469009" cy="830997"/>
          </a:xfrm>
          <a:prstGeom prst="rect">
            <a:avLst/>
          </a:prstGeom>
          <a:noFill/>
        </p:spPr>
        <p:txBody>
          <a:bodyPr wrap="square" rtlCol="0">
            <a:spAutoFit/>
          </a:bodyPr>
          <a:lstStyle/>
          <a:p>
            <a:r>
              <a:rPr lang="en-GB" sz="2400" dirty="0" smtClean="0">
                <a:solidFill>
                  <a:schemeClr val="bg1"/>
                </a:solidFill>
              </a:rPr>
              <a:t>Thank you for coming! </a:t>
            </a:r>
          </a:p>
          <a:p>
            <a:r>
              <a:rPr lang="en-GB" sz="2400" dirty="0" smtClean="0">
                <a:solidFill>
                  <a:schemeClr val="bg1"/>
                </a:solidFill>
              </a:rPr>
              <a:t>Grab yourself a drink and a biscuit and make yourself comfortable.</a:t>
            </a:r>
            <a:endParaRPr lang="en-GB" sz="2400" dirty="0">
              <a:solidFill>
                <a:schemeClr val="bg1"/>
              </a:solidFill>
            </a:endParaRPr>
          </a:p>
        </p:txBody>
      </p:sp>
    </p:spTree>
    <p:extLst>
      <p:ext uri="{BB962C8B-B14F-4D97-AF65-F5344CB8AC3E}">
        <p14:creationId xmlns:p14="http://schemas.microsoft.com/office/powerpoint/2010/main" val="304328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430857" y="3262104"/>
            <a:ext cx="7622598" cy="3416471"/>
          </a:xfrm>
          <a:prstGeom prst="rect">
            <a:avLst/>
          </a:prstGeom>
        </p:spPr>
      </p:pic>
      <p:sp>
        <p:nvSpPr>
          <p:cNvPr id="2" name="Title 1"/>
          <p:cNvSpPr>
            <a:spLocks noGrp="1"/>
          </p:cNvSpPr>
          <p:nvPr>
            <p:ph type="title"/>
          </p:nvPr>
        </p:nvSpPr>
        <p:spPr/>
        <p:txBody>
          <a:bodyPr/>
          <a:lstStyle/>
          <a:p>
            <a:r>
              <a:rPr lang="en-GB" dirty="0" smtClean="0"/>
              <a:t>Proprioception (Body Awareness)</a:t>
            </a:r>
            <a:endParaRPr lang="en-GB" dirty="0"/>
          </a:p>
        </p:txBody>
      </p:sp>
      <p:pic>
        <p:nvPicPr>
          <p:cNvPr id="4" name="Content Placeholder 3"/>
          <p:cNvPicPr>
            <a:picLocks noGrp="1" noChangeAspect="1"/>
          </p:cNvPicPr>
          <p:nvPr>
            <p:ph idx="1"/>
          </p:nvPr>
        </p:nvPicPr>
        <p:blipFill>
          <a:blip r:embed="rId4"/>
          <a:stretch>
            <a:fillRect/>
          </a:stretch>
        </p:blipFill>
        <p:spPr>
          <a:xfrm>
            <a:off x="316417" y="1896408"/>
            <a:ext cx="5848350" cy="2238375"/>
          </a:xfrm>
          <a:prstGeom prst="rect">
            <a:avLst/>
          </a:prstGeom>
        </p:spPr>
      </p:pic>
      <p:pic>
        <p:nvPicPr>
          <p:cNvPr id="5" name="Picture 4"/>
          <p:cNvPicPr>
            <a:picLocks noChangeAspect="1"/>
          </p:cNvPicPr>
          <p:nvPr/>
        </p:nvPicPr>
        <p:blipFill>
          <a:blip r:embed="rId5"/>
          <a:stretch>
            <a:fillRect/>
          </a:stretch>
        </p:blipFill>
        <p:spPr>
          <a:xfrm>
            <a:off x="997528" y="4476534"/>
            <a:ext cx="2421514" cy="2202041"/>
          </a:xfrm>
          <a:prstGeom prst="rect">
            <a:avLst/>
          </a:prstGeom>
        </p:spPr>
      </p:pic>
    </p:spTree>
    <p:extLst>
      <p:ext uri="{BB962C8B-B14F-4D97-AF65-F5344CB8AC3E}">
        <p14:creationId xmlns:p14="http://schemas.microsoft.com/office/powerpoint/2010/main" val="426879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 Provisions</a:t>
            </a:r>
            <a:endParaRPr lang="en-GB" dirty="0"/>
          </a:p>
        </p:txBody>
      </p:sp>
      <p:sp>
        <p:nvSpPr>
          <p:cNvPr id="3" name="Content Placeholder 2"/>
          <p:cNvSpPr>
            <a:spLocks noGrp="1"/>
          </p:cNvSpPr>
          <p:nvPr>
            <p:ph idx="1"/>
          </p:nvPr>
        </p:nvSpPr>
        <p:spPr>
          <a:xfrm>
            <a:off x="1154954" y="2603500"/>
            <a:ext cx="9970246" cy="4157518"/>
          </a:xfrm>
        </p:spPr>
        <p:txBody>
          <a:bodyPr>
            <a:normAutofit fontScale="92500" lnSpcReduction="20000"/>
          </a:bodyPr>
          <a:lstStyle/>
          <a:p>
            <a:r>
              <a:rPr lang="en-GB" dirty="0" smtClean="0"/>
              <a:t>Sensory Circuit</a:t>
            </a:r>
          </a:p>
          <a:p>
            <a:r>
              <a:rPr lang="en-GB" dirty="0"/>
              <a:t>Sensory toys</a:t>
            </a:r>
          </a:p>
          <a:p>
            <a:r>
              <a:rPr lang="en-GB" dirty="0" smtClean="0"/>
              <a:t>Blue tack</a:t>
            </a:r>
          </a:p>
          <a:p>
            <a:r>
              <a:rPr lang="en-GB" dirty="0" smtClean="0"/>
              <a:t>Movement breaks</a:t>
            </a:r>
          </a:p>
          <a:p>
            <a:r>
              <a:rPr lang="en-GB" dirty="0" smtClean="0"/>
              <a:t>Bubbles/Feathers – </a:t>
            </a:r>
            <a:r>
              <a:rPr lang="en-GB" dirty="0" err="1" smtClean="0"/>
              <a:t>Theraplay</a:t>
            </a:r>
            <a:r>
              <a:rPr lang="en-GB" dirty="0" smtClean="0"/>
              <a:t> style activities</a:t>
            </a:r>
          </a:p>
          <a:p>
            <a:r>
              <a:rPr lang="en-GB" dirty="0" smtClean="0"/>
              <a:t>Finger Gym/Sensory activities – water beads/foam/</a:t>
            </a:r>
            <a:r>
              <a:rPr lang="en-GB" dirty="0" err="1" smtClean="0"/>
              <a:t>Theraputty</a:t>
            </a:r>
            <a:endParaRPr lang="en-GB" dirty="0" smtClean="0"/>
          </a:p>
          <a:p>
            <a:r>
              <a:rPr lang="en-GB" dirty="0" smtClean="0"/>
              <a:t>Weighted blanket</a:t>
            </a:r>
          </a:p>
          <a:p>
            <a:r>
              <a:rPr lang="en-GB" dirty="0"/>
              <a:t>Yellow backgrounds</a:t>
            </a:r>
          </a:p>
          <a:p>
            <a:r>
              <a:rPr lang="en-GB" dirty="0" smtClean="0"/>
              <a:t>Ear Defenders</a:t>
            </a:r>
          </a:p>
          <a:p>
            <a:r>
              <a:rPr lang="en-GB" dirty="0" smtClean="0"/>
              <a:t>Lego</a:t>
            </a:r>
          </a:p>
          <a:p>
            <a:r>
              <a:rPr lang="en-GB" dirty="0" smtClean="0"/>
              <a:t>Dark room with sensory lights</a:t>
            </a:r>
          </a:p>
          <a:p>
            <a:r>
              <a:rPr lang="en-GB" dirty="0" smtClean="0"/>
              <a:t>Social Stories</a:t>
            </a:r>
            <a:endParaRPr lang="en-GB" dirty="0"/>
          </a:p>
        </p:txBody>
      </p:sp>
      <p:pic>
        <p:nvPicPr>
          <p:cNvPr id="4" name="Picture 3"/>
          <p:cNvPicPr>
            <a:picLocks noChangeAspect="1"/>
          </p:cNvPicPr>
          <p:nvPr/>
        </p:nvPicPr>
        <p:blipFill>
          <a:blip r:embed="rId3"/>
          <a:stretch>
            <a:fillRect/>
          </a:stretch>
        </p:blipFill>
        <p:spPr>
          <a:xfrm>
            <a:off x="8171080" y="1680632"/>
            <a:ext cx="3619066" cy="2853355"/>
          </a:xfrm>
          <a:prstGeom prst="rect">
            <a:avLst/>
          </a:prstGeom>
        </p:spPr>
      </p:pic>
    </p:spTree>
    <p:extLst>
      <p:ext uri="{BB962C8B-B14F-4D97-AF65-F5344CB8AC3E}">
        <p14:creationId xmlns:p14="http://schemas.microsoft.com/office/powerpoint/2010/main" val="1342722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Sensory Circuits</a:t>
            </a:r>
            <a:endParaRPr lang="en-GB" dirty="0"/>
          </a:p>
        </p:txBody>
      </p:sp>
      <p:sp>
        <p:nvSpPr>
          <p:cNvPr id="3" name="Content Placeholder 2"/>
          <p:cNvSpPr>
            <a:spLocks noGrp="1"/>
          </p:cNvSpPr>
          <p:nvPr>
            <p:ph idx="1"/>
          </p:nvPr>
        </p:nvSpPr>
        <p:spPr>
          <a:xfrm>
            <a:off x="1154954" y="2291159"/>
            <a:ext cx="10565991" cy="3416300"/>
          </a:xfrm>
        </p:spPr>
        <p:txBody>
          <a:bodyPr/>
          <a:lstStyle/>
          <a:p>
            <a:r>
              <a:rPr lang="en-GB" dirty="0" smtClean="0"/>
              <a:t>Alerting – bouncing, jumping, hopping, skipping, spinning</a:t>
            </a:r>
          </a:p>
          <a:p>
            <a:r>
              <a:rPr lang="en-GB" dirty="0" smtClean="0"/>
              <a:t>Organising – provide a motor challenge – egg &amp; spoon, throw/catch, balance board</a:t>
            </a:r>
          </a:p>
          <a:p>
            <a:r>
              <a:rPr lang="en-GB" dirty="0" smtClean="0"/>
              <a:t>Calming – deep pressure, proprioceptive input</a:t>
            </a:r>
          </a:p>
          <a:p>
            <a:pPr lvl="8"/>
            <a:r>
              <a:rPr lang="en-GB" dirty="0" smtClean="0"/>
              <a:t>Good for home too!!!</a:t>
            </a:r>
            <a:endParaRPr lang="en-GB" dirty="0"/>
          </a:p>
        </p:txBody>
      </p:sp>
      <p:pic>
        <p:nvPicPr>
          <p:cNvPr id="5" name="Picture 4"/>
          <p:cNvPicPr>
            <a:picLocks noChangeAspect="1"/>
          </p:cNvPicPr>
          <p:nvPr/>
        </p:nvPicPr>
        <p:blipFill>
          <a:blip r:embed="rId3"/>
          <a:stretch>
            <a:fillRect/>
          </a:stretch>
        </p:blipFill>
        <p:spPr>
          <a:xfrm rot="5400000">
            <a:off x="2277177" y="4006640"/>
            <a:ext cx="2991211" cy="2127165"/>
          </a:xfrm>
          <a:prstGeom prst="rect">
            <a:avLst/>
          </a:prstGeom>
        </p:spPr>
      </p:pic>
      <p:pic>
        <p:nvPicPr>
          <p:cNvPr id="6" name="Picture 5"/>
          <p:cNvPicPr>
            <a:picLocks noChangeAspect="1"/>
          </p:cNvPicPr>
          <p:nvPr/>
        </p:nvPicPr>
        <p:blipFill>
          <a:blip r:embed="rId4"/>
          <a:stretch>
            <a:fillRect/>
          </a:stretch>
        </p:blipFill>
        <p:spPr>
          <a:xfrm>
            <a:off x="5017463" y="4599710"/>
            <a:ext cx="3261191" cy="1966118"/>
          </a:xfrm>
          <a:prstGeom prst="rect">
            <a:avLst/>
          </a:prstGeom>
        </p:spPr>
      </p:pic>
      <p:pic>
        <p:nvPicPr>
          <p:cNvPr id="7" name="Picture 6"/>
          <p:cNvPicPr>
            <a:picLocks noChangeAspect="1"/>
          </p:cNvPicPr>
          <p:nvPr/>
        </p:nvPicPr>
        <p:blipFill>
          <a:blip r:embed="rId5"/>
          <a:stretch>
            <a:fillRect/>
          </a:stretch>
        </p:blipFill>
        <p:spPr>
          <a:xfrm>
            <a:off x="8459752" y="4849091"/>
            <a:ext cx="3339462" cy="1716737"/>
          </a:xfrm>
          <a:prstGeom prst="rect">
            <a:avLst/>
          </a:prstGeom>
        </p:spPr>
      </p:pic>
      <p:pic>
        <p:nvPicPr>
          <p:cNvPr id="8" name="Content Placeholder 4"/>
          <p:cNvPicPr>
            <a:picLocks noChangeAspect="1"/>
          </p:cNvPicPr>
          <p:nvPr/>
        </p:nvPicPr>
        <p:blipFill>
          <a:blip r:embed="rId6"/>
          <a:stretch>
            <a:fillRect/>
          </a:stretch>
        </p:blipFill>
        <p:spPr>
          <a:xfrm>
            <a:off x="335170" y="3574617"/>
            <a:ext cx="2192931" cy="3032776"/>
          </a:xfrm>
          <a:prstGeom prst="rect">
            <a:avLst/>
          </a:prstGeom>
        </p:spPr>
      </p:pic>
    </p:spTree>
    <p:extLst>
      <p:ext uri="{BB962C8B-B14F-4D97-AF65-F5344CB8AC3E}">
        <p14:creationId xmlns:p14="http://schemas.microsoft.com/office/powerpoint/2010/main" val="2496649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Information</a:t>
            </a:r>
            <a:endParaRPr lang="en-GB" dirty="0"/>
          </a:p>
        </p:txBody>
      </p:sp>
      <p:sp>
        <p:nvSpPr>
          <p:cNvPr id="3" name="Content Placeholder 2"/>
          <p:cNvSpPr>
            <a:spLocks noGrp="1"/>
          </p:cNvSpPr>
          <p:nvPr>
            <p:ph idx="1"/>
          </p:nvPr>
        </p:nvSpPr>
        <p:spPr/>
        <p:txBody>
          <a:bodyPr/>
          <a:lstStyle/>
          <a:p>
            <a:r>
              <a:rPr lang="en-GB" dirty="0">
                <a:hlinkClick r:id="rId3"/>
              </a:rPr>
              <a:t>https://www.autismbedfordshire.net/events/autism-sensory-processing-4</a:t>
            </a:r>
            <a:r>
              <a:rPr lang="en-GB" dirty="0" smtClean="0">
                <a:hlinkClick r:id="rId3"/>
              </a:rPr>
              <a:t>/</a:t>
            </a:r>
          </a:p>
          <a:p>
            <a:r>
              <a:rPr lang="en-GB" dirty="0">
                <a:hlinkClick r:id="rId3"/>
              </a:rPr>
              <a:t>https://www.autismbedfordshire.net/events/sensory-processing-autism/</a:t>
            </a:r>
          </a:p>
          <a:p>
            <a:r>
              <a:rPr lang="en-GB" dirty="0" smtClean="0">
                <a:hlinkClick r:id="rId3"/>
              </a:rPr>
              <a:t>https</a:t>
            </a:r>
            <a:r>
              <a:rPr lang="en-GB" dirty="0">
                <a:hlinkClick r:id="rId3"/>
              </a:rPr>
              <a:t>://www.autismtogether.co.uk/autism-and-the-senses</a:t>
            </a:r>
            <a:r>
              <a:rPr lang="en-GB" dirty="0" smtClean="0">
                <a:hlinkClick r:id="rId3"/>
              </a:rPr>
              <a:t>/</a:t>
            </a:r>
            <a:endParaRPr lang="en-GB" dirty="0" smtClean="0"/>
          </a:p>
          <a:p>
            <a:r>
              <a:rPr lang="en-GB" dirty="0"/>
              <a:t>https://www.autism.org.uk/advice-and-guidance/topics/sensory-differences/sensory-differences/all-audiences</a:t>
            </a:r>
            <a:endParaRPr lang="en-GB" dirty="0" smtClean="0"/>
          </a:p>
          <a:p>
            <a:r>
              <a:rPr lang="en-GB" dirty="0">
                <a:hlinkClick r:id="rId4"/>
              </a:rPr>
              <a:t>https://</a:t>
            </a:r>
            <a:r>
              <a:rPr lang="en-GB" dirty="0" smtClean="0">
                <a:hlinkClick r:id="rId4"/>
              </a:rPr>
              <a:t>www.hct.nhs.uk/media/1259/understanding-sensory-difficulties.pdf</a:t>
            </a:r>
            <a:endParaRPr lang="en-GB" dirty="0" smtClean="0"/>
          </a:p>
          <a:p>
            <a:r>
              <a:rPr lang="en-GB" dirty="0"/>
              <a:t>https://www.autismbedfordshire.net/events/childrens-services-online-conference-2023/</a:t>
            </a:r>
          </a:p>
        </p:txBody>
      </p:sp>
      <p:pic>
        <p:nvPicPr>
          <p:cNvPr id="4" name="Picture 3"/>
          <p:cNvPicPr>
            <a:picLocks noChangeAspect="1"/>
          </p:cNvPicPr>
          <p:nvPr/>
        </p:nvPicPr>
        <p:blipFill>
          <a:blip r:embed="rId5"/>
          <a:stretch>
            <a:fillRect/>
          </a:stretch>
        </p:blipFill>
        <p:spPr>
          <a:xfrm>
            <a:off x="9809018" y="4872391"/>
            <a:ext cx="2156522" cy="1823683"/>
          </a:xfrm>
          <a:prstGeom prst="rect">
            <a:avLst/>
          </a:prstGeom>
        </p:spPr>
      </p:pic>
      <p:pic>
        <p:nvPicPr>
          <p:cNvPr id="5" name="Picture 4"/>
          <p:cNvPicPr>
            <a:picLocks noChangeAspect="1"/>
          </p:cNvPicPr>
          <p:nvPr/>
        </p:nvPicPr>
        <p:blipFill>
          <a:blip r:embed="rId6"/>
          <a:stretch>
            <a:fillRect/>
          </a:stretch>
        </p:blipFill>
        <p:spPr>
          <a:xfrm>
            <a:off x="3884692" y="5184389"/>
            <a:ext cx="2055774" cy="1673611"/>
          </a:xfrm>
          <a:prstGeom prst="rect">
            <a:avLst/>
          </a:prstGeom>
        </p:spPr>
      </p:pic>
    </p:spTree>
    <p:extLst>
      <p:ext uri="{BB962C8B-B14F-4D97-AF65-F5344CB8AC3E}">
        <p14:creationId xmlns:p14="http://schemas.microsoft.com/office/powerpoint/2010/main" val="3903249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691" y="711822"/>
            <a:ext cx="8761413" cy="706964"/>
          </a:xfrm>
        </p:spPr>
        <p:txBody>
          <a:bodyPr/>
          <a:lstStyle/>
          <a:p>
            <a:r>
              <a:rPr lang="en-GB" b="1" dirty="0" smtClean="0"/>
              <a:t>More information</a:t>
            </a:r>
            <a:endParaRPr lang="en-GB" b="1" dirty="0"/>
          </a:p>
        </p:txBody>
      </p:sp>
      <p:pic>
        <p:nvPicPr>
          <p:cNvPr id="4" name="Content Placeholder 3"/>
          <p:cNvPicPr>
            <a:picLocks noGrp="1" noChangeAspect="1"/>
          </p:cNvPicPr>
          <p:nvPr>
            <p:ph idx="1"/>
          </p:nvPr>
        </p:nvPicPr>
        <p:blipFill>
          <a:blip r:embed="rId3"/>
          <a:stretch>
            <a:fillRect/>
          </a:stretch>
        </p:blipFill>
        <p:spPr>
          <a:xfrm>
            <a:off x="411504" y="1763001"/>
            <a:ext cx="4186622" cy="1743042"/>
          </a:xfrm>
          <a:prstGeom prst="rect">
            <a:avLst/>
          </a:prstGeom>
        </p:spPr>
      </p:pic>
      <p:pic>
        <p:nvPicPr>
          <p:cNvPr id="5" name="Picture 4"/>
          <p:cNvPicPr>
            <a:picLocks noChangeAspect="1"/>
          </p:cNvPicPr>
          <p:nvPr/>
        </p:nvPicPr>
        <p:blipFill>
          <a:blip r:embed="rId4"/>
          <a:stretch>
            <a:fillRect/>
          </a:stretch>
        </p:blipFill>
        <p:spPr>
          <a:xfrm>
            <a:off x="7435203" y="1600701"/>
            <a:ext cx="4482090" cy="2532126"/>
          </a:xfrm>
          <a:prstGeom prst="rect">
            <a:avLst/>
          </a:prstGeom>
        </p:spPr>
      </p:pic>
      <p:sp>
        <p:nvSpPr>
          <p:cNvPr id="6" name="TextBox 5"/>
          <p:cNvSpPr txBox="1"/>
          <p:nvPr/>
        </p:nvSpPr>
        <p:spPr>
          <a:xfrm>
            <a:off x="4598126" y="2236254"/>
            <a:ext cx="2515752" cy="1200329"/>
          </a:xfrm>
          <a:prstGeom prst="rect">
            <a:avLst/>
          </a:prstGeom>
          <a:noFill/>
        </p:spPr>
        <p:txBody>
          <a:bodyPr wrap="square" rtlCol="0">
            <a:spAutoFit/>
          </a:bodyPr>
          <a:lstStyle/>
          <a:p>
            <a:r>
              <a:rPr lang="en-GB" dirty="0" smtClean="0"/>
              <a:t>Russell Website/Safety &amp; Wellbeing/Pastoral Support</a:t>
            </a:r>
            <a:endParaRPr lang="en-GB" dirty="0"/>
          </a:p>
        </p:txBody>
      </p:sp>
      <p:sp>
        <p:nvSpPr>
          <p:cNvPr id="7" name="TextBox 6"/>
          <p:cNvSpPr txBox="1"/>
          <p:nvPr/>
        </p:nvSpPr>
        <p:spPr>
          <a:xfrm>
            <a:off x="9676248" y="4227227"/>
            <a:ext cx="2515752" cy="369332"/>
          </a:xfrm>
          <a:prstGeom prst="rect">
            <a:avLst/>
          </a:prstGeom>
          <a:noFill/>
        </p:spPr>
        <p:txBody>
          <a:bodyPr wrap="square" rtlCol="0">
            <a:spAutoFit/>
          </a:bodyPr>
          <a:lstStyle/>
          <a:p>
            <a:r>
              <a:rPr lang="en-GB" dirty="0" smtClean="0"/>
              <a:t>Locality Bulletin</a:t>
            </a:r>
            <a:endParaRPr lang="en-GB" dirty="0"/>
          </a:p>
        </p:txBody>
      </p:sp>
      <p:pic>
        <p:nvPicPr>
          <p:cNvPr id="8" name="Picture 7"/>
          <p:cNvPicPr>
            <a:picLocks noChangeAspect="1"/>
          </p:cNvPicPr>
          <p:nvPr/>
        </p:nvPicPr>
        <p:blipFill>
          <a:blip r:embed="rId5"/>
          <a:stretch>
            <a:fillRect/>
          </a:stretch>
        </p:blipFill>
        <p:spPr>
          <a:xfrm>
            <a:off x="411504" y="3969776"/>
            <a:ext cx="5289435" cy="1652948"/>
          </a:xfrm>
          <a:prstGeom prst="rect">
            <a:avLst/>
          </a:prstGeom>
        </p:spPr>
      </p:pic>
      <p:sp>
        <p:nvSpPr>
          <p:cNvPr id="9" name="TextBox 8"/>
          <p:cNvSpPr txBox="1"/>
          <p:nvPr/>
        </p:nvSpPr>
        <p:spPr>
          <a:xfrm>
            <a:off x="3637361" y="5691567"/>
            <a:ext cx="2063578" cy="646331"/>
          </a:xfrm>
          <a:prstGeom prst="rect">
            <a:avLst/>
          </a:prstGeom>
          <a:noFill/>
        </p:spPr>
        <p:txBody>
          <a:bodyPr wrap="square" rtlCol="0">
            <a:spAutoFit/>
          </a:bodyPr>
          <a:lstStyle/>
          <a:p>
            <a:r>
              <a:rPr lang="en-GB" dirty="0" smtClean="0"/>
              <a:t>Central Beds Local Offer</a:t>
            </a:r>
            <a:endParaRPr lang="en-GB" dirty="0"/>
          </a:p>
        </p:txBody>
      </p:sp>
      <p:sp>
        <p:nvSpPr>
          <p:cNvPr id="11" name="TextBox 10"/>
          <p:cNvSpPr txBox="1"/>
          <p:nvPr/>
        </p:nvSpPr>
        <p:spPr>
          <a:xfrm>
            <a:off x="87138" y="6456218"/>
            <a:ext cx="2969083" cy="369332"/>
          </a:xfrm>
          <a:prstGeom prst="rect">
            <a:avLst/>
          </a:prstGeom>
          <a:noFill/>
        </p:spPr>
        <p:txBody>
          <a:bodyPr wrap="none" rtlCol="0">
            <a:spAutoFit/>
          </a:bodyPr>
          <a:lstStyle/>
          <a:p>
            <a:r>
              <a:rPr lang="en-GB" b="1" dirty="0" smtClean="0"/>
              <a:t>send@russell-lower.co.uk</a:t>
            </a:r>
            <a:endParaRPr lang="en-GB" b="1" dirty="0"/>
          </a:p>
        </p:txBody>
      </p:sp>
      <p:sp>
        <p:nvSpPr>
          <p:cNvPr id="12" name="TextBox 11"/>
          <p:cNvSpPr txBox="1"/>
          <p:nvPr/>
        </p:nvSpPr>
        <p:spPr>
          <a:xfrm>
            <a:off x="3393429" y="6442369"/>
            <a:ext cx="4137671" cy="369332"/>
          </a:xfrm>
          <a:prstGeom prst="rect">
            <a:avLst/>
          </a:prstGeom>
          <a:noFill/>
        </p:spPr>
        <p:txBody>
          <a:bodyPr wrap="none" rtlCol="0">
            <a:spAutoFit/>
          </a:bodyPr>
          <a:lstStyle/>
          <a:p>
            <a:r>
              <a:rPr lang="en-GB" b="1" dirty="0" smtClean="0"/>
              <a:t>pastoralsupport@russell-lower.co.uk</a:t>
            </a:r>
            <a:endParaRPr lang="en-GB" b="1" dirty="0"/>
          </a:p>
        </p:txBody>
      </p:sp>
      <p:sp>
        <p:nvSpPr>
          <p:cNvPr id="14" name="TextBox 13"/>
          <p:cNvSpPr txBox="1"/>
          <p:nvPr/>
        </p:nvSpPr>
        <p:spPr>
          <a:xfrm>
            <a:off x="2907806" y="3465554"/>
            <a:ext cx="2940228" cy="369332"/>
          </a:xfrm>
          <a:prstGeom prst="rect">
            <a:avLst/>
          </a:prstGeom>
          <a:noFill/>
        </p:spPr>
        <p:txBody>
          <a:bodyPr wrap="none" rtlCol="0">
            <a:spAutoFit/>
          </a:bodyPr>
          <a:lstStyle/>
          <a:p>
            <a:r>
              <a:rPr lang="en-GB" b="1" dirty="0" smtClean="0"/>
              <a:t>www.russell-lower.co.uk</a:t>
            </a:r>
            <a:endParaRPr lang="en-GB" b="1" dirty="0"/>
          </a:p>
        </p:txBody>
      </p:sp>
      <p:sp>
        <p:nvSpPr>
          <p:cNvPr id="15" name="Rectangle 14"/>
          <p:cNvSpPr/>
          <p:nvPr/>
        </p:nvSpPr>
        <p:spPr>
          <a:xfrm>
            <a:off x="8575813" y="6430695"/>
            <a:ext cx="3057247" cy="369332"/>
          </a:xfrm>
          <a:prstGeom prst="rect">
            <a:avLst/>
          </a:prstGeom>
        </p:spPr>
        <p:txBody>
          <a:bodyPr wrap="none">
            <a:spAutoFit/>
          </a:bodyPr>
          <a:lstStyle/>
          <a:p>
            <a:r>
              <a:rPr lang="en-GB" b="1" dirty="0" smtClean="0"/>
              <a:t>office@russell-lower.co.uk</a:t>
            </a:r>
            <a:endParaRPr lang="en-GB" b="1" dirty="0"/>
          </a:p>
        </p:txBody>
      </p:sp>
      <p:pic>
        <p:nvPicPr>
          <p:cNvPr id="16" name="Content Placeholder 4"/>
          <p:cNvPicPr>
            <a:picLocks noChangeAspect="1"/>
          </p:cNvPicPr>
          <p:nvPr/>
        </p:nvPicPr>
        <p:blipFill>
          <a:blip r:embed="rId6"/>
          <a:stretch>
            <a:fillRect/>
          </a:stretch>
        </p:blipFill>
        <p:spPr>
          <a:xfrm>
            <a:off x="7392113" y="4272805"/>
            <a:ext cx="1498633" cy="2072577"/>
          </a:xfrm>
          <a:prstGeom prst="rect">
            <a:avLst/>
          </a:prstGeom>
        </p:spPr>
      </p:pic>
      <p:pic>
        <p:nvPicPr>
          <p:cNvPr id="17" name="Picture 16"/>
          <p:cNvPicPr>
            <a:picLocks noChangeAspect="1"/>
          </p:cNvPicPr>
          <p:nvPr/>
        </p:nvPicPr>
        <p:blipFill>
          <a:blip r:embed="rId7"/>
          <a:stretch>
            <a:fillRect/>
          </a:stretch>
        </p:blipFill>
        <p:spPr>
          <a:xfrm>
            <a:off x="9868582" y="4591207"/>
            <a:ext cx="1223446" cy="1796832"/>
          </a:xfrm>
          <a:prstGeom prst="rect">
            <a:avLst/>
          </a:prstGeom>
        </p:spPr>
      </p:pic>
      <p:sp>
        <p:nvSpPr>
          <p:cNvPr id="18" name="TextBox 17"/>
          <p:cNvSpPr txBox="1"/>
          <p:nvPr/>
        </p:nvSpPr>
        <p:spPr>
          <a:xfrm>
            <a:off x="5700939" y="5063050"/>
            <a:ext cx="2063578" cy="369332"/>
          </a:xfrm>
          <a:prstGeom prst="rect">
            <a:avLst/>
          </a:prstGeom>
          <a:noFill/>
        </p:spPr>
        <p:txBody>
          <a:bodyPr wrap="square" rtlCol="0">
            <a:spAutoFit/>
          </a:bodyPr>
          <a:lstStyle/>
          <a:p>
            <a:r>
              <a:rPr lang="en-GB" dirty="0" smtClean="0"/>
              <a:t>Books/Leaflets</a:t>
            </a:r>
            <a:endParaRPr lang="en-GB" dirty="0"/>
          </a:p>
        </p:txBody>
      </p:sp>
    </p:spTree>
    <p:extLst>
      <p:ext uri="{BB962C8B-B14F-4D97-AF65-F5344CB8AC3E}">
        <p14:creationId xmlns:p14="http://schemas.microsoft.com/office/powerpoint/2010/main" val="3459284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Future Events</a:t>
            </a:r>
            <a:endParaRPr lang="en-GB" b="1" dirty="0"/>
          </a:p>
        </p:txBody>
      </p:sp>
      <p:sp>
        <p:nvSpPr>
          <p:cNvPr id="3" name="Content Placeholder 2"/>
          <p:cNvSpPr>
            <a:spLocks noGrp="1"/>
          </p:cNvSpPr>
          <p:nvPr>
            <p:ph idx="1"/>
          </p:nvPr>
        </p:nvSpPr>
        <p:spPr/>
        <p:txBody>
          <a:bodyPr>
            <a:normAutofit/>
          </a:bodyPr>
          <a:lstStyle/>
          <a:p>
            <a:endParaRPr lang="en-GB" sz="3200" dirty="0" smtClean="0"/>
          </a:p>
          <a:p>
            <a:r>
              <a:rPr lang="en-GB" sz="3200" dirty="0" smtClean="0"/>
              <a:t>Wednesday 7</a:t>
            </a:r>
            <a:r>
              <a:rPr lang="en-GB" sz="3200" baseline="30000" dirty="0" smtClean="0"/>
              <a:t>th</a:t>
            </a:r>
            <a:r>
              <a:rPr lang="en-GB" sz="3200" dirty="0" smtClean="0"/>
              <a:t> June 9.00am – </a:t>
            </a:r>
          </a:p>
          <a:p>
            <a:pPr marL="0" indent="0">
              <a:buNone/>
            </a:pPr>
            <a:r>
              <a:rPr lang="en-GB" sz="3200" dirty="0" smtClean="0"/>
              <a:t>   Smooth Transitions</a:t>
            </a:r>
            <a:endParaRPr lang="en-GB" sz="3200" dirty="0"/>
          </a:p>
        </p:txBody>
      </p:sp>
    </p:spTree>
    <p:extLst>
      <p:ext uri="{BB962C8B-B14F-4D97-AF65-F5344CB8AC3E}">
        <p14:creationId xmlns:p14="http://schemas.microsoft.com/office/powerpoint/2010/main" val="3342663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7 Senses</a:t>
            </a:r>
            <a:endParaRPr lang="en-GB" dirty="0"/>
          </a:p>
        </p:txBody>
      </p:sp>
      <p:pic>
        <p:nvPicPr>
          <p:cNvPr id="3074" name="Picture 2" descr="Proprioceptive and vestibular sensory in Navi Mumbai | ********92 |  neurodevelopmental therapy in Navi Mumbai,neurodevelopmental therapy in  Nerul,Birth defects treatment in Navi Mumbai,learning problems in Navi  Mumbai,cerebral palsy treatment in Navi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1890" y="1930038"/>
            <a:ext cx="4599709" cy="45997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35660" y="2468480"/>
            <a:ext cx="6019597" cy="369332"/>
          </a:xfrm>
          <a:prstGeom prst="rect">
            <a:avLst/>
          </a:prstGeom>
        </p:spPr>
        <p:txBody>
          <a:bodyPr wrap="none">
            <a:spAutoFit/>
          </a:bodyPr>
          <a:lstStyle/>
          <a:p>
            <a:r>
              <a:rPr lang="en-GB" dirty="0"/>
              <a:t>https://www.youtube.com/watch?v=hWP5YNXRCTY</a:t>
            </a:r>
          </a:p>
        </p:txBody>
      </p:sp>
      <p:pic>
        <p:nvPicPr>
          <p:cNvPr id="5" name="Picture 4"/>
          <p:cNvPicPr>
            <a:picLocks noChangeAspect="1"/>
          </p:cNvPicPr>
          <p:nvPr/>
        </p:nvPicPr>
        <p:blipFill>
          <a:blip r:embed="rId4"/>
          <a:stretch>
            <a:fillRect/>
          </a:stretch>
        </p:blipFill>
        <p:spPr>
          <a:xfrm>
            <a:off x="5857672" y="2837812"/>
            <a:ext cx="5697585" cy="3506206"/>
          </a:xfrm>
          <a:prstGeom prst="rect">
            <a:avLst/>
          </a:prstGeom>
        </p:spPr>
      </p:pic>
      <p:sp>
        <p:nvSpPr>
          <p:cNvPr id="6" name="TextBox 5"/>
          <p:cNvSpPr txBox="1"/>
          <p:nvPr/>
        </p:nvSpPr>
        <p:spPr>
          <a:xfrm>
            <a:off x="10038495" y="6159352"/>
            <a:ext cx="1516762" cy="369332"/>
          </a:xfrm>
          <a:prstGeom prst="rect">
            <a:avLst/>
          </a:prstGeom>
          <a:noFill/>
        </p:spPr>
        <p:txBody>
          <a:bodyPr wrap="none" rtlCol="0">
            <a:spAutoFit/>
          </a:bodyPr>
          <a:lstStyle/>
          <a:p>
            <a:r>
              <a:rPr lang="en-GB" dirty="0" smtClean="0"/>
              <a:t>5mins 45sec</a:t>
            </a:r>
            <a:endParaRPr lang="en-GB" dirty="0"/>
          </a:p>
        </p:txBody>
      </p:sp>
    </p:spTree>
    <p:extLst>
      <p:ext uri="{BB962C8B-B14F-4D97-AF65-F5344CB8AC3E}">
        <p14:creationId xmlns:p14="http://schemas.microsoft.com/office/powerpoint/2010/main" val="2835265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we process sensory information</a:t>
            </a:r>
            <a:endParaRPr lang="en-GB" dirty="0"/>
          </a:p>
        </p:txBody>
      </p:sp>
      <p:pic>
        <p:nvPicPr>
          <p:cNvPr id="4" name="Content Placeholder 3"/>
          <p:cNvPicPr>
            <a:picLocks noGrp="1" noChangeAspect="1"/>
          </p:cNvPicPr>
          <p:nvPr>
            <p:ph idx="1"/>
          </p:nvPr>
        </p:nvPicPr>
        <p:blipFill>
          <a:blip r:embed="rId3"/>
          <a:stretch>
            <a:fillRect/>
          </a:stretch>
        </p:blipFill>
        <p:spPr>
          <a:xfrm>
            <a:off x="460375" y="3620652"/>
            <a:ext cx="7131019" cy="2918693"/>
          </a:xfrm>
          <a:prstGeom prst="rect">
            <a:avLst/>
          </a:prstGeom>
        </p:spPr>
      </p:pic>
      <p:sp>
        <p:nvSpPr>
          <p:cNvPr id="5" name="AutoShape 2" descr="Spiders do not bite. | Arthropod Ecolog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4"/>
          <a:stretch>
            <a:fillRect/>
          </a:stretch>
        </p:blipFill>
        <p:spPr>
          <a:xfrm>
            <a:off x="7591393" y="2490745"/>
            <a:ext cx="3740277" cy="3037217"/>
          </a:xfrm>
          <a:prstGeom prst="rect">
            <a:avLst/>
          </a:prstGeom>
        </p:spPr>
      </p:pic>
    </p:spTree>
    <p:extLst>
      <p:ext uri="{BB962C8B-B14F-4D97-AF65-F5344CB8AC3E}">
        <p14:creationId xmlns:p14="http://schemas.microsoft.com/office/powerpoint/2010/main" val="2348706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Vision/Sight</a:t>
            </a:r>
            <a:endParaRPr lang="en-GB" dirty="0"/>
          </a:p>
        </p:txBody>
      </p:sp>
      <p:pic>
        <p:nvPicPr>
          <p:cNvPr id="5" name="Picture 4"/>
          <p:cNvPicPr>
            <a:picLocks noChangeAspect="1"/>
          </p:cNvPicPr>
          <p:nvPr/>
        </p:nvPicPr>
        <p:blipFill>
          <a:blip r:embed="rId3"/>
          <a:stretch>
            <a:fillRect/>
          </a:stretch>
        </p:blipFill>
        <p:spPr>
          <a:xfrm>
            <a:off x="186174" y="3823581"/>
            <a:ext cx="7112986" cy="2821873"/>
          </a:xfrm>
          <a:prstGeom prst="rect">
            <a:avLst/>
          </a:prstGeom>
        </p:spPr>
      </p:pic>
      <p:pic>
        <p:nvPicPr>
          <p:cNvPr id="4" name="Picture 3"/>
          <p:cNvPicPr>
            <a:picLocks noChangeAspect="1"/>
          </p:cNvPicPr>
          <p:nvPr/>
        </p:nvPicPr>
        <p:blipFill>
          <a:blip r:embed="rId4"/>
          <a:stretch>
            <a:fillRect/>
          </a:stretch>
        </p:blipFill>
        <p:spPr>
          <a:xfrm>
            <a:off x="5823673" y="1183986"/>
            <a:ext cx="5907020" cy="3127664"/>
          </a:xfrm>
          <a:prstGeom prst="rect">
            <a:avLst/>
          </a:prstGeom>
        </p:spPr>
      </p:pic>
    </p:spTree>
    <p:extLst>
      <p:ext uri="{BB962C8B-B14F-4D97-AF65-F5344CB8AC3E}">
        <p14:creationId xmlns:p14="http://schemas.microsoft.com/office/powerpoint/2010/main" val="1004457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Hearing</a:t>
            </a:r>
            <a:endParaRPr lang="en-GB" dirty="0"/>
          </a:p>
        </p:txBody>
      </p:sp>
      <p:pic>
        <p:nvPicPr>
          <p:cNvPr id="6" name="Picture 5"/>
          <p:cNvPicPr>
            <a:picLocks noChangeAspect="1"/>
          </p:cNvPicPr>
          <p:nvPr/>
        </p:nvPicPr>
        <p:blipFill>
          <a:blip r:embed="rId3"/>
          <a:stretch>
            <a:fillRect/>
          </a:stretch>
        </p:blipFill>
        <p:spPr>
          <a:xfrm>
            <a:off x="446587" y="2341417"/>
            <a:ext cx="3158541" cy="2451196"/>
          </a:xfrm>
          <a:prstGeom prst="rect">
            <a:avLst/>
          </a:prstGeom>
        </p:spPr>
      </p:pic>
      <p:pic>
        <p:nvPicPr>
          <p:cNvPr id="7" name="Picture 6"/>
          <p:cNvPicPr>
            <a:picLocks noChangeAspect="1"/>
          </p:cNvPicPr>
          <p:nvPr/>
        </p:nvPicPr>
        <p:blipFill>
          <a:blip r:embed="rId4"/>
          <a:stretch>
            <a:fillRect/>
          </a:stretch>
        </p:blipFill>
        <p:spPr>
          <a:xfrm>
            <a:off x="3754581" y="2053704"/>
            <a:ext cx="8298871" cy="4769371"/>
          </a:xfrm>
          <a:prstGeom prst="rect">
            <a:avLst/>
          </a:prstGeom>
        </p:spPr>
      </p:pic>
    </p:spTree>
    <p:extLst>
      <p:ext uri="{BB962C8B-B14F-4D97-AF65-F5344CB8AC3E}">
        <p14:creationId xmlns:p14="http://schemas.microsoft.com/office/powerpoint/2010/main" val="1106842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Smell</a:t>
            </a:r>
            <a:endParaRPr lang="en-GB" dirty="0"/>
          </a:p>
        </p:txBody>
      </p:sp>
      <p:pic>
        <p:nvPicPr>
          <p:cNvPr id="5" name="Picture 4"/>
          <p:cNvPicPr>
            <a:picLocks noChangeAspect="1"/>
          </p:cNvPicPr>
          <p:nvPr/>
        </p:nvPicPr>
        <p:blipFill>
          <a:blip r:embed="rId3"/>
          <a:stretch>
            <a:fillRect/>
          </a:stretch>
        </p:blipFill>
        <p:spPr>
          <a:xfrm>
            <a:off x="5053445" y="976169"/>
            <a:ext cx="6934200" cy="2543175"/>
          </a:xfrm>
          <a:prstGeom prst="rect">
            <a:avLst/>
          </a:prstGeom>
        </p:spPr>
      </p:pic>
      <p:pic>
        <p:nvPicPr>
          <p:cNvPr id="4" name="Content Placeholder 3"/>
          <p:cNvPicPr>
            <a:picLocks noGrp="1" noChangeAspect="1"/>
          </p:cNvPicPr>
          <p:nvPr>
            <p:ph idx="1"/>
          </p:nvPr>
        </p:nvPicPr>
        <p:blipFill>
          <a:blip r:embed="rId4"/>
          <a:stretch>
            <a:fillRect/>
          </a:stretch>
        </p:blipFill>
        <p:spPr>
          <a:xfrm>
            <a:off x="292294" y="3282373"/>
            <a:ext cx="7559143" cy="3416300"/>
          </a:xfrm>
          <a:prstGeom prst="rect">
            <a:avLst/>
          </a:prstGeom>
        </p:spPr>
      </p:pic>
    </p:spTree>
    <p:extLst>
      <p:ext uri="{BB962C8B-B14F-4D97-AF65-F5344CB8AC3E}">
        <p14:creationId xmlns:p14="http://schemas.microsoft.com/office/powerpoint/2010/main" val="3436258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Taste</a:t>
            </a:r>
            <a:endParaRPr lang="en-GB" dirty="0"/>
          </a:p>
        </p:txBody>
      </p:sp>
      <p:pic>
        <p:nvPicPr>
          <p:cNvPr id="4" name="Content Placeholder 3"/>
          <p:cNvPicPr>
            <a:picLocks noGrp="1" noChangeAspect="1"/>
          </p:cNvPicPr>
          <p:nvPr>
            <p:ph idx="1"/>
          </p:nvPr>
        </p:nvPicPr>
        <p:blipFill>
          <a:blip r:embed="rId3"/>
          <a:stretch>
            <a:fillRect/>
          </a:stretch>
        </p:blipFill>
        <p:spPr>
          <a:xfrm>
            <a:off x="246279" y="3703349"/>
            <a:ext cx="8343900" cy="2962275"/>
          </a:xfrm>
          <a:prstGeom prst="rect">
            <a:avLst/>
          </a:prstGeom>
        </p:spPr>
      </p:pic>
      <p:pic>
        <p:nvPicPr>
          <p:cNvPr id="5" name="Picture 4"/>
          <p:cNvPicPr>
            <a:picLocks noChangeAspect="1"/>
          </p:cNvPicPr>
          <p:nvPr/>
        </p:nvPicPr>
        <p:blipFill>
          <a:blip r:embed="rId4"/>
          <a:stretch>
            <a:fillRect/>
          </a:stretch>
        </p:blipFill>
        <p:spPr>
          <a:xfrm>
            <a:off x="3215121" y="1384156"/>
            <a:ext cx="8782050" cy="2590800"/>
          </a:xfrm>
          <a:prstGeom prst="rect">
            <a:avLst/>
          </a:prstGeom>
        </p:spPr>
      </p:pic>
    </p:spTree>
    <p:extLst>
      <p:ext uri="{BB962C8B-B14F-4D97-AF65-F5344CB8AC3E}">
        <p14:creationId xmlns:p14="http://schemas.microsoft.com/office/powerpoint/2010/main" val="2902547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Touch</a:t>
            </a:r>
            <a:endParaRPr lang="en-GB" dirty="0"/>
          </a:p>
        </p:txBody>
      </p:sp>
      <p:pic>
        <p:nvPicPr>
          <p:cNvPr id="4" name="Content Placeholder 3"/>
          <p:cNvPicPr>
            <a:picLocks noGrp="1" noChangeAspect="1"/>
          </p:cNvPicPr>
          <p:nvPr>
            <p:ph idx="1"/>
          </p:nvPr>
        </p:nvPicPr>
        <p:blipFill>
          <a:blip r:embed="rId3"/>
          <a:stretch>
            <a:fillRect/>
          </a:stretch>
        </p:blipFill>
        <p:spPr>
          <a:xfrm>
            <a:off x="3316348" y="1457276"/>
            <a:ext cx="5619750" cy="1447800"/>
          </a:xfrm>
          <a:prstGeom prst="rect">
            <a:avLst/>
          </a:prstGeom>
        </p:spPr>
      </p:pic>
      <p:pic>
        <p:nvPicPr>
          <p:cNvPr id="5" name="Picture 4"/>
          <p:cNvPicPr>
            <a:picLocks noChangeAspect="1"/>
          </p:cNvPicPr>
          <p:nvPr/>
        </p:nvPicPr>
        <p:blipFill>
          <a:blip r:embed="rId4"/>
          <a:stretch>
            <a:fillRect/>
          </a:stretch>
        </p:blipFill>
        <p:spPr>
          <a:xfrm>
            <a:off x="8936098" y="1457276"/>
            <a:ext cx="3048000" cy="3762375"/>
          </a:xfrm>
          <a:prstGeom prst="rect">
            <a:avLst/>
          </a:prstGeom>
        </p:spPr>
      </p:pic>
      <p:pic>
        <p:nvPicPr>
          <p:cNvPr id="6" name="Picture 5"/>
          <p:cNvPicPr>
            <a:picLocks noChangeAspect="1"/>
          </p:cNvPicPr>
          <p:nvPr/>
        </p:nvPicPr>
        <p:blipFill>
          <a:blip r:embed="rId5"/>
          <a:stretch>
            <a:fillRect/>
          </a:stretch>
        </p:blipFill>
        <p:spPr>
          <a:xfrm>
            <a:off x="183391" y="3276599"/>
            <a:ext cx="9448800" cy="3400425"/>
          </a:xfrm>
          <a:prstGeom prst="rect">
            <a:avLst/>
          </a:prstGeom>
        </p:spPr>
      </p:pic>
    </p:spTree>
    <p:extLst>
      <p:ext uri="{BB962C8B-B14F-4D97-AF65-F5344CB8AC3E}">
        <p14:creationId xmlns:p14="http://schemas.microsoft.com/office/powerpoint/2010/main" val="1535900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87926" y="2304524"/>
            <a:ext cx="9874395" cy="1333500"/>
          </a:xfrm>
          <a:prstGeom prst="rect">
            <a:avLst/>
          </a:prstGeom>
        </p:spPr>
      </p:pic>
      <p:sp>
        <p:nvSpPr>
          <p:cNvPr id="2" name="Title 1"/>
          <p:cNvSpPr>
            <a:spLocks noGrp="1"/>
          </p:cNvSpPr>
          <p:nvPr>
            <p:ph type="title"/>
          </p:nvPr>
        </p:nvSpPr>
        <p:spPr>
          <a:xfrm>
            <a:off x="877862" y="780444"/>
            <a:ext cx="8761413" cy="706964"/>
          </a:xfrm>
        </p:spPr>
        <p:txBody>
          <a:bodyPr/>
          <a:lstStyle/>
          <a:p>
            <a:r>
              <a:rPr lang="en-GB" dirty="0" smtClean="0"/>
              <a:t>Vestibular (Balance)</a:t>
            </a:r>
            <a:endParaRPr lang="en-GB" dirty="0"/>
          </a:p>
        </p:txBody>
      </p:sp>
      <p:pic>
        <p:nvPicPr>
          <p:cNvPr id="4" name="Content Placeholder 3"/>
          <p:cNvPicPr>
            <a:picLocks noGrp="1" noChangeAspect="1"/>
          </p:cNvPicPr>
          <p:nvPr>
            <p:ph idx="1"/>
          </p:nvPr>
        </p:nvPicPr>
        <p:blipFill>
          <a:blip r:embed="rId4"/>
          <a:stretch>
            <a:fillRect/>
          </a:stretch>
        </p:blipFill>
        <p:spPr>
          <a:xfrm>
            <a:off x="4164878" y="3867150"/>
            <a:ext cx="7805450" cy="2634441"/>
          </a:xfrm>
          <a:prstGeom prst="rect">
            <a:avLst/>
          </a:prstGeom>
        </p:spPr>
      </p:pic>
      <p:pic>
        <p:nvPicPr>
          <p:cNvPr id="5" name="Picture 4"/>
          <p:cNvPicPr>
            <a:picLocks noChangeAspect="1"/>
          </p:cNvPicPr>
          <p:nvPr/>
        </p:nvPicPr>
        <p:blipFill>
          <a:blip r:embed="rId5"/>
          <a:stretch>
            <a:fillRect/>
          </a:stretch>
        </p:blipFill>
        <p:spPr>
          <a:xfrm>
            <a:off x="6467403" y="619633"/>
            <a:ext cx="5334000" cy="1914525"/>
          </a:xfrm>
          <a:prstGeom prst="rect">
            <a:avLst/>
          </a:prstGeom>
        </p:spPr>
      </p:pic>
      <p:pic>
        <p:nvPicPr>
          <p:cNvPr id="6" name="Picture 5"/>
          <p:cNvPicPr>
            <a:picLocks noChangeAspect="1"/>
          </p:cNvPicPr>
          <p:nvPr/>
        </p:nvPicPr>
        <p:blipFill>
          <a:blip r:embed="rId6"/>
          <a:stretch>
            <a:fillRect/>
          </a:stretch>
        </p:blipFill>
        <p:spPr>
          <a:xfrm>
            <a:off x="387926" y="3638024"/>
            <a:ext cx="2161309" cy="1684891"/>
          </a:xfrm>
          <a:prstGeom prst="rect">
            <a:avLst/>
          </a:prstGeom>
        </p:spPr>
      </p:pic>
    </p:spTree>
    <p:extLst>
      <p:ext uri="{BB962C8B-B14F-4D97-AF65-F5344CB8AC3E}">
        <p14:creationId xmlns:p14="http://schemas.microsoft.com/office/powerpoint/2010/main" val="26102485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TM02900722[[fn=Ion Boardroom]]</Template>
  <TotalTime>5967</TotalTime>
  <Words>922</Words>
  <Application>Microsoft Office PowerPoint</Application>
  <PresentationFormat>Widescreen</PresentationFormat>
  <Paragraphs>87</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Wingdings 3</vt:lpstr>
      <vt:lpstr>Ion Boardroom</vt:lpstr>
      <vt:lpstr>Inclusion Coffee Afternoon Sensory Seeking/Avoiding</vt:lpstr>
      <vt:lpstr>Our 7 Senses</vt:lpstr>
      <vt:lpstr>How we process sensory information</vt:lpstr>
      <vt:lpstr>Vision/Sight</vt:lpstr>
      <vt:lpstr>Hearing</vt:lpstr>
      <vt:lpstr>Smell</vt:lpstr>
      <vt:lpstr>Taste</vt:lpstr>
      <vt:lpstr>Touch</vt:lpstr>
      <vt:lpstr>Vestibular (Balance)</vt:lpstr>
      <vt:lpstr>Proprioception (Body Awareness)</vt:lpstr>
      <vt:lpstr>School Provisions</vt:lpstr>
      <vt:lpstr>Sensory Circuits</vt:lpstr>
      <vt:lpstr>Further Information</vt:lpstr>
      <vt:lpstr>More information</vt:lpstr>
      <vt:lpstr>Future Events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Inclusion Coffee Morning Behaviour as Communication</dc:title>
  <dc:creator>S Knight</dc:creator>
  <cp:lastModifiedBy>S Knight</cp:lastModifiedBy>
  <cp:revision>48</cp:revision>
  <cp:lastPrinted>2022-11-25T08:10:28Z</cp:lastPrinted>
  <dcterms:created xsi:type="dcterms:W3CDTF">2022-11-10T15:25:32Z</dcterms:created>
  <dcterms:modified xsi:type="dcterms:W3CDTF">2023-01-25T12:05:18Z</dcterms:modified>
</cp:coreProperties>
</file>