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5" r:id="rId16"/>
    <p:sldId id="270" r:id="rId17"/>
    <p:sldId id="271" r:id="rId18"/>
    <p:sldId id="272" r:id="rId19"/>
    <p:sldId id="273" r:id="rId20"/>
    <p:sldId id="274"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9/20/2020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9/20/2020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9/20/2020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19.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tmp"/><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9.tmp"/><Relationship Id="rId1" Type="http://schemas.openxmlformats.org/officeDocument/2006/relationships/slideLayout" Target="../slideLayouts/slideLayout6.xml"/><Relationship Id="rId4" Type="http://schemas.openxmlformats.org/officeDocument/2006/relationships/image" Target="../media/image30.tmp"/></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itsupport@manorlodgeschool.com"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6.xml"/><Relationship Id="rId4" Type="http://schemas.openxmlformats.org/officeDocument/2006/relationships/image" Target="../media/image14.tmp"/></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2FB7-021D-40E9-8D65-24E4453A0E5F}"/>
              </a:ext>
            </a:extLst>
          </p:cNvPr>
          <p:cNvSpPr>
            <a:spLocks noGrp="1"/>
          </p:cNvSpPr>
          <p:nvPr>
            <p:ph type="ctrTitle"/>
          </p:nvPr>
        </p:nvSpPr>
        <p:spPr>
          <a:xfrm>
            <a:off x="1683171" y="2074520"/>
            <a:ext cx="8825658" cy="2677648"/>
          </a:xfrm>
        </p:spPr>
        <p:txBody>
          <a:bodyPr/>
          <a:lstStyle/>
          <a:p>
            <a:pPr algn="ctr"/>
            <a:r>
              <a:rPr lang="en-GB" b="1" dirty="0">
                <a:solidFill>
                  <a:schemeClr val="bg1"/>
                </a:solidFill>
              </a:rPr>
              <a:t>Google Classroom</a:t>
            </a:r>
            <a:br>
              <a:rPr lang="en-GB" b="1" dirty="0">
                <a:solidFill>
                  <a:schemeClr val="bg1"/>
                </a:solidFill>
              </a:rPr>
            </a:br>
            <a:r>
              <a:rPr lang="en-GB" b="1" dirty="0">
                <a:solidFill>
                  <a:schemeClr val="bg1"/>
                </a:solidFill>
              </a:rPr>
              <a:t>A Guide for Pupils &amp; Parents</a:t>
            </a:r>
            <a:r>
              <a:rPr lang="en-GB" b="1" dirty="0">
                <a:solidFill>
                  <a:schemeClr val="accent1"/>
                </a:solidFill>
              </a:rPr>
              <a:t/>
            </a:r>
            <a:br>
              <a:rPr lang="en-GB" b="1" dirty="0">
                <a:solidFill>
                  <a:schemeClr val="accent1"/>
                </a:solidFill>
              </a:rPr>
            </a:br>
            <a:endParaRPr lang="en-GB" dirty="0"/>
          </a:p>
        </p:txBody>
      </p:sp>
      <p:sp>
        <p:nvSpPr>
          <p:cNvPr id="3" name="Subtitle 2">
            <a:extLst>
              <a:ext uri="{FF2B5EF4-FFF2-40B4-BE49-F238E27FC236}">
                <a16:creationId xmlns:a16="http://schemas.microsoft.com/office/drawing/2014/main" id="{7A88DACB-E2D6-48EE-8625-6D8530433C4D}"/>
              </a:ext>
            </a:extLst>
          </p:cNvPr>
          <p:cNvSpPr>
            <a:spLocks noGrp="1"/>
          </p:cNvSpPr>
          <p:nvPr>
            <p:ph type="subTitle" idx="1"/>
          </p:nvPr>
        </p:nvSpPr>
        <p:spPr>
          <a:xfrm>
            <a:off x="1154955" y="5656768"/>
            <a:ext cx="8825658" cy="861420"/>
          </a:xfrm>
        </p:spPr>
        <p:txBody>
          <a:bodyPr/>
          <a:lstStyle/>
          <a:p>
            <a:r>
              <a:rPr lang="en-GB" dirty="0"/>
              <a:t>Russell lower school 2020-2021</a:t>
            </a:r>
          </a:p>
        </p:txBody>
      </p:sp>
      <p:pic>
        <p:nvPicPr>
          <p:cNvPr id="5" name="Picture 4">
            <a:extLst>
              <a:ext uri="{FF2B5EF4-FFF2-40B4-BE49-F238E27FC236}">
                <a16:creationId xmlns:a16="http://schemas.microsoft.com/office/drawing/2014/main" id="{21F84C2D-B5EA-4503-9D4B-A6493AA9C089}"/>
              </a:ext>
            </a:extLst>
          </p:cNvPr>
          <p:cNvPicPr>
            <a:picLocks noChangeAspect="1"/>
          </p:cNvPicPr>
          <p:nvPr/>
        </p:nvPicPr>
        <p:blipFill>
          <a:blip r:embed="rId2"/>
          <a:stretch>
            <a:fillRect/>
          </a:stretch>
        </p:blipFill>
        <p:spPr>
          <a:xfrm>
            <a:off x="5305425" y="3890728"/>
            <a:ext cx="1581150" cy="1466850"/>
          </a:xfrm>
          <a:prstGeom prst="rect">
            <a:avLst/>
          </a:prstGeom>
        </p:spPr>
      </p:pic>
      <p:pic>
        <p:nvPicPr>
          <p:cNvPr id="6" name="Picture 5">
            <a:extLst>
              <a:ext uri="{FF2B5EF4-FFF2-40B4-BE49-F238E27FC236}">
                <a16:creationId xmlns:a16="http://schemas.microsoft.com/office/drawing/2014/main" id="{68155880-FDE0-4238-81DE-FFC840C0C6E0}"/>
              </a:ext>
            </a:extLst>
          </p:cNvPr>
          <p:cNvPicPr>
            <a:picLocks noChangeAspect="1"/>
          </p:cNvPicPr>
          <p:nvPr/>
        </p:nvPicPr>
        <p:blipFill>
          <a:blip r:embed="rId3"/>
          <a:stretch>
            <a:fillRect/>
          </a:stretch>
        </p:blipFill>
        <p:spPr>
          <a:xfrm>
            <a:off x="599112" y="631817"/>
            <a:ext cx="1630742" cy="1087161"/>
          </a:xfrm>
          <a:prstGeom prst="rect">
            <a:avLst/>
          </a:prstGeom>
        </p:spPr>
      </p:pic>
      <p:pic>
        <p:nvPicPr>
          <p:cNvPr id="7" name="Picture 8" descr="Studies Weekly Integrates with Google Classroom">
            <a:extLst>
              <a:ext uri="{FF2B5EF4-FFF2-40B4-BE49-F238E27FC236}">
                <a16:creationId xmlns:a16="http://schemas.microsoft.com/office/drawing/2014/main" id="{8A328864-98D6-4828-85CC-CF7B3776DC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411" t="19693" r="29512" b="19473"/>
          <a:stretch/>
        </p:blipFill>
        <p:spPr bwMode="auto">
          <a:xfrm>
            <a:off x="9233103" y="3776096"/>
            <a:ext cx="1778885" cy="15814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cademics / Google Classroom">
            <a:extLst>
              <a:ext uri="{FF2B5EF4-FFF2-40B4-BE49-F238E27FC236}">
                <a16:creationId xmlns:a16="http://schemas.microsoft.com/office/drawing/2014/main" id="{BFD9FB85-DEFD-4B80-9B10-06522A8175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11" t="9377" r="7347" b="6131"/>
          <a:stretch/>
        </p:blipFill>
        <p:spPr bwMode="auto">
          <a:xfrm>
            <a:off x="597960" y="3568910"/>
            <a:ext cx="2875085" cy="199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71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E88B-818D-4973-924A-DE30F5B44918}"/>
              </a:ext>
            </a:extLst>
          </p:cNvPr>
          <p:cNvSpPr>
            <a:spLocks noGrp="1"/>
          </p:cNvSpPr>
          <p:nvPr>
            <p:ph type="title"/>
          </p:nvPr>
        </p:nvSpPr>
        <p:spPr/>
        <p:txBody>
          <a:bodyPr/>
          <a:lstStyle/>
          <a:p>
            <a:r>
              <a:rPr lang="en-GB" b="1" dirty="0" smtClean="0"/>
              <a:t>Google Classroom - Stream</a:t>
            </a:r>
            <a:endParaRPr lang="en-GB" b="1" dirty="0"/>
          </a:p>
        </p:txBody>
      </p:sp>
      <p:sp>
        <p:nvSpPr>
          <p:cNvPr id="7" name="TextBox 6"/>
          <p:cNvSpPr txBox="1"/>
          <p:nvPr/>
        </p:nvSpPr>
        <p:spPr>
          <a:xfrm>
            <a:off x="452240" y="2201559"/>
            <a:ext cx="11157438" cy="1077218"/>
          </a:xfrm>
          <a:prstGeom prst="rect">
            <a:avLst/>
          </a:prstGeom>
          <a:noFill/>
        </p:spPr>
        <p:txBody>
          <a:bodyPr wrap="square" rtlCol="0">
            <a:spAutoFit/>
          </a:bodyPr>
          <a:lstStyle/>
          <a:p>
            <a:r>
              <a:rPr lang="en-GB" sz="1600" b="1" dirty="0">
                <a:solidFill>
                  <a:schemeClr val="accent1"/>
                </a:solidFill>
              </a:rPr>
              <a:t>This section of Google Classroom is called the Stream.</a:t>
            </a:r>
            <a:br>
              <a:rPr lang="en-GB" sz="1600" b="1" dirty="0">
                <a:solidFill>
                  <a:schemeClr val="accent1"/>
                </a:solidFill>
              </a:rPr>
            </a:br>
            <a:r>
              <a:rPr lang="en-GB" sz="1600" b="1" dirty="0">
                <a:solidFill>
                  <a:schemeClr val="accent1"/>
                </a:solidFill>
              </a:rPr>
              <a:t>This is where children can see a list of all the assignments and comments posted by teachers in chronological order – like a </a:t>
            </a:r>
            <a:r>
              <a:rPr lang="en-GB" sz="1600" b="1" dirty="0" smtClean="0">
                <a:solidFill>
                  <a:schemeClr val="accent1"/>
                </a:solidFill>
              </a:rPr>
              <a:t>newsfeed. This can get quite full after a while so when looking for work pupils would be best going to classwork.</a:t>
            </a:r>
            <a:endParaRPr lang="en-GB" sz="1600" b="1" dirty="0">
              <a:solidFill>
                <a:schemeClr val="accent1"/>
              </a:solidFill>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40" y="3020476"/>
            <a:ext cx="5151726" cy="3315091"/>
          </a:xfrm>
          <a:prstGeom prst="rect">
            <a:avLst/>
          </a:prstGeom>
          <a:ln>
            <a:solidFill>
              <a:schemeClr val="tx1"/>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753" y="2988924"/>
            <a:ext cx="3215298" cy="3346643"/>
          </a:xfrm>
          <a:prstGeom prst="rect">
            <a:avLst/>
          </a:prstGeom>
          <a:ln>
            <a:solidFill>
              <a:schemeClr val="tx1"/>
            </a:solidFill>
          </a:ln>
        </p:spPr>
      </p:pic>
      <p:sp>
        <p:nvSpPr>
          <p:cNvPr id="10" name="TextBox 9">
            <a:extLst>
              <a:ext uri="{FF2B5EF4-FFF2-40B4-BE49-F238E27FC236}">
                <a16:creationId xmlns:a16="http://schemas.microsoft.com/office/drawing/2014/main" id="{C0858C76-07D2-40AA-BC07-B021332BAD8D}"/>
              </a:ext>
            </a:extLst>
          </p:cNvPr>
          <p:cNvSpPr txBox="1"/>
          <p:nvPr/>
        </p:nvSpPr>
        <p:spPr>
          <a:xfrm>
            <a:off x="6993914" y="658269"/>
            <a:ext cx="3286278" cy="369332"/>
          </a:xfrm>
          <a:prstGeom prst="rect">
            <a:avLst/>
          </a:prstGeom>
          <a:noFill/>
          <a:ln w="38100">
            <a:solidFill>
              <a:schemeClr val="tx1"/>
            </a:solidFill>
          </a:ln>
        </p:spPr>
        <p:txBody>
          <a:bodyPr wrap="square" rtlCol="0">
            <a:spAutoFit/>
          </a:bodyPr>
          <a:lstStyle/>
          <a:p>
            <a:pPr algn="ctr"/>
            <a:r>
              <a:rPr lang="en-GB" b="1" dirty="0">
                <a:solidFill>
                  <a:schemeClr val="bg1"/>
                </a:solidFill>
              </a:rPr>
              <a:t>**This is just a demo class**</a:t>
            </a:r>
            <a:endParaRPr lang="en-GB" b="1" i="1" dirty="0">
              <a:solidFill>
                <a:schemeClr val="bg1"/>
              </a:solidFill>
            </a:endParaRPr>
          </a:p>
        </p:txBody>
      </p:sp>
      <p:sp>
        <p:nvSpPr>
          <p:cNvPr id="11" name="TextBox 10"/>
          <p:cNvSpPr txBox="1"/>
          <p:nvPr/>
        </p:nvSpPr>
        <p:spPr>
          <a:xfrm>
            <a:off x="854317" y="6297479"/>
            <a:ext cx="2599595" cy="430887"/>
          </a:xfrm>
          <a:prstGeom prst="rect">
            <a:avLst/>
          </a:prstGeom>
          <a:noFill/>
        </p:spPr>
        <p:txBody>
          <a:bodyPr wrap="square" rtlCol="0">
            <a:spAutoFit/>
          </a:bodyPr>
          <a:lstStyle/>
          <a:p>
            <a:r>
              <a:rPr lang="en-GB" sz="2200" b="1" dirty="0">
                <a:solidFill>
                  <a:schemeClr val="accent1">
                    <a:lumMod val="60000"/>
                    <a:lumOff val="40000"/>
                  </a:schemeClr>
                </a:solidFill>
              </a:rPr>
              <a:t>DESKTOP DEVICE</a:t>
            </a:r>
          </a:p>
        </p:txBody>
      </p:sp>
      <p:sp>
        <p:nvSpPr>
          <p:cNvPr id="12" name="TextBox 11"/>
          <p:cNvSpPr txBox="1"/>
          <p:nvPr/>
        </p:nvSpPr>
        <p:spPr>
          <a:xfrm>
            <a:off x="8068619" y="6297479"/>
            <a:ext cx="2599595" cy="430887"/>
          </a:xfrm>
          <a:prstGeom prst="rect">
            <a:avLst/>
          </a:prstGeom>
          <a:noFill/>
        </p:spPr>
        <p:txBody>
          <a:bodyPr wrap="square" rtlCol="0">
            <a:spAutoFit/>
          </a:bodyPr>
          <a:lstStyle/>
          <a:p>
            <a:r>
              <a:rPr lang="en-GB" sz="2200" b="1" dirty="0">
                <a:solidFill>
                  <a:schemeClr val="accent1">
                    <a:lumMod val="60000"/>
                    <a:lumOff val="40000"/>
                  </a:schemeClr>
                </a:solidFill>
              </a:rPr>
              <a:t>MOBILE DEVICE</a:t>
            </a:r>
          </a:p>
        </p:txBody>
      </p:sp>
      <p:sp>
        <p:nvSpPr>
          <p:cNvPr id="13" name="Oval 12"/>
          <p:cNvSpPr/>
          <p:nvPr/>
        </p:nvSpPr>
        <p:spPr>
          <a:xfrm>
            <a:off x="2416629" y="3020476"/>
            <a:ext cx="470262" cy="258301"/>
          </a:xfrm>
          <a:prstGeom prst="ellips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8140665" y="6144515"/>
            <a:ext cx="470262" cy="258301"/>
          </a:xfrm>
          <a:prstGeom prst="ellips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3039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Google Classroom - classwork</a:t>
            </a:r>
            <a:endParaRPr lang="en-GB" b="1" dirty="0"/>
          </a:p>
        </p:txBody>
      </p:sp>
      <p:sp>
        <p:nvSpPr>
          <p:cNvPr id="3" name="TextBox 2"/>
          <p:cNvSpPr txBox="1"/>
          <p:nvPr/>
        </p:nvSpPr>
        <p:spPr>
          <a:xfrm>
            <a:off x="572001" y="2152624"/>
            <a:ext cx="11157438" cy="1077218"/>
          </a:xfrm>
          <a:prstGeom prst="rect">
            <a:avLst/>
          </a:prstGeom>
          <a:noFill/>
        </p:spPr>
        <p:txBody>
          <a:bodyPr wrap="square" rtlCol="0">
            <a:spAutoFit/>
          </a:bodyPr>
          <a:lstStyle/>
          <a:p>
            <a:r>
              <a:rPr lang="en-GB" sz="1600" b="1" dirty="0">
                <a:solidFill>
                  <a:schemeClr val="accent1"/>
                </a:solidFill>
              </a:rPr>
              <a:t>The next section along is called Classwork.</a:t>
            </a:r>
            <a:br>
              <a:rPr lang="en-GB" sz="1600" b="1" dirty="0">
                <a:solidFill>
                  <a:schemeClr val="accent1"/>
                </a:solidFill>
              </a:rPr>
            </a:br>
            <a:r>
              <a:rPr lang="en-GB" sz="1600" b="1" dirty="0">
                <a:solidFill>
                  <a:schemeClr val="accent1"/>
                </a:solidFill>
              </a:rPr>
              <a:t>Assignments set by the teachers appear here.</a:t>
            </a:r>
            <a:br>
              <a:rPr lang="en-GB" sz="1600" b="1" dirty="0">
                <a:solidFill>
                  <a:schemeClr val="accent1"/>
                </a:solidFill>
              </a:rPr>
            </a:br>
            <a:r>
              <a:rPr lang="en-GB" sz="1600" b="1" dirty="0">
                <a:solidFill>
                  <a:schemeClr val="accent1"/>
                </a:solidFill>
              </a:rPr>
              <a:t>They can be organised into subjects/topics by the </a:t>
            </a:r>
            <a:r>
              <a:rPr lang="en-GB" sz="1600" b="1" dirty="0" smtClean="0">
                <a:solidFill>
                  <a:schemeClr val="accent1"/>
                </a:solidFill>
              </a:rPr>
              <a:t>teachers</a:t>
            </a:r>
            <a:r>
              <a:rPr lang="en-GB" sz="1600" b="1" dirty="0">
                <a:solidFill>
                  <a:schemeClr val="accent1"/>
                </a:solidFill>
              </a:rPr>
              <a:t> </a:t>
            </a:r>
            <a:r>
              <a:rPr lang="en-GB" sz="1600" b="1" dirty="0" smtClean="0">
                <a:solidFill>
                  <a:schemeClr val="accent1"/>
                </a:solidFill>
              </a:rPr>
              <a:t>to make it easier for pupils to view. </a:t>
            </a:r>
          </a:p>
          <a:p>
            <a:r>
              <a:rPr lang="en-GB" sz="1600" b="1" dirty="0" smtClean="0">
                <a:solidFill>
                  <a:schemeClr val="accent1"/>
                </a:solidFill>
              </a:rPr>
              <a:t>This is the most useful way for students to see their work in an organised way</a:t>
            </a:r>
            <a:endParaRPr lang="en-GB" sz="1600" b="1" dirty="0" smtClean="0">
              <a:solidFill>
                <a:schemeClr val="accent1"/>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001" y="3246572"/>
            <a:ext cx="5345473" cy="3181552"/>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5079" y="3000360"/>
            <a:ext cx="2892792" cy="3427764"/>
          </a:xfrm>
          <a:prstGeom prst="rect">
            <a:avLst/>
          </a:prstGeom>
          <a:ln>
            <a:solidFill>
              <a:schemeClr val="tx1"/>
            </a:solidFill>
          </a:ln>
        </p:spPr>
      </p:pic>
      <p:sp>
        <p:nvSpPr>
          <p:cNvPr id="6" name="TextBox 5"/>
          <p:cNvSpPr txBox="1"/>
          <p:nvPr/>
        </p:nvSpPr>
        <p:spPr>
          <a:xfrm>
            <a:off x="1062068" y="6416026"/>
            <a:ext cx="3287864" cy="430887"/>
          </a:xfrm>
          <a:prstGeom prst="rect">
            <a:avLst/>
          </a:prstGeom>
          <a:noFill/>
        </p:spPr>
        <p:txBody>
          <a:bodyPr wrap="square" rtlCol="0">
            <a:spAutoFit/>
          </a:bodyPr>
          <a:lstStyle/>
          <a:p>
            <a:r>
              <a:rPr lang="en-GB" sz="2200" b="1" dirty="0">
                <a:solidFill>
                  <a:schemeClr val="accent1">
                    <a:lumMod val="60000"/>
                    <a:lumOff val="40000"/>
                  </a:schemeClr>
                </a:solidFill>
              </a:rPr>
              <a:t>DESKTOP DEVICE</a:t>
            </a:r>
          </a:p>
        </p:txBody>
      </p:sp>
      <p:sp>
        <p:nvSpPr>
          <p:cNvPr id="7" name="TextBox 6"/>
          <p:cNvSpPr txBox="1"/>
          <p:nvPr/>
        </p:nvSpPr>
        <p:spPr>
          <a:xfrm>
            <a:off x="8130894" y="6428124"/>
            <a:ext cx="2907220" cy="430887"/>
          </a:xfrm>
          <a:prstGeom prst="rect">
            <a:avLst/>
          </a:prstGeom>
          <a:noFill/>
        </p:spPr>
        <p:txBody>
          <a:bodyPr wrap="square" rtlCol="0">
            <a:spAutoFit/>
          </a:bodyPr>
          <a:lstStyle/>
          <a:p>
            <a:r>
              <a:rPr lang="en-GB" sz="2200" b="1" dirty="0">
                <a:solidFill>
                  <a:schemeClr val="accent1">
                    <a:lumMod val="60000"/>
                    <a:lumOff val="40000"/>
                  </a:schemeClr>
                </a:solidFill>
              </a:rPr>
              <a:t>MOBILE DEVICE</a:t>
            </a:r>
          </a:p>
        </p:txBody>
      </p:sp>
      <p:sp>
        <p:nvSpPr>
          <p:cNvPr id="8" name="TextBox 7">
            <a:extLst>
              <a:ext uri="{FF2B5EF4-FFF2-40B4-BE49-F238E27FC236}">
                <a16:creationId xmlns:a16="http://schemas.microsoft.com/office/drawing/2014/main" id="{C0858C76-07D2-40AA-BC07-B021332BAD8D}"/>
              </a:ext>
            </a:extLst>
          </p:cNvPr>
          <p:cNvSpPr txBox="1"/>
          <p:nvPr/>
        </p:nvSpPr>
        <p:spPr>
          <a:xfrm>
            <a:off x="6993914" y="658269"/>
            <a:ext cx="3286278" cy="369332"/>
          </a:xfrm>
          <a:prstGeom prst="rect">
            <a:avLst/>
          </a:prstGeom>
          <a:noFill/>
          <a:ln w="38100">
            <a:solidFill>
              <a:schemeClr val="tx1"/>
            </a:solidFill>
          </a:ln>
        </p:spPr>
        <p:txBody>
          <a:bodyPr wrap="square" rtlCol="0">
            <a:spAutoFit/>
          </a:bodyPr>
          <a:lstStyle/>
          <a:p>
            <a:pPr algn="ctr"/>
            <a:r>
              <a:rPr lang="en-GB" b="1" dirty="0">
                <a:solidFill>
                  <a:schemeClr val="bg1"/>
                </a:solidFill>
              </a:rPr>
              <a:t>**This is just a demo class**</a:t>
            </a:r>
            <a:endParaRPr lang="en-GB" b="1" i="1" dirty="0">
              <a:solidFill>
                <a:schemeClr val="bg1"/>
              </a:solidFill>
            </a:endParaRPr>
          </a:p>
        </p:txBody>
      </p:sp>
      <p:sp>
        <p:nvSpPr>
          <p:cNvPr id="9" name="Oval 8"/>
          <p:cNvSpPr/>
          <p:nvPr/>
        </p:nvSpPr>
        <p:spPr>
          <a:xfrm>
            <a:off x="3009606" y="3221962"/>
            <a:ext cx="470262" cy="258301"/>
          </a:xfrm>
          <a:prstGeom prst="ellips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466939" y="6188137"/>
            <a:ext cx="666205" cy="239987"/>
          </a:xfrm>
          <a:prstGeom prst="ellips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7950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Desktop device - classwork</a:t>
            </a:r>
            <a:endParaRPr lang="en-GB" b="1" dirty="0"/>
          </a:p>
        </p:txBody>
      </p:sp>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r="23333"/>
          <a:stretch/>
        </p:blipFill>
        <p:spPr>
          <a:xfrm>
            <a:off x="689567" y="3001740"/>
            <a:ext cx="3712615" cy="3724675"/>
          </a:xfrm>
          <a:prstGeom prst="rect">
            <a:avLst/>
          </a:prstGeom>
          <a:ln>
            <a:solidFill>
              <a:schemeClr val="tx1"/>
            </a:solidFill>
          </a:ln>
        </p:spPr>
      </p:pic>
      <p:sp>
        <p:nvSpPr>
          <p:cNvPr id="4" name="TextBox 3"/>
          <p:cNvSpPr txBox="1"/>
          <p:nvPr/>
        </p:nvSpPr>
        <p:spPr>
          <a:xfrm>
            <a:off x="689567" y="2216491"/>
            <a:ext cx="5724296" cy="584775"/>
          </a:xfrm>
          <a:prstGeom prst="rect">
            <a:avLst/>
          </a:prstGeom>
          <a:noFill/>
        </p:spPr>
        <p:txBody>
          <a:bodyPr wrap="square" rtlCol="0">
            <a:spAutoFit/>
          </a:bodyPr>
          <a:lstStyle/>
          <a:p>
            <a:r>
              <a:rPr lang="en-GB" sz="1600" b="1" dirty="0">
                <a:solidFill>
                  <a:schemeClr val="accent1"/>
                </a:solidFill>
              </a:rPr>
              <a:t>Pupils can view the assignments under each topic.</a:t>
            </a:r>
            <a:br>
              <a:rPr lang="en-GB" sz="1600" b="1" dirty="0">
                <a:solidFill>
                  <a:schemeClr val="accent1"/>
                </a:solidFill>
              </a:rPr>
            </a:br>
            <a:r>
              <a:rPr lang="en-GB" sz="1600" b="1" dirty="0">
                <a:solidFill>
                  <a:schemeClr val="accent1"/>
                </a:solidFill>
              </a:rPr>
              <a:t>Pupils can also click on </a:t>
            </a:r>
            <a:r>
              <a:rPr lang="en-GB" sz="1600" b="1" i="1" dirty="0">
                <a:solidFill>
                  <a:schemeClr val="accent1"/>
                </a:solidFill>
              </a:rPr>
              <a:t>View your </a:t>
            </a:r>
            <a:r>
              <a:rPr lang="en-GB" sz="1600" b="1" i="1" dirty="0" smtClean="0">
                <a:solidFill>
                  <a:schemeClr val="accent1"/>
                </a:solidFill>
              </a:rPr>
              <a:t>work.</a:t>
            </a:r>
            <a:endParaRPr lang="en-GB" sz="1600" b="1" i="1" dirty="0">
              <a:solidFill>
                <a:schemeClr val="accent1"/>
              </a:solidFill>
            </a:endParaRPr>
          </a:p>
        </p:txBody>
      </p:sp>
      <p:cxnSp>
        <p:nvCxnSpPr>
          <p:cNvPr id="5" name="Straight Arrow Connector 4"/>
          <p:cNvCxnSpPr/>
          <p:nvPr/>
        </p:nvCxnSpPr>
        <p:spPr>
          <a:xfrm flipH="1">
            <a:off x="2192495" y="2739711"/>
            <a:ext cx="353379" cy="6009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058" y="3629919"/>
            <a:ext cx="5450162" cy="2916407"/>
          </a:xfrm>
          <a:prstGeom prst="rect">
            <a:avLst/>
          </a:prstGeom>
          <a:ln>
            <a:solidFill>
              <a:schemeClr val="tx1"/>
            </a:solidFill>
          </a:ln>
        </p:spPr>
      </p:pic>
      <p:sp>
        <p:nvSpPr>
          <p:cNvPr id="7" name="Bent Arrow 6"/>
          <p:cNvSpPr/>
          <p:nvPr/>
        </p:nvSpPr>
        <p:spPr>
          <a:xfrm rot="5400000">
            <a:off x="4990374" y="2670791"/>
            <a:ext cx="323758" cy="150571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8168748" y="2390850"/>
            <a:ext cx="3265886" cy="830997"/>
          </a:xfrm>
          <a:prstGeom prst="rect">
            <a:avLst/>
          </a:prstGeom>
          <a:noFill/>
          <a:ln>
            <a:solidFill>
              <a:schemeClr val="tx1"/>
            </a:solidFill>
          </a:ln>
        </p:spPr>
        <p:txBody>
          <a:bodyPr wrap="square" rtlCol="0">
            <a:spAutoFit/>
          </a:bodyPr>
          <a:lstStyle/>
          <a:p>
            <a:pPr algn="ctr"/>
            <a:r>
              <a:rPr lang="en-GB" sz="1600" b="1" dirty="0">
                <a:solidFill>
                  <a:schemeClr val="accent1"/>
                </a:solidFill>
              </a:rPr>
              <a:t>Once here, pupils can view all their work in other useful categories too.</a:t>
            </a:r>
          </a:p>
        </p:txBody>
      </p:sp>
      <p:cxnSp>
        <p:nvCxnSpPr>
          <p:cNvPr id="9" name="Straight Arrow Connector 8"/>
          <p:cNvCxnSpPr/>
          <p:nvPr/>
        </p:nvCxnSpPr>
        <p:spPr>
          <a:xfrm flipH="1">
            <a:off x="5342709" y="3001740"/>
            <a:ext cx="2826039" cy="15049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0858C76-07D2-40AA-BC07-B021332BAD8D}"/>
              </a:ext>
            </a:extLst>
          </p:cNvPr>
          <p:cNvSpPr txBox="1"/>
          <p:nvPr/>
        </p:nvSpPr>
        <p:spPr>
          <a:xfrm>
            <a:off x="6993914" y="658269"/>
            <a:ext cx="3286278" cy="369332"/>
          </a:xfrm>
          <a:prstGeom prst="rect">
            <a:avLst/>
          </a:prstGeom>
          <a:noFill/>
          <a:ln w="38100">
            <a:solidFill>
              <a:schemeClr val="tx1"/>
            </a:solidFill>
          </a:ln>
        </p:spPr>
        <p:txBody>
          <a:bodyPr wrap="square" rtlCol="0">
            <a:spAutoFit/>
          </a:bodyPr>
          <a:lstStyle/>
          <a:p>
            <a:pPr algn="ctr"/>
            <a:r>
              <a:rPr lang="en-GB" b="1" dirty="0">
                <a:solidFill>
                  <a:schemeClr val="bg1"/>
                </a:solidFill>
              </a:rPr>
              <a:t>**This is just a demo class**</a:t>
            </a:r>
            <a:endParaRPr lang="en-GB" b="1" i="1" dirty="0">
              <a:solidFill>
                <a:schemeClr val="bg1"/>
              </a:solidFill>
            </a:endParaRPr>
          </a:p>
        </p:txBody>
      </p:sp>
      <p:sp>
        <p:nvSpPr>
          <p:cNvPr id="16" name="Oval 15"/>
          <p:cNvSpPr/>
          <p:nvPr/>
        </p:nvSpPr>
        <p:spPr>
          <a:xfrm>
            <a:off x="1775497" y="3340652"/>
            <a:ext cx="720521" cy="299267"/>
          </a:xfrm>
          <a:prstGeom prst="ellips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8381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Mobile device - classwork</a:t>
            </a:r>
            <a:endParaRPr lang="en-GB"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5126" y="3651238"/>
            <a:ext cx="3249147" cy="2943180"/>
          </a:xfrm>
          <a:prstGeom prst="rect">
            <a:avLst/>
          </a:prstGeom>
          <a:ln>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836" y="2774440"/>
            <a:ext cx="3769853" cy="3943075"/>
          </a:xfrm>
          <a:prstGeom prst="rect">
            <a:avLst/>
          </a:prstGeom>
          <a:ln>
            <a:solidFill>
              <a:schemeClr val="tx1"/>
            </a:solidFill>
          </a:ln>
        </p:spPr>
      </p:pic>
      <p:sp>
        <p:nvSpPr>
          <p:cNvPr id="5" name="TextBox 4"/>
          <p:cNvSpPr txBox="1"/>
          <p:nvPr/>
        </p:nvSpPr>
        <p:spPr>
          <a:xfrm>
            <a:off x="572002" y="2226296"/>
            <a:ext cx="5188718" cy="584775"/>
          </a:xfrm>
          <a:prstGeom prst="rect">
            <a:avLst/>
          </a:prstGeom>
          <a:noFill/>
        </p:spPr>
        <p:txBody>
          <a:bodyPr wrap="square" rtlCol="0">
            <a:spAutoFit/>
          </a:bodyPr>
          <a:lstStyle/>
          <a:p>
            <a:r>
              <a:rPr lang="en-GB" sz="1600" b="1" dirty="0">
                <a:solidFill>
                  <a:schemeClr val="accent1"/>
                </a:solidFill>
              </a:rPr>
              <a:t>Pupils can view the assignments under each topic.</a:t>
            </a:r>
            <a:br>
              <a:rPr lang="en-GB" sz="1600" b="1" dirty="0">
                <a:solidFill>
                  <a:schemeClr val="accent1"/>
                </a:solidFill>
              </a:rPr>
            </a:br>
            <a:r>
              <a:rPr lang="en-GB" sz="1600" b="1" dirty="0">
                <a:solidFill>
                  <a:schemeClr val="accent1"/>
                </a:solidFill>
              </a:rPr>
              <a:t>Pupils can also click on the </a:t>
            </a:r>
            <a:r>
              <a:rPr lang="en-GB" sz="1600" b="1" i="1" dirty="0">
                <a:solidFill>
                  <a:schemeClr val="accent1"/>
                </a:solidFill>
              </a:rPr>
              <a:t>View your work </a:t>
            </a:r>
            <a:r>
              <a:rPr lang="en-GB" sz="1600" b="1" dirty="0">
                <a:solidFill>
                  <a:schemeClr val="accent1"/>
                </a:solidFill>
              </a:rPr>
              <a:t>icon.</a:t>
            </a:r>
            <a:endParaRPr lang="en-GB" sz="1600" b="1" i="1" dirty="0">
              <a:solidFill>
                <a:schemeClr val="accent1"/>
              </a:solidFill>
            </a:endParaRPr>
          </a:p>
        </p:txBody>
      </p:sp>
      <p:sp>
        <p:nvSpPr>
          <p:cNvPr id="6" name="TextBox 5"/>
          <p:cNvSpPr txBox="1"/>
          <p:nvPr/>
        </p:nvSpPr>
        <p:spPr>
          <a:xfrm>
            <a:off x="7781694" y="2352353"/>
            <a:ext cx="3249147" cy="1015663"/>
          </a:xfrm>
          <a:prstGeom prst="rect">
            <a:avLst/>
          </a:prstGeom>
          <a:noFill/>
          <a:ln>
            <a:solidFill>
              <a:schemeClr val="tx1"/>
            </a:solidFill>
          </a:ln>
        </p:spPr>
        <p:txBody>
          <a:bodyPr wrap="square" rtlCol="0">
            <a:spAutoFit/>
          </a:bodyPr>
          <a:lstStyle/>
          <a:p>
            <a:pPr algn="ctr"/>
            <a:r>
              <a:rPr lang="en-GB" sz="2000" b="1" dirty="0">
                <a:solidFill>
                  <a:schemeClr val="accent1"/>
                </a:solidFill>
              </a:rPr>
              <a:t>Once here, pupils can view all their work in filtered categories too.</a:t>
            </a:r>
          </a:p>
        </p:txBody>
      </p:sp>
      <p:cxnSp>
        <p:nvCxnSpPr>
          <p:cNvPr id="7" name="Straight Arrow Connector 6"/>
          <p:cNvCxnSpPr/>
          <p:nvPr/>
        </p:nvCxnSpPr>
        <p:spPr>
          <a:xfrm flipH="1">
            <a:off x="7941017" y="3462806"/>
            <a:ext cx="220967" cy="24024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4" idx="1"/>
          </p:cNvCxnSpPr>
          <p:nvPr/>
        </p:nvCxnSpPr>
        <p:spPr>
          <a:xfrm>
            <a:off x="10429289" y="3347293"/>
            <a:ext cx="359481" cy="2776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49432" y="2987693"/>
            <a:ext cx="3180737" cy="8577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249980" y="2710600"/>
            <a:ext cx="282234" cy="288780"/>
          </a:xfrm>
          <a:prstGeom prst="ellips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0719902" y="3587092"/>
            <a:ext cx="470262" cy="258301"/>
          </a:xfrm>
          <a:prstGeom prst="ellips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0858C76-07D2-40AA-BC07-B021332BAD8D}"/>
              </a:ext>
            </a:extLst>
          </p:cNvPr>
          <p:cNvSpPr txBox="1"/>
          <p:nvPr/>
        </p:nvSpPr>
        <p:spPr>
          <a:xfrm>
            <a:off x="6993914" y="658269"/>
            <a:ext cx="3286278" cy="369332"/>
          </a:xfrm>
          <a:prstGeom prst="rect">
            <a:avLst/>
          </a:prstGeom>
          <a:noFill/>
          <a:ln w="38100">
            <a:solidFill>
              <a:schemeClr val="tx1"/>
            </a:solidFill>
          </a:ln>
        </p:spPr>
        <p:txBody>
          <a:bodyPr wrap="square" rtlCol="0">
            <a:spAutoFit/>
          </a:bodyPr>
          <a:lstStyle/>
          <a:p>
            <a:pPr algn="ctr"/>
            <a:r>
              <a:rPr lang="en-GB" b="1" dirty="0">
                <a:solidFill>
                  <a:schemeClr val="bg1"/>
                </a:solidFill>
              </a:rPr>
              <a:t>**This is just a demo class**</a:t>
            </a:r>
            <a:endParaRPr lang="en-GB" b="1" i="1" dirty="0">
              <a:solidFill>
                <a:schemeClr val="bg1"/>
              </a:solidFill>
            </a:endParaRPr>
          </a:p>
        </p:txBody>
      </p:sp>
    </p:spTree>
    <p:extLst>
      <p:ext uri="{BB962C8B-B14F-4D97-AF65-F5344CB8AC3E}">
        <p14:creationId xmlns:p14="http://schemas.microsoft.com/office/powerpoint/2010/main" val="36441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Google Classroom - people</a:t>
            </a:r>
            <a:endParaRPr lang="en-GB" b="1" dirty="0"/>
          </a:p>
        </p:txBody>
      </p:sp>
      <p:sp>
        <p:nvSpPr>
          <p:cNvPr id="3" name="TextBox 2"/>
          <p:cNvSpPr txBox="1"/>
          <p:nvPr/>
        </p:nvSpPr>
        <p:spPr>
          <a:xfrm>
            <a:off x="6613601" y="2527003"/>
            <a:ext cx="4359199" cy="830997"/>
          </a:xfrm>
          <a:prstGeom prst="rect">
            <a:avLst/>
          </a:prstGeom>
          <a:noFill/>
        </p:spPr>
        <p:txBody>
          <a:bodyPr wrap="square" rtlCol="0">
            <a:spAutoFit/>
          </a:bodyPr>
          <a:lstStyle/>
          <a:p>
            <a:r>
              <a:rPr lang="en-GB" sz="1600" b="1" dirty="0">
                <a:solidFill>
                  <a:schemeClr val="accent1"/>
                </a:solidFill>
              </a:rPr>
              <a:t>The last section along is People.</a:t>
            </a:r>
            <a:br>
              <a:rPr lang="en-GB" sz="1600" b="1" dirty="0">
                <a:solidFill>
                  <a:schemeClr val="accent1"/>
                </a:solidFill>
              </a:rPr>
            </a:br>
            <a:r>
              <a:rPr lang="en-GB" sz="1600" b="1" dirty="0">
                <a:solidFill>
                  <a:schemeClr val="accent1"/>
                </a:solidFill>
              </a:rPr>
              <a:t>This just shows a list of the members of the class – children and teachers.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72" y="2684201"/>
            <a:ext cx="5703905" cy="3952770"/>
          </a:xfrm>
          <a:prstGeom prst="rect">
            <a:avLst/>
          </a:prstGeom>
          <a:ln>
            <a:solidFill>
              <a:schemeClr val="tx1"/>
            </a:solidFill>
          </a:ln>
        </p:spPr>
      </p:pic>
      <p:sp>
        <p:nvSpPr>
          <p:cNvPr id="6" name="Oval 5"/>
          <p:cNvSpPr/>
          <p:nvPr/>
        </p:nvSpPr>
        <p:spPr>
          <a:xfrm>
            <a:off x="3770462" y="2684201"/>
            <a:ext cx="470262" cy="258301"/>
          </a:xfrm>
          <a:prstGeom prst="ellipse">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0858C76-07D2-40AA-BC07-B021332BAD8D}"/>
              </a:ext>
            </a:extLst>
          </p:cNvPr>
          <p:cNvSpPr txBox="1"/>
          <p:nvPr/>
        </p:nvSpPr>
        <p:spPr>
          <a:xfrm>
            <a:off x="6993914" y="658269"/>
            <a:ext cx="3286278" cy="369332"/>
          </a:xfrm>
          <a:prstGeom prst="rect">
            <a:avLst/>
          </a:prstGeom>
          <a:noFill/>
          <a:ln w="38100">
            <a:solidFill>
              <a:schemeClr val="tx1"/>
            </a:solidFill>
          </a:ln>
        </p:spPr>
        <p:txBody>
          <a:bodyPr wrap="square" rtlCol="0">
            <a:spAutoFit/>
          </a:bodyPr>
          <a:lstStyle/>
          <a:p>
            <a:pPr algn="ctr"/>
            <a:r>
              <a:rPr lang="en-GB" b="1" dirty="0">
                <a:solidFill>
                  <a:schemeClr val="bg1"/>
                </a:solidFill>
              </a:rPr>
              <a:t>**This is just a demo class**</a:t>
            </a:r>
            <a:endParaRPr lang="en-GB" b="1" i="1" dirty="0">
              <a:solidFill>
                <a:schemeClr val="bg1"/>
              </a:solidFill>
            </a:endParaRPr>
          </a:p>
        </p:txBody>
      </p:sp>
    </p:spTree>
    <p:extLst>
      <p:ext uri="{BB962C8B-B14F-4D97-AF65-F5344CB8AC3E}">
        <p14:creationId xmlns:p14="http://schemas.microsoft.com/office/powerpoint/2010/main" val="3101736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17465" y="2404776"/>
            <a:ext cx="6375221" cy="4385845"/>
          </a:xfrm>
          <a:prstGeom prst="rect">
            <a:avLst/>
          </a:prstGeom>
        </p:spPr>
      </p:pic>
      <p:sp>
        <p:nvSpPr>
          <p:cNvPr id="2" name="Title 1"/>
          <p:cNvSpPr>
            <a:spLocks noGrp="1"/>
          </p:cNvSpPr>
          <p:nvPr>
            <p:ph type="title"/>
          </p:nvPr>
        </p:nvSpPr>
        <p:spPr/>
        <p:txBody>
          <a:bodyPr/>
          <a:lstStyle/>
          <a:p>
            <a:r>
              <a:rPr lang="en-GB" b="1" dirty="0" smtClean="0"/>
              <a:t>Live lessons – currently through zoom</a:t>
            </a:r>
            <a:endParaRPr lang="en-GB" b="1" dirty="0"/>
          </a:p>
        </p:txBody>
      </p:sp>
      <p:sp>
        <p:nvSpPr>
          <p:cNvPr id="4" name="TextBox 3"/>
          <p:cNvSpPr txBox="1"/>
          <p:nvPr/>
        </p:nvSpPr>
        <p:spPr>
          <a:xfrm>
            <a:off x="8230816" y="2965102"/>
            <a:ext cx="3371101" cy="2800767"/>
          </a:xfrm>
          <a:prstGeom prst="rect">
            <a:avLst/>
          </a:prstGeom>
          <a:noFill/>
          <a:ln>
            <a:solidFill>
              <a:schemeClr val="tx1"/>
            </a:solidFill>
          </a:ln>
        </p:spPr>
        <p:txBody>
          <a:bodyPr wrap="square" rtlCol="0">
            <a:spAutoFit/>
          </a:bodyPr>
          <a:lstStyle/>
          <a:p>
            <a:r>
              <a:rPr lang="en-GB" sz="1600" b="1" dirty="0" smtClean="0">
                <a:solidFill>
                  <a:schemeClr val="accent1"/>
                </a:solidFill>
              </a:rPr>
              <a:t>Within the classwork section teachers will post links to live lessons. NB: This will also appear in the stream but is easier to find the correct one through the classwork section.</a:t>
            </a:r>
          </a:p>
          <a:p>
            <a:endParaRPr lang="en-GB" sz="1600" b="1" dirty="0">
              <a:solidFill>
                <a:schemeClr val="accent1"/>
              </a:solidFill>
            </a:endParaRPr>
          </a:p>
          <a:p>
            <a:r>
              <a:rPr lang="en-GB" sz="1600" b="1" dirty="0" smtClean="0">
                <a:solidFill>
                  <a:schemeClr val="accent1"/>
                </a:solidFill>
              </a:rPr>
              <a:t>The pupil can join these lessons by either clicking the link or the resource to access the live lesson at the right time.</a:t>
            </a:r>
          </a:p>
        </p:txBody>
      </p:sp>
      <p:sp>
        <p:nvSpPr>
          <p:cNvPr id="5" name="Oval 4"/>
          <p:cNvSpPr/>
          <p:nvPr/>
        </p:nvSpPr>
        <p:spPr>
          <a:xfrm>
            <a:off x="2715849" y="2404776"/>
            <a:ext cx="889226" cy="404805"/>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flipH="1">
            <a:off x="4924698" y="5051840"/>
            <a:ext cx="3306118" cy="5025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605074" y="5394960"/>
            <a:ext cx="4625742" cy="10525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82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an assignment might look like</a:t>
            </a:r>
            <a:endParaRPr lang="en-GB" b="1"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422" y="2735500"/>
            <a:ext cx="7418447" cy="3771178"/>
          </a:xfrm>
          <a:prstGeom prst="rect">
            <a:avLst/>
          </a:prstGeom>
          <a:ln>
            <a:solidFill>
              <a:schemeClr val="bg1">
                <a:lumMod val="85000"/>
              </a:schemeClr>
            </a:solidFill>
          </a:ln>
        </p:spPr>
      </p:pic>
      <p:sp>
        <p:nvSpPr>
          <p:cNvPr id="4" name="TextBox 3"/>
          <p:cNvSpPr txBox="1"/>
          <p:nvPr/>
        </p:nvSpPr>
        <p:spPr>
          <a:xfrm>
            <a:off x="93210" y="3295547"/>
            <a:ext cx="2047249" cy="338554"/>
          </a:xfrm>
          <a:prstGeom prst="rect">
            <a:avLst/>
          </a:prstGeom>
          <a:noFill/>
          <a:ln>
            <a:solidFill>
              <a:schemeClr val="tx1"/>
            </a:solidFill>
          </a:ln>
        </p:spPr>
        <p:txBody>
          <a:bodyPr wrap="square" rtlCol="0">
            <a:spAutoFit/>
          </a:bodyPr>
          <a:lstStyle/>
          <a:p>
            <a:pPr algn="ctr"/>
            <a:r>
              <a:rPr lang="en-GB" sz="1600" b="1" dirty="0">
                <a:solidFill>
                  <a:schemeClr val="accent1"/>
                </a:solidFill>
              </a:rPr>
              <a:t>Assignment title</a:t>
            </a:r>
          </a:p>
        </p:txBody>
      </p:sp>
      <p:sp>
        <p:nvSpPr>
          <p:cNvPr id="5" name="TextBox 4"/>
          <p:cNvSpPr txBox="1"/>
          <p:nvPr/>
        </p:nvSpPr>
        <p:spPr>
          <a:xfrm>
            <a:off x="4762243" y="2767803"/>
            <a:ext cx="2205758" cy="584775"/>
          </a:xfrm>
          <a:prstGeom prst="rect">
            <a:avLst/>
          </a:prstGeom>
          <a:noFill/>
          <a:ln>
            <a:solidFill>
              <a:schemeClr val="tx1"/>
            </a:solidFill>
          </a:ln>
        </p:spPr>
        <p:txBody>
          <a:bodyPr wrap="square" rtlCol="0">
            <a:spAutoFit/>
          </a:bodyPr>
          <a:lstStyle/>
          <a:p>
            <a:pPr algn="ctr"/>
            <a:r>
              <a:rPr lang="en-GB" sz="1600" b="1" dirty="0">
                <a:solidFill>
                  <a:schemeClr val="accent1"/>
                </a:solidFill>
              </a:rPr>
              <a:t>Deadline for the item of work</a:t>
            </a:r>
          </a:p>
        </p:txBody>
      </p:sp>
      <p:sp>
        <p:nvSpPr>
          <p:cNvPr id="6" name="TextBox 5"/>
          <p:cNvSpPr txBox="1"/>
          <p:nvPr/>
        </p:nvSpPr>
        <p:spPr>
          <a:xfrm>
            <a:off x="8720199" y="3868154"/>
            <a:ext cx="3431908" cy="1077218"/>
          </a:xfrm>
          <a:prstGeom prst="rect">
            <a:avLst/>
          </a:prstGeom>
          <a:noFill/>
          <a:ln>
            <a:solidFill>
              <a:schemeClr val="tx1"/>
            </a:solidFill>
          </a:ln>
        </p:spPr>
        <p:txBody>
          <a:bodyPr wrap="square" rtlCol="0">
            <a:spAutoFit/>
          </a:bodyPr>
          <a:lstStyle/>
          <a:p>
            <a:pPr algn="ctr"/>
            <a:r>
              <a:rPr lang="en-GB" sz="1600" b="1" dirty="0">
                <a:solidFill>
                  <a:schemeClr val="accent1"/>
                </a:solidFill>
              </a:rPr>
              <a:t>Pupil’s completed work </a:t>
            </a:r>
            <a:r>
              <a:rPr lang="en-GB" sz="1600" b="1" dirty="0" smtClean="0">
                <a:solidFill>
                  <a:schemeClr val="accent1"/>
                </a:solidFill>
              </a:rPr>
              <a:t>attached. </a:t>
            </a:r>
          </a:p>
          <a:p>
            <a:pPr algn="ctr"/>
            <a:r>
              <a:rPr lang="en-GB" sz="1600" b="1" dirty="0" smtClean="0">
                <a:solidFill>
                  <a:schemeClr val="accent1"/>
                </a:solidFill>
              </a:rPr>
              <a:t>They can attach more than one piece.</a:t>
            </a:r>
            <a:endParaRPr lang="en-GB" sz="1600" b="1" i="1" dirty="0">
              <a:solidFill>
                <a:schemeClr val="accent1"/>
              </a:solidFill>
            </a:endParaRPr>
          </a:p>
        </p:txBody>
      </p:sp>
      <p:sp>
        <p:nvSpPr>
          <p:cNvPr id="7" name="TextBox 6"/>
          <p:cNvSpPr txBox="1"/>
          <p:nvPr/>
        </p:nvSpPr>
        <p:spPr>
          <a:xfrm>
            <a:off x="93210" y="3855015"/>
            <a:ext cx="2231197" cy="338554"/>
          </a:xfrm>
          <a:prstGeom prst="rect">
            <a:avLst/>
          </a:prstGeom>
          <a:noFill/>
          <a:ln>
            <a:solidFill>
              <a:schemeClr val="tx1"/>
            </a:solidFill>
          </a:ln>
        </p:spPr>
        <p:txBody>
          <a:bodyPr wrap="square" rtlCol="0">
            <a:spAutoFit/>
          </a:bodyPr>
          <a:lstStyle/>
          <a:p>
            <a:pPr algn="ctr"/>
            <a:r>
              <a:rPr lang="en-GB" sz="1600" b="1" dirty="0">
                <a:solidFill>
                  <a:schemeClr val="accent1"/>
                </a:solidFill>
              </a:rPr>
              <a:t>Grading information</a:t>
            </a:r>
          </a:p>
        </p:txBody>
      </p:sp>
      <p:sp>
        <p:nvSpPr>
          <p:cNvPr id="8" name="TextBox 7"/>
          <p:cNvSpPr txBox="1"/>
          <p:nvPr/>
        </p:nvSpPr>
        <p:spPr>
          <a:xfrm>
            <a:off x="295541" y="4357613"/>
            <a:ext cx="1670142" cy="338554"/>
          </a:xfrm>
          <a:prstGeom prst="rect">
            <a:avLst/>
          </a:prstGeom>
          <a:noFill/>
          <a:ln>
            <a:solidFill>
              <a:schemeClr val="tx1"/>
            </a:solidFill>
          </a:ln>
        </p:spPr>
        <p:txBody>
          <a:bodyPr wrap="square" rtlCol="0">
            <a:spAutoFit/>
          </a:bodyPr>
          <a:lstStyle/>
          <a:p>
            <a:pPr algn="ctr"/>
            <a:r>
              <a:rPr lang="en-GB" sz="1600" b="1" dirty="0">
                <a:solidFill>
                  <a:schemeClr val="accent1"/>
                </a:solidFill>
              </a:rPr>
              <a:t>Instructions</a:t>
            </a:r>
          </a:p>
        </p:txBody>
      </p:sp>
      <p:sp>
        <p:nvSpPr>
          <p:cNvPr id="9" name="TextBox 8"/>
          <p:cNvSpPr txBox="1"/>
          <p:nvPr/>
        </p:nvSpPr>
        <p:spPr>
          <a:xfrm>
            <a:off x="93210" y="5026957"/>
            <a:ext cx="2326321" cy="338554"/>
          </a:xfrm>
          <a:prstGeom prst="rect">
            <a:avLst/>
          </a:prstGeom>
          <a:noFill/>
          <a:ln>
            <a:solidFill>
              <a:schemeClr val="tx1"/>
            </a:solidFill>
          </a:ln>
        </p:spPr>
        <p:txBody>
          <a:bodyPr wrap="square" rtlCol="0">
            <a:spAutoFit/>
          </a:bodyPr>
          <a:lstStyle/>
          <a:p>
            <a:pPr algn="ctr"/>
            <a:r>
              <a:rPr lang="en-GB" sz="1600" b="1" dirty="0">
                <a:solidFill>
                  <a:schemeClr val="accent1"/>
                </a:solidFill>
              </a:rPr>
              <a:t>Associated resources</a:t>
            </a:r>
          </a:p>
        </p:txBody>
      </p:sp>
      <p:sp>
        <p:nvSpPr>
          <p:cNvPr id="10" name="TextBox 9"/>
          <p:cNvSpPr txBox="1"/>
          <p:nvPr/>
        </p:nvSpPr>
        <p:spPr>
          <a:xfrm>
            <a:off x="8720199" y="5735290"/>
            <a:ext cx="2596590" cy="584775"/>
          </a:xfrm>
          <a:prstGeom prst="rect">
            <a:avLst/>
          </a:prstGeom>
          <a:noFill/>
          <a:ln>
            <a:solidFill>
              <a:schemeClr val="tx1"/>
            </a:solidFill>
          </a:ln>
        </p:spPr>
        <p:txBody>
          <a:bodyPr wrap="square" rtlCol="0">
            <a:spAutoFit/>
          </a:bodyPr>
          <a:lstStyle/>
          <a:p>
            <a:pPr algn="ctr"/>
            <a:r>
              <a:rPr lang="en-GB" sz="1600" b="1" u="sng" dirty="0">
                <a:solidFill>
                  <a:schemeClr val="accent1"/>
                </a:solidFill>
              </a:rPr>
              <a:t>Pupil</a:t>
            </a:r>
            <a:r>
              <a:rPr lang="en-GB" sz="1600" b="1" dirty="0">
                <a:solidFill>
                  <a:schemeClr val="accent1"/>
                </a:solidFill>
              </a:rPr>
              <a:t> to teacher comments</a:t>
            </a:r>
            <a:endParaRPr lang="en-GB" sz="1600" b="1" i="1" dirty="0">
              <a:solidFill>
                <a:schemeClr val="accent1"/>
              </a:solidFill>
            </a:endParaRPr>
          </a:p>
        </p:txBody>
      </p:sp>
      <p:cxnSp>
        <p:nvCxnSpPr>
          <p:cNvPr id="11" name="Straight Arrow Connector 10"/>
          <p:cNvCxnSpPr/>
          <p:nvPr/>
        </p:nvCxnSpPr>
        <p:spPr>
          <a:xfrm flipH="1" flipV="1">
            <a:off x="7542840" y="5735290"/>
            <a:ext cx="1078646" cy="1538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190" y="2239358"/>
            <a:ext cx="9305177" cy="338554"/>
          </a:xfrm>
          <a:prstGeom prst="rect">
            <a:avLst/>
          </a:prstGeom>
          <a:noFill/>
        </p:spPr>
        <p:txBody>
          <a:bodyPr wrap="square" rtlCol="0">
            <a:spAutoFit/>
          </a:bodyPr>
          <a:lstStyle/>
          <a:p>
            <a:r>
              <a:rPr lang="en-GB" sz="1600" b="1" dirty="0">
                <a:solidFill>
                  <a:schemeClr val="accent1"/>
                </a:solidFill>
              </a:rPr>
              <a:t>Items of work are called assignments. They can take various forms, but may look like this.</a:t>
            </a:r>
          </a:p>
        </p:txBody>
      </p:sp>
      <p:cxnSp>
        <p:nvCxnSpPr>
          <p:cNvPr id="15" name="Straight Arrow Connector 14"/>
          <p:cNvCxnSpPr/>
          <p:nvPr/>
        </p:nvCxnSpPr>
        <p:spPr>
          <a:xfrm flipH="1" flipV="1">
            <a:off x="7891791" y="4021268"/>
            <a:ext cx="791263" cy="166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35040" y="3323326"/>
            <a:ext cx="154869" cy="5865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861387" y="3493448"/>
            <a:ext cx="558144" cy="1377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p:cNvCxnSpPr>
          <p:nvPr/>
        </p:nvCxnSpPr>
        <p:spPr>
          <a:xfrm flipV="1">
            <a:off x="2324407" y="4021268"/>
            <a:ext cx="318078" cy="30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002828" y="4511501"/>
            <a:ext cx="579316" cy="128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338329" y="5310060"/>
            <a:ext cx="445909" cy="166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456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to complete and hand in work</a:t>
            </a:r>
            <a:endParaRPr lang="en-GB" b="1"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32" y="2722780"/>
            <a:ext cx="2991064" cy="3769460"/>
          </a:xfrm>
          <a:prstGeom prst="rect">
            <a:avLst/>
          </a:prstGeom>
          <a:ln>
            <a:solidFill>
              <a:schemeClr val="tx1"/>
            </a:solidFill>
          </a:ln>
        </p:spPr>
      </p:pic>
      <p:sp>
        <p:nvSpPr>
          <p:cNvPr id="4" name="TextBox 3"/>
          <p:cNvSpPr txBox="1"/>
          <p:nvPr/>
        </p:nvSpPr>
        <p:spPr>
          <a:xfrm>
            <a:off x="656831" y="2248944"/>
            <a:ext cx="9858769" cy="338554"/>
          </a:xfrm>
          <a:prstGeom prst="rect">
            <a:avLst/>
          </a:prstGeom>
          <a:noFill/>
        </p:spPr>
        <p:txBody>
          <a:bodyPr wrap="square" rtlCol="0">
            <a:spAutoFit/>
          </a:bodyPr>
          <a:lstStyle/>
          <a:p>
            <a:r>
              <a:rPr lang="en-GB" sz="1600" b="1" dirty="0">
                <a:solidFill>
                  <a:schemeClr val="accent1"/>
                </a:solidFill>
              </a:rPr>
              <a:t>Assignments can be completed in any format that is appropriate to the task and then attached.</a:t>
            </a:r>
          </a:p>
        </p:txBody>
      </p:sp>
      <p:sp>
        <p:nvSpPr>
          <p:cNvPr id="5" name="TextBox 4"/>
          <p:cNvSpPr txBox="1"/>
          <p:nvPr/>
        </p:nvSpPr>
        <p:spPr>
          <a:xfrm>
            <a:off x="4425213" y="2800806"/>
            <a:ext cx="3370218" cy="1077218"/>
          </a:xfrm>
          <a:prstGeom prst="rect">
            <a:avLst/>
          </a:prstGeom>
          <a:noFill/>
          <a:ln>
            <a:solidFill>
              <a:schemeClr val="tx1"/>
            </a:solidFill>
          </a:ln>
        </p:spPr>
        <p:txBody>
          <a:bodyPr wrap="square" rtlCol="0">
            <a:spAutoFit/>
          </a:bodyPr>
          <a:lstStyle/>
          <a:p>
            <a:pPr algn="ctr"/>
            <a:r>
              <a:rPr lang="en-GB" sz="1600" b="1" dirty="0" smtClean="0">
                <a:solidFill>
                  <a:schemeClr val="accent1"/>
                </a:solidFill>
              </a:rPr>
              <a:t>To complete work pupils need to go to the Your work box and click the + Add or create tab</a:t>
            </a:r>
            <a:r>
              <a:rPr lang="en-GB" sz="1600" b="1" i="1" dirty="0">
                <a:solidFill>
                  <a:schemeClr val="accent1"/>
                </a:solidFill>
              </a:rPr>
              <a:t> </a:t>
            </a:r>
            <a:r>
              <a:rPr lang="en-GB" sz="1600" b="1" dirty="0" smtClean="0">
                <a:solidFill>
                  <a:schemeClr val="accent1"/>
                </a:solidFill>
              </a:rPr>
              <a:t>or</a:t>
            </a:r>
          </a:p>
          <a:p>
            <a:pPr algn="ctr"/>
            <a:r>
              <a:rPr lang="en-GB" sz="1600" b="1" dirty="0" smtClean="0">
                <a:solidFill>
                  <a:schemeClr val="accent1"/>
                </a:solidFill>
              </a:rPr>
              <a:t>Add attachment </a:t>
            </a:r>
            <a:endParaRPr lang="en-GB" sz="1600" b="1" dirty="0" smtClean="0">
              <a:solidFill>
                <a:schemeClr val="accent1"/>
              </a:solidFill>
            </a:endParaRPr>
          </a:p>
        </p:txBody>
      </p:sp>
      <p:cxnSp>
        <p:nvCxnSpPr>
          <p:cNvPr id="6" name="Straight Arrow Connector 5"/>
          <p:cNvCxnSpPr/>
          <p:nvPr/>
        </p:nvCxnSpPr>
        <p:spPr>
          <a:xfrm flipH="1">
            <a:off x="3148149" y="2996840"/>
            <a:ext cx="1252617" cy="5426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25213" y="4077026"/>
            <a:ext cx="3370218" cy="2554545"/>
          </a:xfrm>
          <a:prstGeom prst="rect">
            <a:avLst/>
          </a:prstGeom>
          <a:noFill/>
          <a:ln>
            <a:solidFill>
              <a:schemeClr val="tx1"/>
            </a:solidFill>
          </a:ln>
        </p:spPr>
        <p:txBody>
          <a:bodyPr wrap="square" rtlCol="0">
            <a:spAutoFit/>
          </a:bodyPr>
          <a:lstStyle/>
          <a:p>
            <a:pPr algn="ctr"/>
            <a:r>
              <a:rPr lang="en-GB" sz="1600" b="1" dirty="0" smtClean="0">
                <a:solidFill>
                  <a:schemeClr val="accent1"/>
                </a:solidFill>
              </a:rPr>
              <a:t>They</a:t>
            </a:r>
            <a:r>
              <a:rPr lang="en-GB" sz="1600" b="1" dirty="0" smtClean="0">
                <a:solidFill>
                  <a:schemeClr val="accent1"/>
                </a:solidFill>
              </a:rPr>
              <a:t> will get some drop down options of how to complete the work.</a:t>
            </a:r>
          </a:p>
          <a:p>
            <a:pPr algn="ctr"/>
            <a:endParaRPr lang="en-GB" sz="1600" b="1" dirty="0" smtClean="0">
              <a:solidFill>
                <a:schemeClr val="accent1"/>
              </a:solidFill>
            </a:endParaRPr>
          </a:p>
          <a:p>
            <a:pPr algn="ctr"/>
            <a:r>
              <a:rPr lang="en-GB" sz="1600" b="1" dirty="0" smtClean="0">
                <a:solidFill>
                  <a:schemeClr val="accent1"/>
                </a:solidFill>
              </a:rPr>
              <a:t>Pupils could upload a link or an existing file on your computer</a:t>
            </a:r>
          </a:p>
          <a:p>
            <a:pPr algn="ctr"/>
            <a:endParaRPr lang="en-GB" sz="1600" b="1" dirty="0" smtClean="0">
              <a:solidFill>
                <a:schemeClr val="accent1"/>
              </a:solidFill>
            </a:endParaRPr>
          </a:p>
          <a:p>
            <a:pPr algn="ctr"/>
            <a:r>
              <a:rPr lang="en-GB" sz="1600" b="1" dirty="0" smtClean="0">
                <a:solidFill>
                  <a:schemeClr val="accent1"/>
                </a:solidFill>
              </a:rPr>
              <a:t>Pupils could create a new document, slides, sheets or drawings</a:t>
            </a:r>
            <a:endParaRPr lang="en-GB" sz="1600" b="1" dirty="0">
              <a:solidFill>
                <a:schemeClr val="accent1"/>
              </a:solidFill>
            </a:endParaRPr>
          </a:p>
        </p:txBody>
      </p:sp>
      <p:cxnSp>
        <p:nvCxnSpPr>
          <p:cNvPr id="11" name="Straight Arrow Connector 10"/>
          <p:cNvCxnSpPr/>
          <p:nvPr/>
        </p:nvCxnSpPr>
        <p:spPr>
          <a:xfrm flipH="1" flipV="1">
            <a:off x="1867990" y="4399390"/>
            <a:ext cx="2557223" cy="7689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972492" y="5656218"/>
            <a:ext cx="2795451" cy="3719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749" y="2722778"/>
            <a:ext cx="3095576" cy="3769461"/>
          </a:xfrm>
          <a:prstGeom prst="rect">
            <a:avLst/>
          </a:prstGeom>
          <a:ln>
            <a:solidFill>
              <a:schemeClr val="tx1"/>
            </a:solidFill>
          </a:ln>
        </p:spPr>
      </p:pic>
      <p:cxnSp>
        <p:nvCxnSpPr>
          <p:cNvPr id="19" name="Straight Arrow Connector 18"/>
          <p:cNvCxnSpPr/>
          <p:nvPr/>
        </p:nvCxnSpPr>
        <p:spPr>
          <a:xfrm flipV="1">
            <a:off x="7033779" y="3117981"/>
            <a:ext cx="2071032" cy="6368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710044" y="4671185"/>
            <a:ext cx="873057" cy="5607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549229" y="5893621"/>
            <a:ext cx="1023519" cy="1562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758345" y="4859047"/>
            <a:ext cx="1754918" cy="830997"/>
          </a:xfrm>
          <a:prstGeom prst="rect">
            <a:avLst/>
          </a:prstGeom>
          <a:noFill/>
          <a:ln>
            <a:solidFill>
              <a:schemeClr val="tx1"/>
            </a:solidFill>
          </a:ln>
        </p:spPr>
        <p:txBody>
          <a:bodyPr wrap="square" rtlCol="0">
            <a:spAutoFit/>
          </a:bodyPr>
          <a:lstStyle/>
          <a:p>
            <a:pPr algn="ctr"/>
            <a:r>
              <a:rPr lang="en-GB" sz="1600" b="1" dirty="0">
                <a:solidFill>
                  <a:schemeClr val="accent1"/>
                </a:solidFill>
              </a:rPr>
              <a:t>A picture from your device’s camera roll</a:t>
            </a:r>
            <a:endParaRPr lang="en-GB" sz="1600" b="1" i="1" dirty="0">
              <a:solidFill>
                <a:schemeClr val="accent1"/>
              </a:solidFill>
            </a:endParaRPr>
          </a:p>
        </p:txBody>
      </p:sp>
      <p:cxnSp>
        <p:nvCxnSpPr>
          <p:cNvPr id="33" name="Straight Arrow Connector 32"/>
          <p:cNvCxnSpPr/>
          <p:nvPr/>
        </p:nvCxnSpPr>
        <p:spPr>
          <a:xfrm flipH="1">
            <a:off x="9235440" y="5098062"/>
            <a:ext cx="522905" cy="1404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171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to hand in work as they go</a:t>
            </a:r>
            <a:endParaRPr lang="en-GB" b="1" dirty="0"/>
          </a:p>
        </p:txBody>
      </p:sp>
      <p:sp>
        <p:nvSpPr>
          <p:cNvPr id="3" name="TextBox 2"/>
          <p:cNvSpPr txBox="1"/>
          <p:nvPr/>
        </p:nvSpPr>
        <p:spPr>
          <a:xfrm>
            <a:off x="573929" y="2268714"/>
            <a:ext cx="5252105" cy="1815882"/>
          </a:xfrm>
          <a:prstGeom prst="rect">
            <a:avLst/>
          </a:prstGeom>
          <a:noFill/>
          <a:ln>
            <a:solidFill>
              <a:schemeClr val="tx1"/>
            </a:solidFill>
          </a:ln>
        </p:spPr>
        <p:txBody>
          <a:bodyPr wrap="square" rtlCol="0">
            <a:spAutoFit/>
          </a:bodyPr>
          <a:lstStyle/>
          <a:p>
            <a:r>
              <a:rPr lang="en-GB" sz="1600" b="1" dirty="0">
                <a:solidFill>
                  <a:schemeClr val="accent1"/>
                </a:solidFill>
              </a:rPr>
              <a:t>Depending on the task, pupils can ‘hand in’ work in a few different ways.</a:t>
            </a:r>
          </a:p>
          <a:p>
            <a:endParaRPr lang="en-GB" sz="1600" b="1" dirty="0">
              <a:solidFill>
                <a:schemeClr val="accent1"/>
              </a:solidFill>
            </a:endParaRPr>
          </a:p>
          <a:p>
            <a:r>
              <a:rPr lang="en-GB" sz="1600" b="1" dirty="0">
                <a:solidFill>
                  <a:schemeClr val="accent1"/>
                </a:solidFill>
              </a:rPr>
              <a:t>Look for the terms:</a:t>
            </a:r>
            <a:br>
              <a:rPr lang="en-GB" sz="1600" b="1" dirty="0">
                <a:solidFill>
                  <a:schemeClr val="accent1"/>
                </a:solidFill>
              </a:rPr>
            </a:br>
            <a:r>
              <a:rPr lang="en-GB" sz="1600" b="1" dirty="0">
                <a:solidFill>
                  <a:schemeClr val="accent1"/>
                </a:solidFill>
              </a:rPr>
              <a:t>Hand in</a:t>
            </a:r>
            <a:br>
              <a:rPr lang="en-GB" sz="1600" b="1" dirty="0">
                <a:solidFill>
                  <a:schemeClr val="accent1"/>
                </a:solidFill>
              </a:rPr>
            </a:br>
            <a:r>
              <a:rPr lang="en-GB" sz="1600" b="1" dirty="0">
                <a:solidFill>
                  <a:schemeClr val="accent1"/>
                </a:solidFill>
              </a:rPr>
              <a:t>Turn in</a:t>
            </a:r>
            <a:br>
              <a:rPr lang="en-GB" sz="1600" b="1" dirty="0">
                <a:solidFill>
                  <a:schemeClr val="accent1"/>
                </a:solidFill>
              </a:rPr>
            </a:br>
            <a:r>
              <a:rPr lang="en-GB" sz="1600" b="1" dirty="0">
                <a:solidFill>
                  <a:schemeClr val="accent1"/>
                </a:solidFill>
              </a:rPr>
              <a:t>Mark as done</a:t>
            </a: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3323" y="4627673"/>
            <a:ext cx="4257187" cy="2191329"/>
          </a:xfrm>
          <a:prstGeom prst="rect">
            <a:avLst/>
          </a:prstGeom>
          <a:ln>
            <a:solidFill>
              <a:schemeClr val="tx1"/>
            </a:solidFill>
          </a:ln>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323" y="2322409"/>
            <a:ext cx="4257648" cy="2191567"/>
          </a:xfrm>
          <a:prstGeom prst="rect">
            <a:avLst/>
          </a:prstGeom>
          <a:ln>
            <a:solidFill>
              <a:schemeClr val="tx1"/>
            </a:solidFill>
          </a:ln>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29" y="4160753"/>
            <a:ext cx="4357360" cy="2242892"/>
          </a:xfrm>
          <a:prstGeom prst="rect">
            <a:avLst/>
          </a:prstGeom>
          <a:ln>
            <a:solidFill>
              <a:schemeClr val="tx1"/>
            </a:solidFill>
          </a:ln>
        </p:spPr>
      </p:pic>
      <p:cxnSp>
        <p:nvCxnSpPr>
          <p:cNvPr id="7" name="Straight Arrow Connector 6"/>
          <p:cNvCxnSpPr/>
          <p:nvPr/>
        </p:nvCxnSpPr>
        <p:spPr>
          <a:xfrm>
            <a:off x="1512210" y="3423558"/>
            <a:ext cx="8702944" cy="2340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57883" y="3683505"/>
            <a:ext cx="9345100" cy="10428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37015" y="3952514"/>
            <a:ext cx="1491737" cy="12685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666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to hand in work once all work is completed</a:t>
            </a:r>
            <a:endParaRPr lang="en-GB" b="1" dirty="0"/>
          </a:p>
        </p:txBody>
      </p:sp>
      <p:pic>
        <p:nvPicPr>
          <p:cNvPr id="3" name="Picture 2"/>
          <p:cNvPicPr>
            <a:picLocks noChangeAspect="1"/>
          </p:cNvPicPr>
          <p:nvPr/>
        </p:nvPicPr>
        <p:blipFill>
          <a:blip r:embed="rId2"/>
          <a:stretch>
            <a:fillRect/>
          </a:stretch>
        </p:blipFill>
        <p:spPr>
          <a:xfrm>
            <a:off x="735603" y="2576760"/>
            <a:ext cx="8343084" cy="3901975"/>
          </a:xfrm>
          <a:prstGeom prst="rect">
            <a:avLst/>
          </a:prstGeom>
        </p:spPr>
      </p:pic>
      <p:sp>
        <p:nvSpPr>
          <p:cNvPr id="4" name="TextBox 3"/>
          <p:cNvSpPr txBox="1"/>
          <p:nvPr/>
        </p:nvSpPr>
        <p:spPr>
          <a:xfrm>
            <a:off x="9386956" y="2124550"/>
            <a:ext cx="2408804" cy="4524315"/>
          </a:xfrm>
          <a:prstGeom prst="rect">
            <a:avLst/>
          </a:prstGeom>
          <a:noFill/>
          <a:ln>
            <a:solidFill>
              <a:schemeClr val="tx1"/>
            </a:solidFill>
          </a:ln>
        </p:spPr>
        <p:txBody>
          <a:bodyPr wrap="square" rtlCol="0">
            <a:spAutoFit/>
          </a:bodyPr>
          <a:lstStyle/>
          <a:p>
            <a:r>
              <a:rPr lang="en-GB" sz="1600" b="1" dirty="0" smtClean="0">
                <a:solidFill>
                  <a:schemeClr val="accent1"/>
                </a:solidFill>
              </a:rPr>
              <a:t>If pupil’s forget to hand in each piece of work as they go or would prefer to hand it in when all completed Google Classroom will store each piece they have started in their ‘Your work’ box. </a:t>
            </a:r>
          </a:p>
          <a:p>
            <a:endParaRPr lang="en-GB" sz="1600" b="1" dirty="0">
              <a:solidFill>
                <a:schemeClr val="accent1"/>
              </a:solidFill>
            </a:endParaRPr>
          </a:p>
          <a:p>
            <a:r>
              <a:rPr lang="en-GB" sz="1600" b="1" dirty="0">
                <a:solidFill>
                  <a:schemeClr val="accent1"/>
                </a:solidFill>
              </a:rPr>
              <a:t>They can also delete unwanted piece by clicking the X.</a:t>
            </a:r>
          </a:p>
          <a:p>
            <a:endParaRPr lang="en-GB" sz="1600" b="1" dirty="0">
              <a:solidFill>
                <a:schemeClr val="accent1"/>
              </a:solidFill>
            </a:endParaRPr>
          </a:p>
          <a:p>
            <a:r>
              <a:rPr lang="en-GB" sz="1600" b="1" dirty="0" smtClean="0">
                <a:solidFill>
                  <a:schemeClr val="accent1"/>
                </a:solidFill>
              </a:rPr>
              <a:t>Once they have everything in there they want they can ‘hand in’.</a:t>
            </a:r>
          </a:p>
        </p:txBody>
      </p:sp>
      <p:cxnSp>
        <p:nvCxnSpPr>
          <p:cNvPr id="5" name="Straight Arrow Connector 4"/>
          <p:cNvCxnSpPr/>
          <p:nvPr/>
        </p:nvCxnSpPr>
        <p:spPr>
          <a:xfrm flipH="1">
            <a:off x="8503920" y="3396343"/>
            <a:ext cx="883036" cy="2481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8321040" y="4313461"/>
            <a:ext cx="1092045" cy="4285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503921" y="5185954"/>
            <a:ext cx="909164" cy="6474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948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BA22-BA18-4078-85CF-4108378970D5}"/>
              </a:ext>
            </a:extLst>
          </p:cNvPr>
          <p:cNvSpPr>
            <a:spLocks noGrp="1"/>
          </p:cNvSpPr>
          <p:nvPr>
            <p:ph type="title"/>
          </p:nvPr>
        </p:nvSpPr>
        <p:spPr/>
        <p:txBody>
          <a:bodyPr/>
          <a:lstStyle/>
          <a:p>
            <a:r>
              <a:rPr lang="en-GB" b="1" dirty="0"/>
              <a:t>What is Google Classroom?</a:t>
            </a:r>
          </a:p>
        </p:txBody>
      </p:sp>
      <p:sp>
        <p:nvSpPr>
          <p:cNvPr id="3" name="Content Placeholder 2">
            <a:extLst>
              <a:ext uri="{FF2B5EF4-FFF2-40B4-BE49-F238E27FC236}">
                <a16:creationId xmlns:a16="http://schemas.microsoft.com/office/drawing/2014/main" id="{1FDE54CB-DD9B-4820-8950-0F9994080D1E}"/>
              </a:ext>
            </a:extLst>
          </p:cNvPr>
          <p:cNvSpPr>
            <a:spLocks noGrp="1"/>
          </p:cNvSpPr>
          <p:nvPr>
            <p:ph idx="1"/>
          </p:nvPr>
        </p:nvSpPr>
        <p:spPr>
          <a:xfrm>
            <a:off x="1154954" y="2326105"/>
            <a:ext cx="10122646" cy="4299284"/>
          </a:xfrm>
        </p:spPr>
        <p:txBody>
          <a:bodyPr>
            <a:normAutofit/>
          </a:bodyPr>
          <a:lstStyle/>
          <a:p>
            <a:pPr marL="0" indent="0" algn="ctr">
              <a:buNone/>
            </a:pPr>
            <a:r>
              <a:rPr lang="en-GB" sz="2000" i="1" dirty="0">
                <a:solidFill>
                  <a:schemeClr val="accent1"/>
                </a:solidFill>
              </a:rPr>
              <a:t>Google Classroom is a web service developed by Google for schools that aims to simplify creating, distributing, and grading assignments.</a:t>
            </a:r>
          </a:p>
          <a:p>
            <a:pPr marL="0" indent="0" algn="ctr">
              <a:buNone/>
            </a:pPr>
            <a:r>
              <a:rPr lang="en-GB" sz="2000" i="1" dirty="0">
                <a:solidFill>
                  <a:schemeClr val="accent1"/>
                </a:solidFill>
              </a:rPr>
              <a:t>The primary purpose of Google Classroom is to streamline the process of sharing files between teachers and students </a:t>
            </a:r>
            <a:r>
              <a:rPr lang="en-GB" sz="2000" b="1" dirty="0">
                <a:solidFill>
                  <a:schemeClr val="accent1"/>
                </a:solidFill>
              </a:rPr>
              <a:t>(Wikipedia).</a:t>
            </a:r>
          </a:p>
          <a:p>
            <a:pPr marL="0" indent="0" algn="ctr">
              <a:buNone/>
            </a:pPr>
            <a:endParaRPr lang="en-GB" sz="2000" b="1" dirty="0">
              <a:solidFill>
                <a:schemeClr val="accent1"/>
              </a:solidFill>
            </a:endParaRPr>
          </a:p>
          <a:p>
            <a:pPr marL="0" indent="0" algn="ctr">
              <a:buNone/>
            </a:pPr>
            <a:r>
              <a:rPr lang="en-GB" sz="2000" b="1" dirty="0">
                <a:solidFill>
                  <a:schemeClr val="accent1"/>
                </a:solidFill>
              </a:rPr>
              <a:t>Russell Lower has joined Google Classroom, as it is known to be an efficient learning platform that will enable children to receive, complete and hand in items of work.</a:t>
            </a:r>
            <a:br>
              <a:rPr lang="en-GB" sz="2000" b="1" dirty="0">
                <a:solidFill>
                  <a:schemeClr val="accent1"/>
                </a:solidFill>
              </a:rPr>
            </a:br>
            <a:r>
              <a:rPr lang="en-GB" sz="2000" b="1" dirty="0">
                <a:solidFill>
                  <a:schemeClr val="accent1"/>
                </a:solidFill>
              </a:rPr>
              <a:t/>
            </a:r>
            <a:br>
              <a:rPr lang="en-GB" sz="2000" b="1" dirty="0">
                <a:solidFill>
                  <a:schemeClr val="accent1"/>
                </a:solidFill>
              </a:rPr>
            </a:br>
            <a:r>
              <a:rPr lang="en-GB" sz="2000" b="1" dirty="0">
                <a:solidFill>
                  <a:schemeClr val="accent1"/>
                </a:solidFill>
              </a:rPr>
              <a:t>Teachers will be able to set work, conduct live lessons, supply resources, create templates, mark and return children’s work within one smooth, streamlined platform.</a:t>
            </a:r>
          </a:p>
          <a:p>
            <a:endParaRPr lang="en-GB" dirty="0"/>
          </a:p>
        </p:txBody>
      </p:sp>
    </p:spTree>
    <p:extLst>
      <p:ext uri="{BB962C8B-B14F-4D97-AF65-F5344CB8AC3E}">
        <p14:creationId xmlns:p14="http://schemas.microsoft.com/office/powerpoint/2010/main" val="2922157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Feedback from the teacher</a:t>
            </a:r>
            <a:endParaRPr lang="en-GB" b="1" dirty="0"/>
          </a:p>
        </p:txBody>
      </p:sp>
      <p:pic>
        <p:nvPicPr>
          <p:cNvPr id="3" name="Picture 2"/>
          <p:cNvPicPr>
            <a:picLocks noChangeAspect="1"/>
          </p:cNvPicPr>
          <p:nvPr/>
        </p:nvPicPr>
        <p:blipFill>
          <a:blip r:embed="rId2"/>
          <a:stretch>
            <a:fillRect/>
          </a:stretch>
        </p:blipFill>
        <p:spPr>
          <a:xfrm>
            <a:off x="557484" y="2369140"/>
            <a:ext cx="8374779" cy="3914094"/>
          </a:xfrm>
          <a:prstGeom prst="rect">
            <a:avLst/>
          </a:prstGeom>
        </p:spPr>
      </p:pic>
      <p:sp>
        <p:nvSpPr>
          <p:cNvPr id="4" name="TextBox 3"/>
          <p:cNvSpPr txBox="1"/>
          <p:nvPr/>
        </p:nvSpPr>
        <p:spPr>
          <a:xfrm>
            <a:off x="9626442" y="2878591"/>
            <a:ext cx="2408804" cy="4031873"/>
          </a:xfrm>
          <a:prstGeom prst="rect">
            <a:avLst/>
          </a:prstGeom>
          <a:noFill/>
          <a:ln>
            <a:solidFill>
              <a:schemeClr val="tx1"/>
            </a:solidFill>
          </a:ln>
        </p:spPr>
        <p:txBody>
          <a:bodyPr wrap="square" rtlCol="0">
            <a:spAutoFit/>
          </a:bodyPr>
          <a:lstStyle/>
          <a:p>
            <a:r>
              <a:rPr lang="en-GB" sz="1600" b="1" dirty="0" smtClean="0">
                <a:solidFill>
                  <a:schemeClr val="accent1"/>
                </a:solidFill>
              </a:rPr>
              <a:t>Once a pupil has handed in their work their teacher will be notified.</a:t>
            </a:r>
          </a:p>
          <a:p>
            <a:endParaRPr lang="en-GB" sz="1600" b="1" dirty="0">
              <a:solidFill>
                <a:schemeClr val="accent1"/>
              </a:solidFill>
            </a:endParaRPr>
          </a:p>
          <a:p>
            <a:r>
              <a:rPr lang="en-GB" sz="1600" b="1" dirty="0" smtClean="0">
                <a:solidFill>
                  <a:schemeClr val="accent1"/>
                </a:solidFill>
              </a:rPr>
              <a:t>Their teacher can then award marks and give feedback. The work will then be returned to the pupil so they can see what the teacher has said.</a:t>
            </a:r>
          </a:p>
          <a:p>
            <a:endParaRPr lang="en-GB" sz="1600" b="1" dirty="0">
              <a:solidFill>
                <a:schemeClr val="accent1"/>
              </a:solidFill>
            </a:endParaRPr>
          </a:p>
          <a:p>
            <a:r>
              <a:rPr lang="en-GB" sz="1600" b="1" dirty="0" smtClean="0">
                <a:solidFill>
                  <a:schemeClr val="accent1"/>
                </a:solidFill>
              </a:rPr>
              <a:t>The pupil can comment on their feedback too.</a:t>
            </a:r>
          </a:p>
        </p:txBody>
      </p:sp>
      <p:cxnSp>
        <p:nvCxnSpPr>
          <p:cNvPr id="5" name="Straight Arrow Connector 4"/>
          <p:cNvCxnSpPr/>
          <p:nvPr/>
        </p:nvCxnSpPr>
        <p:spPr>
          <a:xfrm flipH="1">
            <a:off x="8569234" y="4545875"/>
            <a:ext cx="1057209" cy="669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1"/>
          </p:cNvCxnSpPr>
          <p:nvPr/>
        </p:nvCxnSpPr>
        <p:spPr>
          <a:xfrm flipH="1">
            <a:off x="8412480" y="4894528"/>
            <a:ext cx="1213962" cy="5788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412481" y="5984558"/>
            <a:ext cx="1213961" cy="3901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904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Questions or problems</a:t>
            </a:r>
            <a:endParaRPr lang="en-GB" b="1" dirty="0"/>
          </a:p>
        </p:txBody>
      </p:sp>
      <p:pic>
        <p:nvPicPr>
          <p:cNvPr id="3" name="Picture 6" descr="Academics / Google Classroom"/>
          <p:cNvPicPr>
            <a:picLocks noChangeAspect="1" noChangeArrowheads="1"/>
          </p:cNvPicPr>
          <p:nvPr/>
        </p:nvPicPr>
        <p:blipFill rotWithShape="1">
          <a:blip r:embed="rId2">
            <a:extLst>
              <a:ext uri="{28A0092B-C50C-407E-A947-70E740481C1C}">
                <a14:useLocalDpi xmlns:a14="http://schemas.microsoft.com/office/drawing/2010/main" val="0"/>
              </a:ext>
            </a:extLst>
          </a:blip>
          <a:srcRect l="6411" t="9377" r="7347" b="6131"/>
          <a:stretch/>
        </p:blipFill>
        <p:spPr bwMode="auto">
          <a:xfrm>
            <a:off x="9610494" y="2086265"/>
            <a:ext cx="2434607" cy="1690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1967" y="2931304"/>
            <a:ext cx="11157438" cy="3416320"/>
          </a:xfrm>
          <a:prstGeom prst="rect">
            <a:avLst/>
          </a:prstGeom>
          <a:noFill/>
        </p:spPr>
        <p:txBody>
          <a:bodyPr wrap="square" rtlCol="0">
            <a:spAutoFit/>
          </a:bodyPr>
          <a:lstStyle/>
          <a:p>
            <a:pPr algn="ctr"/>
            <a:r>
              <a:rPr lang="en-GB" sz="2400" b="1" dirty="0" smtClean="0">
                <a:solidFill>
                  <a:schemeClr val="accent1"/>
                </a:solidFill>
              </a:rPr>
              <a:t>If </a:t>
            </a:r>
            <a:r>
              <a:rPr lang="en-GB" sz="2400" b="1" dirty="0">
                <a:solidFill>
                  <a:schemeClr val="accent1"/>
                </a:solidFill>
              </a:rPr>
              <a:t>you have any queries, please email: </a:t>
            </a:r>
            <a:endParaRPr lang="en-GB" sz="2400" b="1" dirty="0">
              <a:solidFill>
                <a:schemeClr val="accent1"/>
              </a:solidFill>
            </a:endParaRPr>
          </a:p>
          <a:p>
            <a:pPr algn="ctr"/>
            <a:r>
              <a:rPr lang="en-GB" sz="2400" b="1" dirty="0" smtClean="0">
                <a:solidFill>
                  <a:schemeClr val="accent1"/>
                </a:solidFill>
                <a:hlinkClick r:id="rId3"/>
              </a:rPr>
              <a:t>office@russell-lower.co.uk</a:t>
            </a:r>
            <a:endParaRPr lang="en-GB" sz="2400" b="1" dirty="0">
              <a:solidFill>
                <a:schemeClr val="accent1"/>
              </a:solidFill>
            </a:endParaRPr>
          </a:p>
          <a:p>
            <a:pPr algn="ctr"/>
            <a:endParaRPr lang="en-GB" sz="2400" b="1" dirty="0">
              <a:solidFill>
                <a:schemeClr val="accent1"/>
              </a:solidFill>
            </a:endParaRPr>
          </a:p>
          <a:p>
            <a:pPr algn="ctr"/>
            <a:r>
              <a:rPr lang="en-GB" sz="2400" b="1" dirty="0">
                <a:solidFill>
                  <a:schemeClr val="accent1"/>
                </a:solidFill>
              </a:rPr>
              <a:t>Detail any queries within the email and include a telephone number in case it is easier to discuss over the phone.</a:t>
            </a:r>
          </a:p>
          <a:p>
            <a:pPr algn="ctr"/>
            <a:r>
              <a:rPr lang="en-GB" sz="2400" b="1" dirty="0">
                <a:solidFill>
                  <a:schemeClr val="accent1"/>
                </a:solidFill>
              </a:rPr>
              <a:t/>
            </a:r>
            <a:br>
              <a:rPr lang="en-GB" sz="2400" b="1" dirty="0">
                <a:solidFill>
                  <a:schemeClr val="accent1"/>
                </a:solidFill>
              </a:rPr>
            </a:br>
            <a:r>
              <a:rPr lang="en-GB" sz="2400" b="1" dirty="0">
                <a:solidFill>
                  <a:schemeClr val="accent1"/>
                </a:solidFill>
              </a:rPr>
              <a:t>A member of </a:t>
            </a:r>
            <a:r>
              <a:rPr lang="en-GB" sz="2400" b="1" dirty="0" smtClean="0">
                <a:solidFill>
                  <a:schemeClr val="accent1"/>
                </a:solidFill>
              </a:rPr>
              <a:t>the school team or our </a:t>
            </a:r>
            <a:r>
              <a:rPr lang="en-GB" sz="2400" b="1" dirty="0" smtClean="0">
                <a:solidFill>
                  <a:schemeClr val="accent1"/>
                </a:solidFill>
              </a:rPr>
              <a:t>IT </a:t>
            </a:r>
            <a:r>
              <a:rPr lang="en-GB" sz="2400" b="1" dirty="0">
                <a:solidFill>
                  <a:schemeClr val="accent1"/>
                </a:solidFill>
              </a:rPr>
              <a:t>team will respond to your query either via email or telephone (whichever is most appropriate) as soon as they can.</a:t>
            </a:r>
          </a:p>
        </p:txBody>
      </p:sp>
    </p:spTree>
    <p:extLst>
      <p:ext uri="{BB962C8B-B14F-4D97-AF65-F5344CB8AC3E}">
        <p14:creationId xmlns:p14="http://schemas.microsoft.com/office/powerpoint/2010/main" val="387969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93F7-69D5-494E-8CB0-F8EF0B8BA4FB}"/>
              </a:ext>
            </a:extLst>
          </p:cNvPr>
          <p:cNvSpPr>
            <a:spLocks noGrp="1"/>
          </p:cNvSpPr>
          <p:nvPr>
            <p:ph type="title"/>
          </p:nvPr>
        </p:nvSpPr>
        <p:spPr/>
        <p:txBody>
          <a:bodyPr/>
          <a:lstStyle/>
          <a:p>
            <a:r>
              <a:rPr lang="en-GB" b="1" dirty="0"/>
              <a:t>What is Google Classroom?</a:t>
            </a:r>
          </a:p>
        </p:txBody>
      </p:sp>
      <p:sp>
        <p:nvSpPr>
          <p:cNvPr id="3" name="Content Placeholder 2">
            <a:extLst>
              <a:ext uri="{FF2B5EF4-FFF2-40B4-BE49-F238E27FC236}">
                <a16:creationId xmlns:a16="http://schemas.microsoft.com/office/drawing/2014/main" id="{2A004459-4835-4C4F-84B6-69830FC5B53C}"/>
              </a:ext>
            </a:extLst>
          </p:cNvPr>
          <p:cNvSpPr>
            <a:spLocks noGrp="1"/>
          </p:cNvSpPr>
          <p:nvPr>
            <p:ph idx="1"/>
          </p:nvPr>
        </p:nvSpPr>
        <p:spPr>
          <a:xfrm>
            <a:off x="1154954" y="2603500"/>
            <a:ext cx="10202857" cy="3749174"/>
          </a:xfrm>
        </p:spPr>
        <p:txBody>
          <a:bodyPr>
            <a:normAutofit/>
          </a:bodyPr>
          <a:lstStyle/>
          <a:p>
            <a:pPr marL="0" indent="0" algn="ctr">
              <a:buNone/>
            </a:pPr>
            <a:r>
              <a:rPr lang="en-GB" sz="2000" b="1" dirty="0">
                <a:solidFill>
                  <a:schemeClr val="accent1"/>
                </a:solidFill>
              </a:rPr>
              <a:t>Google Classroom can be useful for setting </a:t>
            </a:r>
            <a:r>
              <a:rPr lang="en-GB" sz="2000" b="1" dirty="0" smtClean="0">
                <a:solidFill>
                  <a:schemeClr val="accent1"/>
                </a:solidFill>
              </a:rPr>
              <a:t>classwork and homework. </a:t>
            </a:r>
          </a:p>
          <a:p>
            <a:pPr marL="0" indent="0" algn="ctr">
              <a:buNone/>
            </a:pPr>
            <a:r>
              <a:rPr lang="en-GB" sz="2000" b="1" dirty="0" smtClean="0">
                <a:solidFill>
                  <a:schemeClr val="accent1"/>
                </a:solidFill>
              </a:rPr>
              <a:t>It </a:t>
            </a:r>
            <a:r>
              <a:rPr lang="en-GB" sz="2000" b="1" dirty="0">
                <a:solidFill>
                  <a:schemeClr val="accent1"/>
                </a:solidFill>
              </a:rPr>
              <a:t>is widely used in other local school.</a:t>
            </a:r>
            <a:br>
              <a:rPr lang="en-GB" sz="2000" b="1" dirty="0">
                <a:solidFill>
                  <a:schemeClr val="accent1"/>
                </a:solidFill>
              </a:rPr>
            </a:br>
            <a:r>
              <a:rPr lang="en-GB" sz="2000" b="1" dirty="0">
                <a:solidFill>
                  <a:schemeClr val="accent1"/>
                </a:solidFill>
              </a:rPr>
              <a:t>So will prepare the children well for that </a:t>
            </a:r>
            <a:r>
              <a:rPr lang="en-GB" sz="2000" b="1" dirty="0" smtClean="0">
                <a:solidFill>
                  <a:schemeClr val="accent1"/>
                </a:solidFill>
              </a:rPr>
              <a:t>transitions</a:t>
            </a:r>
          </a:p>
          <a:p>
            <a:pPr marL="0" indent="0" algn="ctr">
              <a:buNone/>
            </a:pPr>
            <a:endParaRPr lang="en-GB" sz="2000" b="1" dirty="0">
              <a:solidFill>
                <a:schemeClr val="accent1"/>
              </a:solidFill>
            </a:endParaRPr>
          </a:p>
          <a:p>
            <a:pPr marL="0" indent="0" algn="ctr">
              <a:buNone/>
            </a:pPr>
            <a:r>
              <a:rPr lang="en-GB" sz="2000" b="1" dirty="0">
                <a:solidFill>
                  <a:schemeClr val="accent1"/>
                </a:solidFill>
              </a:rPr>
              <a:t>It will be used if bubbles are required to self isolate or there is a wider lockdown during the coronavirus pandemic</a:t>
            </a:r>
            <a:r>
              <a:rPr lang="en-GB" sz="2000" b="1" dirty="0" smtClean="0">
                <a:solidFill>
                  <a:schemeClr val="accent1"/>
                </a:solidFill>
              </a:rPr>
              <a:t>.</a:t>
            </a:r>
            <a:endParaRPr lang="en-GB" sz="2000" b="1" dirty="0">
              <a:solidFill>
                <a:schemeClr val="accent1"/>
              </a:solidFill>
            </a:endParaRPr>
          </a:p>
          <a:p>
            <a:pPr marL="0" indent="0" algn="ctr">
              <a:buNone/>
            </a:pPr>
            <a:r>
              <a:rPr lang="en-GB" sz="2000" b="1" dirty="0">
                <a:solidFill>
                  <a:schemeClr val="accent1"/>
                </a:solidFill>
              </a:rPr>
              <a:t>While it is hoped that we will not need to revert to remote </a:t>
            </a:r>
            <a:r>
              <a:rPr lang="en-GB" sz="2000" b="1" dirty="0" smtClean="0">
                <a:solidFill>
                  <a:schemeClr val="accent1"/>
                </a:solidFill>
              </a:rPr>
              <a:t>learning, </a:t>
            </a:r>
            <a:r>
              <a:rPr lang="en-GB" sz="2000" b="1" dirty="0">
                <a:solidFill>
                  <a:schemeClr val="accent1"/>
                </a:solidFill>
              </a:rPr>
              <a:t>this guide provides full information on using Google Classroom in case anybody does require it.</a:t>
            </a:r>
          </a:p>
          <a:p>
            <a:endParaRPr lang="en-GB" dirty="0"/>
          </a:p>
        </p:txBody>
      </p:sp>
    </p:spTree>
    <p:extLst>
      <p:ext uri="{BB962C8B-B14F-4D97-AF65-F5344CB8AC3E}">
        <p14:creationId xmlns:p14="http://schemas.microsoft.com/office/powerpoint/2010/main" val="239752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369B-A7B9-409B-8CF5-A3A5DB2F5ADF}"/>
              </a:ext>
            </a:extLst>
          </p:cNvPr>
          <p:cNvSpPr>
            <a:spLocks noGrp="1"/>
          </p:cNvSpPr>
          <p:nvPr>
            <p:ph type="title"/>
          </p:nvPr>
        </p:nvSpPr>
        <p:spPr/>
        <p:txBody>
          <a:bodyPr/>
          <a:lstStyle/>
          <a:p>
            <a:r>
              <a:rPr lang="en-GB" b="1" dirty="0"/>
              <a:t>Which sign in details are used?</a:t>
            </a:r>
          </a:p>
        </p:txBody>
      </p:sp>
      <p:sp>
        <p:nvSpPr>
          <p:cNvPr id="3" name="Content Placeholder 2">
            <a:extLst>
              <a:ext uri="{FF2B5EF4-FFF2-40B4-BE49-F238E27FC236}">
                <a16:creationId xmlns:a16="http://schemas.microsoft.com/office/drawing/2014/main" id="{E1B50B39-8ECF-4274-B28C-124D379DDEF5}"/>
              </a:ext>
            </a:extLst>
          </p:cNvPr>
          <p:cNvSpPr>
            <a:spLocks noGrp="1"/>
          </p:cNvSpPr>
          <p:nvPr>
            <p:ph idx="1"/>
          </p:nvPr>
        </p:nvSpPr>
        <p:spPr>
          <a:xfrm>
            <a:off x="1154954" y="2603499"/>
            <a:ext cx="9946183" cy="3925637"/>
          </a:xfrm>
        </p:spPr>
        <p:txBody>
          <a:bodyPr>
            <a:normAutofit lnSpcReduction="10000"/>
          </a:bodyPr>
          <a:lstStyle/>
          <a:p>
            <a:pPr marL="0" indent="0" algn="ctr">
              <a:buNone/>
            </a:pPr>
            <a:r>
              <a:rPr lang="en-GB" sz="2000" b="1" dirty="0">
                <a:solidFill>
                  <a:schemeClr val="accent1"/>
                </a:solidFill>
              </a:rPr>
              <a:t>Every child at Russell Lower now has their own Google account.</a:t>
            </a:r>
          </a:p>
          <a:p>
            <a:pPr marL="0" indent="0" algn="ctr">
              <a:buNone/>
            </a:pPr>
            <a:r>
              <a:rPr lang="en-GB" sz="2000" b="1" dirty="0">
                <a:solidFill>
                  <a:schemeClr val="accent1"/>
                </a:solidFill>
              </a:rPr>
              <a:t/>
            </a:r>
            <a:br>
              <a:rPr lang="en-GB" sz="2000" b="1" dirty="0">
                <a:solidFill>
                  <a:schemeClr val="accent1"/>
                </a:solidFill>
              </a:rPr>
            </a:br>
            <a:r>
              <a:rPr lang="en-GB" sz="2000" b="1" dirty="0">
                <a:solidFill>
                  <a:schemeClr val="accent1"/>
                </a:solidFill>
              </a:rPr>
              <a:t>Children will need to use their school email address </a:t>
            </a:r>
            <a:r>
              <a:rPr lang="en-GB" sz="2000" b="1" dirty="0" smtClean="0">
                <a:solidFill>
                  <a:schemeClr val="accent1"/>
                </a:solidFill>
              </a:rPr>
              <a:t>to sign in. This will  </a:t>
            </a:r>
            <a:r>
              <a:rPr lang="en-GB" sz="2000" b="1" dirty="0">
                <a:solidFill>
                  <a:schemeClr val="accent1"/>
                </a:solidFill>
              </a:rPr>
              <a:t>be given to them and written in their reading </a:t>
            </a:r>
            <a:r>
              <a:rPr lang="en-GB" sz="2000" b="1" dirty="0" smtClean="0">
                <a:solidFill>
                  <a:schemeClr val="accent1"/>
                </a:solidFill>
              </a:rPr>
              <a:t>record.</a:t>
            </a:r>
            <a:r>
              <a:rPr lang="en-GB" sz="2000" b="1" dirty="0">
                <a:solidFill>
                  <a:schemeClr val="accent1"/>
                </a:solidFill>
              </a:rPr>
              <a:t/>
            </a:r>
            <a:br>
              <a:rPr lang="en-GB" sz="2000" b="1" dirty="0">
                <a:solidFill>
                  <a:schemeClr val="accent1"/>
                </a:solidFill>
              </a:rPr>
            </a:br>
            <a:r>
              <a:rPr lang="en-GB" sz="2000" b="1" dirty="0">
                <a:solidFill>
                  <a:schemeClr val="accent1"/>
                </a:solidFill>
              </a:rPr>
              <a:t>This email address ends with @</a:t>
            </a:r>
            <a:r>
              <a:rPr lang="en-GB" sz="2000" b="1" dirty="0" smtClean="0">
                <a:solidFill>
                  <a:schemeClr val="accent1"/>
                </a:solidFill>
              </a:rPr>
              <a:t>russell-lower.co.uk</a:t>
            </a:r>
            <a:r>
              <a:rPr lang="en-GB" sz="2000" b="1" dirty="0">
                <a:solidFill>
                  <a:schemeClr val="accent1"/>
                </a:solidFill>
              </a:rPr>
              <a:t/>
            </a:r>
            <a:br>
              <a:rPr lang="en-GB" sz="2000" b="1" dirty="0">
                <a:solidFill>
                  <a:schemeClr val="accent1"/>
                </a:solidFill>
              </a:rPr>
            </a:br>
            <a:r>
              <a:rPr lang="en-GB" sz="2000" b="1" dirty="0">
                <a:solidFill>
                  <a:schemeClr val="accent1"/>
                </a:solidFill>
              </a:rPr>
              <a:t>Every child also has a unique password which will be written in their reading record</a:t>
            </a:r>
          </a:p>
          <a:p>
            <a:pPr marL="0" indent="0" algn="ctr">
              <a:buNone/>
            </a:pPr>
            <a:r>
              <a:rPr lang="en-GB" sz="2000" b="1" dirty="0">
                <a:solidFill>
                  <a:schemeClr val="accent1"/>
                </a:solidFill>
              </a:rPr>
              <a:t/>
            </a:r>
            <a:br>
              <a:rPr lang="en-GB" sz="2000" b="1" dirty="0">
                <a:solidFill>
                  <a:schemeClr val="accent1"/>
                </a:solidFill>
              </a:rPr>
            </a:br>
            <a:r>
              <a:rPr lang="en-GB" sz="2000" b="1" dirty="0">
                <a:solidFill>
                  <a:schemeClr val="accent1"/>
                </a:solidFill>
              </a:rPr>
              <a:t>Children will have a Computing lesson introducing them to Google Classroom, including their sign in details.</a:t>
            </a:r>
          </a:p>
          <a:p>
            <a:pPr marL="0" indent="0" algn="ctr">
              <a:buNone/>
            </a:pPr>
            <a:endParaRPr lang="en-GB" sz="2000" b="1" dirty="0">
              <a:solidFill>
                <a:schemeClr val="accent1"/>
              </a:solidFill>
            </a:endParaRPr>
          </a:p>
          <a:p>
            <a:pPr marL="0" indent="0" algn="ctr">
              <a:buNone/>
            </a:pPr>
            <a:r>
              <a:rPr lang="en-GB" sz="2000" b="1" dirty="0">
                <a:solidFill>
                  <a:schemeClr val="accent1"/>
                </a:solidFill>
              </a:rPr>
              <a:t>Children will only every need to access their own classroom.</a:t>
            </a:r>
          </a:p>
          <a:p>
            <a:pPr marL="0" indent="0">
              <a:buNone/>
            </a:pPr>
            <a:endParaRPr lang="en-GB" dirty="0"/>
          </a:p>
        </p:txBody>
      </p:sp>
    </p:spTree>
    <p:extLst>
      <p:ext uri="{BB962C8B-B14F-4D97-AF65-F5344CB8AC3E}">
        <p14:creationId xmlns:p14="http://schemas.microsoft.com/office/powerpoint/2010/main" val="17978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6AE1-3650-4626-B18A-BE47F7AFD1F5}"/>
              </a:ext>
            </a:extLst>
          </p:cNvPr>
          <p:cNvSpPr>
            <a:spLocks noGrp="1"/>
          </p:cNvSpPr>
          <p:nvPr>
            <p:ph type="title"/>
          </p:nvPr>
        </p:nvSpPr>
        <p:spPr/>
        <p:txBody>
          <a:bodyPr/>
          <a:lstStyle/>
          <a:p>
            <a:r>
              <a:rPr lang="en-GB" b="1" dirty="0"/>
              <a:t>Mobile devices – apps to download</a:t>
            </a:r>
          </a:p>
        </p:txBody>
      </p:sp>
      <p:pic>
        <p:nvPicPr>
          <p:cNvPr id="4" name="Picture 3">
            <a:extLst>
              <a:ext uri="{FF2B5EF4-FFF2-40B4-BE49-F238E27FC236}">
                <a16:creationId xmlns:a16="http://schemas.microsoft.com/office/drawing/2014/main" id="{CCB2D45A-364B-401E-B729-04C223BDF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772142"/>
            <a:ext cx="5803843" cy="3247658"/>
          </a:xfrm>
          <a:prstGeom prst="rect">
            <a:avLst/>
          </a:prstGeom>
        </p:spPr>
      </p:pic>
      <p:sp>
        <p:nvSpPr>
          <p:cNvPr id="5" name="TextBox 4">
            <a:extLst>
              <a:ext uri="{FF2B5EF4-FFF2-40B4-BE49-F238E27FC236}">
                <a16:creationId xmlns:a16="http://schemas.microsoft.com/office/drawing/2014/main" id="{6553ACF6-D815-4F93-9E2C-8385959823B7}"/>
              </a:ext>
            </a:extLst>
          </p:cNvPr>
          <p:cNvSpPr txBox="1"/>
          <p:nvPr/>
        </p:nvSpPr>
        <p:spPr>
          <a:xfrm>
            <a:off x="610478" y="2381309"/>
            <a:ext cx="4925182" cy="1015663"/>
          </a:xfrm>
          <a:prstGeom prst="rect">
            <a:avLst/>
          </a:prstGeom>
          <a:noFill/>
          <a:ln>
            <a:solidFill>
              <a:schemeClr val="tx1"/>
            </a:solidFill>
          </a:ln>
        </p:spPr>
        <p:txBody>
          <a:bodyPr wrap="square" rtlCol="0">
            <a:spAutoFit/>
          </a:bodyPr>
          <a:lstStyle/>
          <a:p>
            <a:pPr algn="ctr"/>
            <a:r>
              <a:rPr lang="en-GB" sz="2000" b="1" dirty="0">
                <a:solidFill>
                  <a:schemeClr val="accent1"/>
                </a:solidFill>
              </a:rPr>
              <a:t>If you are using a mobile device, you may need to download the Google Classroom app.</a:t>
            </a:r>
          </a:p>
        </p:txBody>
      </p:sp>
      <p:sp>
        <p:nvSpPr>
          <p:cNvPr id="6" name="TextBox 5">
            <a:extLst>
              <a:ext uri="{FF2B5EF4-FFF2-40B4-BE49-F238E27FC236}">
                <a16:creationId xmlns:a16="http://schemas.microsoft.com/office/drawing/2014/main" id="{443208D8-96A1-49B0-A3ED-9D3A07B05DF4}"/>
              </a:ext>
            </a:extLst>
          </p:cNvPr>
          <p:cNvSpPr txBox="1"/>
          <p:nvPr/>
        </p:nvSpPr>
        <p:spPr>
          <a:xfrm>
            <a:off x="610478" y="3580363"/>
            <a:ext cx="4925182" cy="2246769"/>
          </a:xfrm>
          <a:prstGeom prst="rect">
            <a:avLst/>
          </a:prstGeom>
          <a:noFill/>
          <a:ln>
            <a:solidFill>
              <a:schemeClr val="tx1"/>
            </a:solidFill>
          </a:ln>
        </p:spPr>
        <p:txBody>
          <a:bodyPr wrap="square" rtlCol="0">
            <a:spAutoFit/>
          </a:bodyPr>
          <a:lstStyle/>
          <a:p>
            <a:pPr algn="ctr"/>
            <a:r>
              <a:rPr lang="en-GB" sz="2000" b="1" dirty="0">
                <a:solidFill>
                  <a:schemeClr val="accent1"/>
                </a:solidFill>
              </a:rPr>
              <a:t>In order to edit any Google documents on your mobile device, you may also like to install Google Docs, Slides and Sheets. </a:t>
            </a:r>
            <a:br>
              <a:rPr lang="en-GB" sz="2000" b="1" dirty="0">
                <a:solidFill>
                  <a:schemeClr val="accent1"/>
                </a:solidFill>
              </a:rPr>
            </a:br>
            <a:r>
              <a:rPr lang="en-GB" sz="2000" b="1" dirty="0">
                <a:solidFill>
                  <a:schemeClr val="accent1"/>
                </a:solidFill>
              </a:rPr>
              <a:t>Google Drive may be useful too. All of which are free and available on </a:t>
            </a:r>
            <a:r>
              <a:rPr lang="en-GB" sz="2000" b="1" dirty="0" err="1">
                <a:solidFill>
                  <a:schemeClr val="accent1"/>
                </a:solidFill>
              </a:rPr>
              <a:t>iOs</a:t>
            </a:r>
            <a:r>
              <a:rPr lang="en-GB" sz="2000" b="1" dirty="0">
                <a:solidFill>
                  <a:schemeClr val="accent1"/>
                </a:solidFill>
              </a:rPr>
              <a:t> and android.</a:t>
            </a:r>
          </a:p>
        </p:txBody>
      </p:sp>
    </p:spTree>
    <p:extLst>
      <p:ext uri="{BB962C8B-B14F-4D97-AF65-F5344CB8AC3E}">
        <p14:creationId xmlns:p14="http://schemas.microsoft.com/office/powerpoint/2010/main" val="83711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1BD5-8D62-4BAE-9BF9-00FC50D03687}"/>
              </a:ext>
            </a:extLst>
          </p:cNvPr>
          <p:cNvSpPr>
            <a:spLocks noGrp="1"/>
          </p:cNvSpPr>
          <p:nvPr>
            <p:ph type="title"/>
          </p:nvPr>
        </p:nvSpPr>
        <p:spPr/>
        <p:txBody>
          <a:bodyPr/>
          <a:lstStyle/>
          <a:p>
            <a:r>
              <a:rPr lang="en-GB" b="1" dirty="0"/>
              <a:t>Mobile devices – how to sign in</a:t>
            </a:r>
          </a:p>
        </p:txBody>
      </p:sp>
      <p:pic>
        <p:nvPicPr>
          <p:cNvPr id="3" name="Picture 2">
            <a:extLst>
              <a:ext uri="{FF2B5EF4-FFF2-40B4-BE49-F238E27FC236}">
                <a16:creationId xmlns:a16="http://schemas.microsoft.com/office/drawing/2014/main" id="{0F18D333-E76E-4A86-B582-BAFADFC51D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905"/>
          <a:stretch/>
        </p:blipFill>
        <p:spPr>
          <a:xfrm>
            <a:off x="814434" y="3595490"/>
            <a:ext cx="2933080" cy="3055849"/>
          </a:xfrm>
          <a:prstGeom prst="rect">
            <a:avLst/>
          </a:prstGeom>
          <a:ln>
            <a:solidFill>
              <a:schemeClr val="tx1"/>
            </a:solidFill>
          </a:ln>
        </p:spPr>
      </p:pic>
      <p:pic>
        <p:nvPicPr>
          <p:cNvPr id="4" name="Picture 6" descr="Academics / Google Classroom">
            <a:extLst>
              <a:ext uri="{FF2B5EF4-FFF2-40B4-BE49-F238E27FC236}">
                <a16:creationId xmlns:a16="http://schemas.microsoft.com/office/drawing/2014/main" id="{7BCE47EA-66FD-43AC-8FFD-A70EFE673B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11" t="9377" r="7347" b="6131"/>
          <a:stretch/>
        </p:blipFill>
        <p:spPr bwMode="auto">
          <a:xfrm>
            <a:off x="701224" y="2219966"/>
            <a:ext cx="1741649" cy="12090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9D1E89-A928-41B4-B55D-A02B852E0AF7}"/>
              </a:ext>
            </a:extLst>
          </p:cNvPr>
          <p:cNvSpPr txBox="1"/>
          <p:nvPr/>
        </p:nvSpPr>
        <p:spPr>
          <a:xfrm>
            <a:off x="2151943" y="2284118"/>
            <a:ext cx="9755927" cy="707886"/>
          </a:xfrm>
          <a:prstGeom prst="rect">
            <a:avLst/>
          </a:prstGeom>
          <a:noFill/>
          <a:ln>
            <a:solidFill>
              <a:schemeClr val="tx1"/>
            </a:solidFill>
          </a:ln>
        </p:spPr>
        <p:txBody>
          <a:bodyPr wrap="square" rtlCol="0">
            <a:spAutoFit/>
          </a:bodyPr>
          <a:lstStyle/>
          <a:p>
            <a:pPr algn="ctr"/>
            <a:r>
              <a:rPr lang="en-GB" sz="2000" b="1" dirty="0">
                <a:solidFill>
                  <a:schemeClr val="accent1"/>
                </a:solidFill>
              </a:rPr>
              <a:t>Once you’ve downloaded the Google Classroom app, open it on your mobile device.</a:t>
            </a:r>
          </a:p>
        </p:txBody>
      </p:sp>
      <p:sp>
        <p:nvSpPr>
          <p:cNvPr id="6" name="TextBox 5">
            <a:extLst>
              <a:ext uri="{FF2B5EF4-FFF2-40B4-BE49-F238E27FC236}">
                <a16:creationId xmlns:a16="http://schemas.microsoft.com/office/drawing/2014/main" id="{9D996FE4-D5B6-4E0B-8BED-9B792D15C02B}"/>
              </a:ext>
            </a:extLst>
          </p:cNvPr>
          <p:cNvSpPr txBox="1"/>
          <p:nvPr/>
        </p:nvSpPr>
        <p:spPr>
          <a:xfrm>
            <a:off x="3845170" y="3865997"/>
            <a:ext cx="2250830" cy="400110"/>
          </a:xfrm>
          <a:prstGeom prst="rect">
            <a:avLst/>
          </a:prstGeom>
          <a:noFill/>
          <a:ln>
            <a:solidFill>
              <a:schemeClr val="tx1"/>
            </a:solidFill>
          </a:ln>
        </p:spPr>
        <p:txBody>
          <a:bodyPr wrap="square" rtlCol="0">
            <a:spAutoFit/>
          </a:bodyPr>
          <a:lstStyle/>
          <a:p>
            <a:pPr algn="ctr"/>
            <a:r>
              <a:rPr lang="en-GB" sz="2000" b="1" dirty="0">
                <a:solidFill>
                  <a:schemeClr val="accent1"/>
                </a:solidFill>
              </a:rPr>
              <a:t>Then sign in here</a:t>
            </a:r>
          </a:p>
        </p:txBody>
      </p:sp>
      <p:cxnSp>
        <p:nvCxnSpPr>
          <p:cNvPr id="8" name="Straight Arrow Connector 7">
            <a:extLst>
              <a:ext uri="{FF2B5EF4-FFF2-40B4-BE49-F238E27FC236}">
                <a16:creationId xmlns:a16="http://schemas.microsoft.com/office/drawing/2014/main" id="{E06A00AD-BCAE-426C-A527-9B83C38D880F}"/>
              </a:ext>
            </a:extLst>
          </p:cNvPr>
          <p:cNvCxnSpPr>
            <a:cxnSpLocks/>
          </p:cNvCxnSpPr>
          <p:nvPr/>
        </p:nvCxnSpPr>
        <p:spPr>
          <a:xfrm flipH="1">
            <a:off x="3224463" y="4266107"/>
            <a:ext cx="753980" cy="4663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CEF89D0-BF12-4614-A68F-01EF90D9E9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4698" y="3595489"/>
            <a:ext cx="2873172" cy="3055849"/>
          </a:xfrm>
          <a:prstGeom prst="rect">
            <a:avLst/>
          </a:prstGeom>
          <a:ln>
            <a:solidFill>
              <a:schemeClr val="tx1"/>
            </a:solidFill>
          </a:ln>
        </p:spPr>
      </p:pic>
      <p:sp>
        <p:nvSpPr>
          <p:cNvPr id="13" name="TextBox 12">
            <a:extLst>
              <a:ext uri="{FF2B5EF4-FFF2-40B4-BE49-F238E27FC236}">
                <a16:creationId xmlns:a16="http://schemas.microsoft.com/office/drawing/2014/main" id="{B21CE0C9-EBC2-47C1-A174-CE599FB5AE3B}"/>
              </a:ext>
            </a:extLst>
          </p:cNvPr>
          <p:cNvSpPr txBox="1"/>
          <p:nvPr/>
        </p:nvSpPr>
        <p:spPr>
          <a:xfrm>
            <a:off x="5176907" y="5123413"/>
            <a:ext cx="3626862" cy="1015663"/>
          </a:xfrm>
          <a:prstGeom prst="rect">
            <a:avLst/>
          </a:prstGeom>
          <a:noFill/>
          <a:ln>
            <a:solidFill>
              <a:schemeClr val="tx1"/>
            </a:solidFill>
          </a:ln>
        </p:spPr>
        <p:txBody>
          <a:bodyPr wrap="square" rtlCol="0">
            <a:spAutoFit/>
          </a:bodyPr>
          <a:lstStyle/>
          <a:p>
            <a:pPr algn="ctr"/>
            <a:r>
              <a:rPr lang="en-GB" sz="2000" b="1" dirty="0">
                <a:solidFill>
                  <a:schemeClr val="accent1"/>
                </a:solidFill>
              </a:rPr>
              <a:t>If you already have another Google account signed in,</a:t>
            </a:r>
            <a:br>
              <a:rPr lang="en-GB" sz="2000" b="1" dirty="0">
                <a:solidFill>
                  <a:schemeClr val="accent1"/>
                </a:solidFill>
              </a:rPr>
            </a:br>
            <a:r>
              <a:rPr lang="en-GB" sz="2000" b="1" dirty="0">
                <a:solidFill>
                  <a:schemeClr val="accent1"/>
                </a:solidFill>
              </a:rPr>
              <a:t>click </a:t>
            </a:r>
            <a:r>
              <a:rPr lang="en-GB" sz="2000" b="1" i="1" dirty="0">
                <a:solidFill>
                  <a:schemeClr val="accent1"/>
                </a:solidFill>
              </a:rPr>
              <a:t>Add another account</a:t>
            </a:r>
          </a:p>
        </p:txBody>
      </p:sp>
      <p:cxnSp>
        <p:nvCxnSpPr>
          <p:cNvPr id="14" name="Straight Arrow Connector 13">
            <a:extLst>
              <a:ext uri="{FF2B5EF4-FFF2-40B4-BE49-F238E27FC236}">
                <a16:creationId xmlns:a16="http://schemas.microsoft.com/office/drawing/2014/main" id="{9345214D-FB20-4BD2-9917-6EFACFB8569D}"/>
              </a:ext>
            </a:extLst>
          </p:cNvPr>
          <p:cNvCxnSpPr>
            <a:cxnSpLocks/>
          </p:cNvCxnSpPr>
          <p:nvPr/>
        </p:nvCxnSpPr>
        <p:spPr>
          <a:xfrm flipV="1">
            <a:off x="8803769" y="5123413"/>
            <a:ext cx="805452" cy="3309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29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75110-A7FD-464D-BBBD-8F0B1ADED9BA}"/>
              </a:ext>
            </a:extLst>
          </p:cNvPr>
          <p:cNvSpPr>
            <a:spLocks noGrp="1"/>
          </p:cNvSpPr>
          <p:nvPr>
            <p:ph type="title"/>
          </p:nvPr>
        </p:nvSpPr>
        <p:spPr/>
        <p:txBody>
          <a:bodyPr/>
          <a:lstStyle/>
          <a:p>
            <a:r>
              <a:rPr lang="en-GB" b="1" dirty="0"/>
              <a:t>Desktop devices – how to sign in</a:t>
            </a:r>
          </a:p>
        </p:txBody>
      </p:sp>
      <p:pic>
        <p:nvPicPr>
          <p:cNvPr id="3" name="Picture 2">
            <a:extLst>
              <a:ext uri="{FF2B5EF4-FFF2-40B4-BE49-F238E27FC236}">
                <a16:creationId xmlns:a16="http://schemas.microsoft.com/office/drawing/2014/main" id="{BDD679F6-151A-4FD3-84EC-3CCE80167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70" y="4034589"/>
            <a:ext cx="5221244" cy="2491427"/>
          </a:xfrm>
          <a:prstGeom prst="rect">
            <a:avLst/>
          </a:prstGeom>
          <a:ln>
            <a:solidFill>
              <a:schemeClr val="tx1"/>
            </a:solidFill>
          </a:ln>
        </p:spPr>
      </p:pic>
      <p:pic>
        <p:nvPicPr>
          <p:cNvPr id="4" name="Picture 3">
            <a:extLst>
              <a:ext uri="{FF2B5EF4-FFF2-40B4-BE49-F238E27FC236}">
                <a16:creationId xmlns:a16="http://schemas.microsoft.com/office/drawing/2014/main" id="{EA15228D-88C0-43AC-95F7-07D358919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443" y="3496194"/>
            <a:ext cx="2645814" cy="3029822"/>
          </a:xfrm>
          <a:prstGeom prst="rect">
            <a:avLst/>
          </a:prstGeom>
          <a:ln>
            <a:solidFill>
              <a:schemeClr val="tx1"/>
            </a:solidFill>
          </a:ln>
        </p:spPr>
      </p:pic>
      <p:pic>
        <p:nvPicPr>
          <p:cNvPr id="5" name="Picture 4">
            <a:extLst>
              <a:ext uri="{FF2B5EF4-FFF2-40B4-BE49-F238E27FC236}">
                <a16:creationId xmlns:a16="http://schemas.microsoft.com/office/drawing/2014/main" id="{6F4BC463-BC76-447C-A955-6B164D59F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626" y="3410216"/>
            <a:ext cx="2250831" cy="3115800"/>
          </a:xfrm>
          <a:prstGeom prst="rect">
            <a:avLst/>
          </a:prstGeom>
          <a:ln>
            <a:solidFill>
              <a:schemeClr val="tx1"/>
            </a:solidFill>
          </a:ln>
        </p:spPr>
      </p:pic>
      <p:sp>
        <p:nvSpPr>
          <p:cNvPr id="6" name="TextBox 5">
            <a:extLst>
              <a:ext uri="{FF2B5EF4-FFF2-40B4-BE49-F238E27FC236}">
                <a16:creationId xmlns:a16="http://schemas.microsoft.com/office/drawing/2014/main" id="{01927009-A262-4921-96B9-75F89982201D}"/>
              </a:ext>
            </a:extLst>
          </p:cNvPr>
          <p:cNvSpPr txBox="1"/>
          <p:nvPr/>
        </p:nvSpPr>
        <p:spPr>
          <a:xfrm>
            <a:off x="760970" y="2431142"/>
            <a:ext cx="3947746" cy="1323439"/>
          </a:xfrm>
          <a:prstGeom prst="rect">
            <a:avLst/>
          </a:prstGeom>
          <a:noFill/>
          <a:ln>
            <a:solidFill>
              <a:schemeClr val="tx1"/>
            </a:solidFill>
          </a:ln>
        </p:spPr>
        <p:txBody>
          <a:bodyPr wrap="square" rtlCol="0">
            <a:spAutoFit/>
          </a:bodyPr>
          <a:lstStyle/>
          <a:p>
            <a:pPr algn="ctr"/>
            <a:r>
              <a:rPr lang="en-GB" sz="2000" b="1" dirty="0">
                <a:solidFill>
                  <a:schemeClr val="accent1"/>
                </a:solidFill>
              </a:rPr>
              <a:t>On a desktop device, click on the </a:t>
            </a:r>
            <a:r>
              <a:rPr lang="en-GB" sz="2000" b="1" i="1" dirty="0">
                <a:solidFill>
                  <a:schemeClr val="accent1"/>
                </a:solidFill>
              </a:rPr>
              <a:t>Sign in </a:t>
            </a:r>
            <a:r>
              <a:rPr lang="en-GB" sz="2000" b="1" dirty="0">
                <a:solidFill>
                  <a:schemeClr val="accent1"/>
                </a:solidFill>
              </a:rPr>
              <a:t>icon in the top right hand corner of a Goggle home screen</a:t>
            </a:r>
          </a:p>
        </p:txBody>
      </p:sp>
      <p:cxnSp>
        <p:nvCxnSpPr>
          <p:cNvPr id="7" name="Straight Arrow Connector 6">
            <a:extLst>
              <a:ext uri="{FF2B5EF4-FFF2-40B4-BE49-F238E27FC236}">
                <a16:creationId xmlns:a16="http://schemas.microsoft.com/office/drawing/2014/main" id="{2438B60C-CF4A-4431-A562-459F986FB661}"/>
              </a:ext>
            </a:extLst>
          </p:cNvPr>
          <p:cNvCxnSpPr>
            <a:cxnSpLocks/>
          </p:cNvCxnSpPr>
          <p:nvPr/>
        </p:nvCxnSpPr>
        <p:spPr>
          <a:xfrm>
            <a:off x="4746301" y="2802499"/>
            <a:ext cx="996773" cy="12320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7905167-D3C5-4FCC-8EBA-03D1D38A5B93}"/>
              </a:ext>
            </a:extLst>
          </p:cNvPr>
          <p:cNvSpPr txBox="1"/>
          <p:nvPr/>
        </p:nvSpPr>
        <p:spPr>
          <a:xfrm>
            <a:off x="6292935" y="3491294"/>
            <a:ext cx="2250830" cy="400110"/>
          </a:xfrm>
          <a:prstGeom prst="rect">
            <a:avLst/>
          </a:prstGeom>
          <a:noFill/>
          <a:ln>
            <a:solidFill>
              <a:schemeClr val="tx1"/>
            </a:solidFill>
          </a:ln>
        </p:spPr>
        <p:txBody>
          <a:bodyPr wrap="square" rtlCol="0">
            <a:spAutoFit/>
          </a:bodyPr>
          <a:lstStyle/>
          <a:p>
            <a:pPr algn="ctr"/>
            <a:r>
              <a:rPr lang="en-GB" sz="2000" b="1" dirty="0">
                <a:solidFill>
                  <a:schemeClr val="accent1"/>
                </a:solidFill>
              </a:rPr>
              <a:t>Then sign in here</a:t>
            </a:r>
          </a:p>
        </p:txBody>
      </p:sp>
      <p:sp>
        <p:nvSpPr>
          <p:cNvPr id="11" name="TextBox 10">
            <a:extLst>
              <a:ext uri="{FF2B5EF4-FFF2-40B4-BE49-F238E27FC236}">
                <a16:creationId xmlns:a16="http://schemas.microsoft.com/office/drawing/2014/main" id="{6962B423-0919-4675-9208-BFC22BAD22CE}"/>
              </a:ext>
            </a:extLst>
          </p:cNvPr>
          <p:cNvSpPr txBox="1"/>
          <p:nvPr/>
        </p:nvSpPr>
        <p:spPr>
          <a:xfrm>
            <a:off x="7219908" y="2265740"/>
            <a:ext cx="4451754" cy="1015663"/>
          </a:xfrm>
          <a:prstGeom prst="rect">
            <a:avLst/>
          </a:prstGeom>
          <a:noFill/>
          <a:ln>
            <a:solidFill>
              <a:schemeClr val="tx1"/>
            </a:solidFill>
          </a:ln>
        </p:spPr>
        <p:txBody>
          <a:bodyPr wrap="square" rtlCol="0">
            <a:spAutoFit/>
          </a:bodyPr>
          <a:lstStyle/>
          <a:p>
            <a:pPr algn="ctr"/>
            <a:r>
              <a:rPr lang="en-GB" sz="2000" b="1" dirty="0">
                <a:solidFill>
                  <a:schemeClr val="accent1"/>
                </a:solidFill>
              </a:rPr>
              <a:t>If you already have another Google account,</a:t>
            </a:r>
            <a:br>
              <a:rPr lang="en-GB" sz="2000" b="1" dirty="0">
                <a:solidFill>
                  <a:schemeClr val="accent1"/>
                </a:solidFill>
              </a:rPr>
            </a:br>
            <a:r>
              <a:rPr lang="en-GB" sz="2000" b="1" dirty="0">
                <a:solidFill>
                  <a:schemeClr val="accent1"/>
                </a:solidFill>
              </a:rPr>
              <a:t>click </a:t>
            </a:r>
            <a:r>
              <a:rPr lang="en-GB" sz="2000" b="1" i="1" dirty="0">
                <a:solidFill>
                  <a:schemeClr val="accent1"/>
                </a:solidFill>
              </a:rPr>
              <a:t>Add another account</a:t>
            </a:r>
          </a:p>
        </p:txBody>
      </p:sp>
      <p:cxnSp>
        <p:nvCxnSpPr>
          <p:cNvPr id="12" name="Straight Arrow Connector 11">
            <a:extLst>
              <a:ext uri="{FF2B5EF4-FFF2-40B4-BE49-F238E27FC236}">
                <a16:creationId xmlns:a16="http://schemas.microsoft.com/office/drawing/2014/main" id="{ED92F9C0-E9ED-4D87-9206-3B08653091A0}"/>
              </a:ext>
            </a:extLst>
          </p:cNvPr>
          <p:cNvCxnSpPr>
            <a:cxnSpLocks/>
          </p:cNvCxnSpPr>
          <p:nvPr/>
        </p:nvCxnSpPr>
        <p:spPr>
          <a:xfrm>
            <a:off x="9291118" y="3281403"/>
            <a:ext cx="302061" cy="21889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32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638A1-44C1-4B6D-AEAF-B2B6C7803DC2}"/>
              </a:ext>
            </a:extLst>
          </p:cNvPr>
          <p:cNvSpPr>
            <a:spLocks noGrp="1"/>
          </p:cNvSpPr>
          <p:nvPr>
            <p:ph type="title"/>
          </p:nvPr>
        </p:nvSpPr>
        <p:spPr>
          <a:xfrm>
            <a:off x="1154954" y="973668"/>
            <a:ext cx="9320541" cy="706964"/>
          </a:xfrm>
        </p:spPr>
        <p:txBody>
          <a:bodyPr/>
          <a:lstStyle/>
          <a:p>
            <a:r>
              <a:rPr lang="en-GB" b="1" dirty="0"/>
              <a:t>Desktop devices – how to access Google Classroom</a:t>
            </a:r>
          </a:p>
        </p:txBody>
      </p:sp>
      <p:pic>
        <p:nvPicPr>
          <p:cNvPr id="3" name="Picture 2" descr="Screen Clipping">
            <a:extLst>
              <a:ext uri="{FF2B5EF4-FFF2-40B4-BE49-F238E27FC236}">
                <a16:creationId xmlns:a16="http://schemas.microsoft.com/office/drawing/2014/main" id="{B86D7F36-9400-4A6F-8E4D-DD0AB5914524}"/>
              </a:ext>
            </a:extLst>
          </p:cNvPr>
          <p:cNvPicPr>
            <a:picLocks noChangeAspect="1"/>
          </p:cNvPicPr>
          <p:nvPr/>
        </p:nvPicPr>
        <p:blipFill rotWithShape="1">
          <a:blip r:embed="rId2">
            <a:extLst>
              <a:ext uri="{28A0092B-C50C-407E-A947-70E740481C1C}">
                <a14:useLocalDpi xmlns:a14="http://schemas.microsoft.com/office/drawing/2010/main" val="0"/>
              </a:ext>
            </a:extLst>
          </a:blip>
          <a:srcRect l="4802"/>
          <a:stretch/>
        </p:blipFill>
        <p:spPr>
          <a:xfrm>
            <a:off x="5161923" y="3367048"/>
            <a:ext cx="2275129" cy="3048631"/>
          </a:xfrm>
          <a:prstGeom prst="rect">
            <a:avLst/>
          </a:prstGeom>
          <a:ln>
            <a:solidFill>
              <a:schemeClr val="tx1"/>
            </a:solidFill>
          </a:ln>
        </p:spPr>
      </p:pic>
      <p:sp>
        <p:nvSpPr>
          <p:cNvPr id="4" name="TextBox 3">
            <a:extLst>
              <a:ext uri="{FF2B5EF4-FFF2-40B4-BE49-F238E27FC236}">
                <a16:creationId xmlns:a16="http://schemas.microsoft.com/office/drawing/2014/main" id="{20AB1ACA-3C57-4B6E-B425-B4E57B7E54E9}"/>
              </a:ext>
            </a:extLst>
          </p:cNvPr>
          <p:cNvSpPr txBox="1"/>
          <p:nvPr/>
        </p:nvSpPr>
        <p:spPr>
          <a:xfrm>
            <a:off x="481571" y="2146569"/>
            <a:ext cx="3802579" cy="1015663"/>
          </a:xfrm>
          <a:prstGeom prst="rect">
            <a:avLst/>
          </a:prstGeom>
          <a:noFill/>
          <a:ln>
            <a:solidFill>
              <a:schemeClr val="tx1"/>
            </a:solidFill>
          </a:ln>
        </p:spPr>
        <p:txBody>
          <a:bodyPr wrap="square" rtlCol="0">
            <a:spAutoFit/>
          </a:bodyPr>
          <a:lstStyle/>
          <a:p>
            <a:pPr algn="ctr"/>
            <a:r>
              <a:rPr lang="en-GB" sz="2000" b="1" dirty="0">
                <a:solidFill>
                  <a:schemeClr val="accent1"/>
                </a:solidFill>
              </a:rPr>
              <a:t>Clicking this nine dot matrix displays some Google Applications.</a:t>
            </a:r>
          </a:p>
        </p:txBody>
      </p:sp>
      <p:pic>
        <p:nvPicPr>
          <p:cNvPr id="5" name="Picture 4" descr="Screen Clipping">
            <a:extLst>
              <a:ext uri="{FF2B5EF4-FFF2-40B4-BE49-F238E27FC236}">
                <a16:creationId xmlns:a16="http://schemas.microsoft.com/office/drawing/2014/main" id="{15853DC1-ED55-41FE-96CD-C5810C2D4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604" y="3465109"/>
            <a:ext cx="2357245" cy="3048631"/>
          </a:xfrm>
          <a:prstGeom prst="rect">
            <a:avLst/>
          </a:prstGeom>
          <a:ln>
            <a:solidFill>
              <a:schemeClr val="tx1"/>
            </a:solidFill>
          </a:ln>
        </p:spPr>
      </p:pic>
      <p:pic>
        <p:nvPicPr>
          <p:cNvPr id="6" name="Picture 5" descr="Screen Clipping">
            <a:extLst>
              <a:ext uri="{FF2B5EF4-FFF2-40B4-BE49-F238E27FC236}">
                <a16:creationId xmlns:a16="http://schemas.microsoft.com/office/drawing/2014/main" id="{16F9BA18-B79C-4AD3-91FB-F87775B01175}"/>
              </a:ext>
            </a:extLst>
          </p:cNvPr>
          <p:cNvPicPr>
            <a:picLocks noChangeAspect="1"/>
          </p:cNvPicPr>
          <p:nvPr/>
        </p:nvPicPr>
        <p:blipFill rotWithShape="1">
          <a:blip r:embed="rId4">
            <a:extLst>
              <a:ext uri="{28A0092B-C50C-407E-A947-70E740481C1C}">
                <a14:useLocalDpi xmlns:a14="http://schemas.microsoft.com/office/drawing/2010/main" val="0"/>
              </a:ext>
            </a:extLst>
          </a:blip>
          <a:srcRect l="4614"/>
          <a:stretch/>
        </p:blipFill>
        <p:spPr>
          <a:xfrm>
            <a:off x="9103141" y="3465110"/>
            <a:ext cx="2248482" cy="3048631"/>
          </a:xfrm>
          <a:prstGeom prst="rect">
            <a:avLst/>
          </a:prstGeom>
          <a:ln>
            <a:solidFill>
              <a:schemeClr val="tx1"/>
            </a:solidFill>
          </a:ln>
        </p:spPr>
      </p:pic>
      <p:sp>
        <p:nvSpPr>
          <p:cNvPr id="7" name="TextBox 6">
            <a:extLst>
              <a:ext uri="{FF2B5EF4-FFF2-40B4-BE49-F238E27FC236}">
                <a16:creationId xmlns:a16="http://schemas.microsoft.com/office/drawing/2014/main" id="{69D3B999-1F71-45B6-82DF-ED550C0D1565}"/>
              </a:ext>
            </a:extLst>
          </p:cNvPr>
          <p:cNvSpPr txBox="1"/>
          <p:nvPr/>
        </p:nvSpPr>
        <p:spPr>
          <a:xfrm>
            <a:off x="4866680" y="2261677"/>
            <a:ext cx="2865614" cy="707886"/>
          </a:xfrm>
          <a:prstGeom prst="rect">
            <a:avLst/>
          </a:prstGeom>
          <a:noFill/>
          <a:ln>
            <a:solidFill>
              <a:schemeClr val="tx1"/>
            </a:solidFill>
          </a:ln>
        </p:spPr>
        <p:txBody>
          <a:bodyPr wrap="square" rtlCol="0">
            <a:spAutoFit/>
          </a:bodyPr>
          <a:lstStyle/>
          <a:p>
            <a:pPr algn="ctr"/>
            <a:r>
              <a:rPr lang="en-GB" sz="2000" b="1" dirty="0">
                <a:solidFill>
                  <a:schemeClr val="accent1"/>
                </a:solidFill>
              </a:rPr>
              <a:t>The apps displayed may vary.</a:t>
            </a:r>
          </a:p>
        </p:txBody>
      </p:sp>
      <p:cxnSp>
        <p:nvCxnSpPr>
          <p:cNvPr id="8" name="Straight Arrow Connector 7">
            <a:extLst>
              <a:ext uri="{FF2B5EF4-FFF2-40B4-BE49-F238E27FC236}">
                <a16:creationId xmlns:a16="http://schemas.microsoft.com/office/drawing/2014/main" id="{1C6F89B7-B197-4411-9A48-448754077E5D}"/>
              </a:ext>
            </a:extLst>
          </p:cNvPr>
          <p:cNvCxnSpPr>
            <a:cxnSpLocks/>
          </p:cNvCxnSpPr>
          <p:nvPr/>
        </p:nvCxnSpPr>
        <p:spPr>
          <a:xfrm flipH="1">
            <a:off x="3590262" y="3079840"/>
            <a:ext cx="1274896" cy="9306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E513425-76F3-4869-B594-B13CE216FECE}"/>
              </a:ext>
            </a:extLst>
          </p:cNvPr>
          <p:cNvCxnSpPr>
            <a:cxnSpLocks/>
          </p:cNvCxnSpPr>
          <p:nvPr/>
        </p:nvCxnSpPr>
        <p:spPr>
          <a:xfrm>
            <a:off x="1582910" y="3140986"/>
            <a:ext cx="1171691" cy="4380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A979815-AD2A-463C-87EC-2815F04001DC}"/>
              </a:ext>
            </a:extLst>
          </p:cNvPr>
          <p:cNvSpPr txBox="1"/>
          <p:nvPr/>
        </p:nvSpPr>
        <p:spPr>
          <a:xfrm>
            <a:off x="8314824" y="2217656"/>
            <a:ext cx="3395603" cy="923330"/>
          </a:xfrm>
          <a:prstGeom prst="rect">
            <a:avLst/>
          </a:prstGeom>
          <a:noFill/>
          <a:ln>
            <a:solidFill>
              <a:schemeClr val="tx1"/>
            </a:solidFill>
          </a:ln>
        </p:spPr>
        <p:txBody>
          <a:bodyPr wrap="square" rtlCol="0">
            <a:spAutoFit/>
          </a:bodyPr>
          <a:lstStyle/>
          <a:p>
            <a:pPr algn="ctr"/>
            <a:r>
              <a:rPr lang="en-GB" b="1" dirty="0">
                <a:solidFill>
                  <a:schemeClr val="accent1"/>
                </a:solidFill>
              </a:rPr>
              <a:t>If Classroom isn’t displayed, go to Drive first, and then Classroom should be listed.</a:t>
            </a:r>
            <a:endParaRPr lang="en-GB" b="1" i="1" dirty="0">
              <a:solidFill>
                <a:schemeClr val="accent1"/>
              </a:solidFill>
            </a:endParaRPr>
          </a:p>
        </p:txBody>
      </p:sp>
      <p:cxnSp>
        <p:nvCxnSpPr>
          <p:cNvPr id="11" name="Straight Arrow Connector 10">
            <a:extLst>
              <a:ext uri="{FF2B5EF4-FFF2-40B4-BE49-F238E27FC236}">
                <a16:creationId xmlns:a16="http://schemas.microsoft.com/office/drawing/2014/main" id="{021C379C-261E-4EAF-A014-729B75D41007}"/>
              </a:ext>
            </a:extLst>
          </p:cNvPr>
          <p:cNvCxnSpPr>
            <a:cxnSpLocks/>
          </p:cNvCxnSpPr>
          <p:nvPr/>
        </p:nvCxnSpPr>
        <p:spPr>
          <a:xfrm>
            <a:off x="7667770" y="3008010"/>
            <a:ext cx="1397356" cy="8804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E037587-337F-40F9-B02A-2330FE00165F}"/>
              </a:ext>
            </a:extLst>
          </p:cNvPr>
          <p:cNvCxnSpPr>
            <a:cxnSpLocks/>
          </p:cNvCxnSpPr>
          <p:nvPr/>
        </p:nvCxnSpPr>
        <p:spPr>
          <a:xfrm flipH="1">
            <a:off x="11009529" y="3175344"/>
            <a:ext cx="139456" cy="8073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642540" y="3888438"/>
            <a:ext cx="666206" cy="65743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0502451" y="3917607"/>
            <a:ext cx="849172" cy="73276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2E037587-337F-40F9-B02A-2330FE00165F}"/>
              </a:ext>
            </a:extLst>
          </p:cNvPr>
          <p:cNvCxnSpPr>
            <a:cxnSpLocks/>
          </p:cNvCxnSpPr>
          <p:nvPr/>
        </p:nvCxnSpPr>
        <p:spPr>
          <a:xfrm>
            <a:off x="9666069" y="2802734"/>
            <a:ext cx="397179" cy="12560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84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2FC4-4CFB-4489-B9ED-5A33C94FA07F}"/>
              </a:ext>
            </a:extLst>
          </p:cNvPr>
          <p:cNvSpPr>
            <a:spLocks noGrp="1"/>
          </p:cNvSpPr>
          <p:nvPr>
            <p:ph type="title"/>
          </p:nvPr>
        </p:nvSpPr>
        <p:spPr/>
        <p:txBody>
          <a:bodyPr/>
          <a:lstStyle/>
          <a:p>
            <a:r>
              <a:rPr lang="en-GB" b="1" dirty="0"/>
              <a:t>How to access Google Classroom</a:t>
            </a:r>
          </a:p>
        </p:txBody>
      </p:sp>
      <p:sp>
        <p:nvSpPr>
          <p:cNvPr id="3" name="TextBox 2">
            <a:extLst>
              <a:ext uri="{FF2B5EF4-FFF2-40B4-BE49-F238E27FC236}">
                <a16:creationId xmlns:a16="http://schemas.microsoft.com/office/drawing/2014/main" id="{A6C305E8-3403-43C1-8247-3D00E0AB7316}"/>
              </a:ext>
            </a:extLst>
          </p:cNvPr>
          <p:cNvSpPr txBox="1"/>
          <p:nvPr/>
        </p:nvSpPr>
        <p:spPr>
          <a:xfrm>
            <a:off x="581362" y="2226137"/>
            <a:ext cx="3722401" cy="707886"/>
          </a:xfrm>
          <a:prstGeom prst="rect">
            <a:avLst/>
          </a:prstGeom>
          <a:noFill/>
          <a:ln>
            <a:solidFill>
              <a:schemeClr val="tx1"/>
            </a:solidFill>
          </a:ln>
        </p:spPr>
        <p:txBody>
          <a:bodyPr wrap="square" rtlCol="0">
            <a:spAutoFit/>
          </a:bodyPr>
          <a:lstStyle/>
          <a:p>
            <a:pPr algn="ctr"/>
            <a:r>
              <a:rPr lang="en-GB" sz="2000" b="1" dirty="0">
                <a:solidFill>
                  <a:schemeClr val="accent1"/>
                </a:solidFill>
              </a:rPr>
              <a:t>This screen shows the class the child has joined.</a:t>
            </a:r>
          </a:p>
        </p:txBody>
      </p:sp>
      <p:sp>
        <p:nvSpPr>
          <p:cNvPr id="4" name="TextBox 3">
            <a:extLst>
              <a:ext uri="{FF2B5EF4-FFF2-40B4-BE49-F238E27FC236}">
                <a16:creationId xmlns:a16="http://schemas.microsoft.com/office/drawing/2014/main" id="{61E1B487-2D51-49ED-B34F-A19B56F31822}"/>
              </a:ext>
            </a:extLst>
          </p:cNvPr>
          <p:cNvSpPr txBox="1"/>
          <p:nvPr/>
        </p:nvSpPr>
        <p:spPr>
          <a:xfrm>
            <a:off x="4511139" y="2248691"/>
            <a:ext cx="3278195" cy="707886"/>
          </a:xfrm>
          <a:prstGeom prst="rect">
            <a:avLst/>
          </a:prstGeom>
          <a:noFill/>
          <a:ln>
            <a:solidFill>
              <a:schemeClr val="tx1"/>
            </a:solidFill>
          </a:ln>
        </p:spPr>
        <p:txBody>
          <a:bodyPr wrap="square" rtlCol="0">
            <a:spAutoFit/>
          </a:bodyPr>
          <a:lstStyle/>
          <a:p>
            <a:pPr algn="ctr"/>
            <a:r>
              <a:rPr lang="en-GB" sz="2000" b="1" dirty="0">
                <a:solidFill>
                  <a:schemeClr val="accent1"/>
                </a:solidFill>
              </a:rPr>
              <a:t>Click on the class name to enter the classroom.</a:t>
            </a:r>
          </a:p>
        </p:txBody>
      </p:sp>
      <p:sp>
        <p:nvSpPr>
          <p:cNvPr id="5" name="TextBox 4">
            <a:extLst>
              <a:ext uri="{FF2B5EF4-FFF2-40B4-BE49-F238E27FC236}">
                <a16:creationId xmlns:a16="http://schemas.microsoft.com/office/drawing/2014/main" id="{C0858C76-07D2-40AA-BC07-B021332BAD8D}"/>
              </a:ext>
            </a:extLst>
          </p:cNvPr>
          <p:cNvSpPr txBox="1"/>
          <p:nvPr/>
        </p:nvSpPr>
        <p:spPr>
          <a:xfrm>
            <a:off x="6993914" y="658269"/>
            <a:ext cx="3286278" cy="369332"/>
          </a:xfrm>
          <a:prstGeom prst="rect">
            <a:avLst/>
          </a:prstGeom>
          <a:noFill/>
          <a:ln w="38100">
            <a:solidFill>
              <a:schemeClr val="tx1"/>
            </a:solidFill>
          </a:ln>
        </p:spPr>
        <p:txBody>
          <a:bodyPr wrap="square" rtlCol="0">
            <a:spAutoFit/>
          </a:bodyPr>
          <a:lstStyle/>
          <a:p>
            <a:pPr algn="ctr"/>
            <a:r>
              <a:rPr lang="en-GB" b="1" dirty="0">
                <a:solidFill>
                  <a:schemeClr val="bg1"/>
                </a:solidFill>
              </a:rPr>
              <a:t>**This is just a demo class**</a:t>
            </a:r>
            <a:endParaRPr lang="en-GB" b="1" i="1" dirty="0">
              <a:solidFill>
                <a:schemeClr val="bg1"/>
              </a:solidFill>
            </a:endParaRPr>
          </a:p>
        </p:txBody>
      </p:sp>
      <p:pic>
        <p:nvPicPr>
          <p:cNvPr id="6" name="Picture 5" descr="Screen Clipping">
            <a:extLst>
              <a:ext uri="{FF2B5EF4-FFF2-40B4-BE49-F238E27FC236}">
                <a16:creationId xmlns:a16="http://schemas.microsoft.com/office/drawing/2014/main" id="{7B7839A6-2C8A-4646-9F21-8BFC084AC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63" y="3047999"/>
            <a:ext cx="11017080" cy="3305051"/>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04F6BDE1-6C78-4FC1-8077-43F0B1F6701B}"/>
              </a:ext>
            </a:extLst>
          </p:cNvPr>
          <p:cNvCxnSpPr>
            <a:cxnSpLocks/>
          </p:cNvCxnSpPr>
          <p:nvPr/>
        </p:nvCxnSpPr>
        <p:spPr>
          <a:xfrm flipH="1">
            <a:off x="2381559" y="2986734"/>
            <a:ext cx="3409641" cy="13372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7BE4A1-AC58-40D3-A89B-5E281E5AB710}"/>
              </a:ext>
            </a:extLst>
          </p:cNvPr>
          <p:cNvSpPr txBox="1"/>
          <p:nvPr/>
        </p:nvSpPr>
        <p:spPr>
          <a:xfrm>
            <a:off x="7789334" y="2218534"/>
            <a:ext cx="3802464" cy="707886"/>
          </a:xfrm>
          <a:prstGeom prst="rect">
            <a:avLst/>
          </a:prstGeom>
          <a:noFill/>
          <a:ln>
            <a:solidFill>
              <a:schemeClr val="tx1"/>
            </a:solidFill>
          </a:ln>
        </p:spPr>
        <p:txBody>
          <a:bodyPr wrap="square" rtlCol="0">
            <a:spAutoFit/>
          </a:bodyPr>
          <a:lstStyle/>
          <a:p>
            <a:pPr algn="ctr"/>
            <a:r>
              <a:rPr lang="en-GB" sz="2000" b="1" dirty="0">
                <a:solidFill>
                  <a:schemeClr val="accent1"/>
                </a:solidFill>
              </a:rPr>
              <a:t>This will look almost identical on mobile devices too.</a:t>
            </a:r>
          </a:p>
        </p:txBody>
      </p:sp>
      <p:pic>
        <p:nvPicPr>
          <p:cNvPr id="9" name="Picture 8">
            <a:extLst>
              <a:ext uri="{FF2B5EF4-FFF2-40B4-BE49-F238E27FC236}">
                <a16:creationId xmlns:a16="http://schemas.microsoft.com/office/drawing/2014/main" id="{E95DD344-4C48-4F4E-9C7E-A3DCCD6FD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9832" y="4278885"/>
            <a:ext cx="4004859" cy="1804740"/>
          </a:xfrm>
          <a:prstGeom prst="rect">
            <a:avLst/>
          </a:prstGeom>
          <a:ln>
            <a:solidFill>
              <a:schemeClr val="tx1"/>
            </a:solidFill>
          </a:ln>
        </p:spPr>
      </p:pic>
      <p:sp>
        <p:nvSpPr>
          <p:cNvPr id="10" name="TextBox 9">
            <a:extLst>
              <a:ext uri="{FF2B5EF4-FFF2-40B4-BE49-F238E27FC236}">
                <a16:creationId xmlns:a16="http://schemas.microsoft.com/office/drawing/2014/main" id="{A691956A-3E22-48DC-B771-A1E5ED5DD0E6}"/>
              </a:ext>
            </a:extLst>
          </p:cNvPr>
          <p:cNvSpPr txBox="1"/>
          <p:nvPr/>
        </p:nvSpPr>
        <p:spPr>
          <a:xfrm>
            <a:off x="581362" y="6351845"/>
            <a:ext cx="2596721" cy="430887"/>
          </a:xfrm>
          <a:prstGeom prst="rect">
            <a:avLst/>
          </a:prstGeom>
          <a:noFill/>
        </p:spPr>
        <p:txBody>
          <a:bodyPr wrap="square" rtlCol="0">
            <a:spAutoFit/>
          </a:bodyPr>
          <a:lstStyle/>
          <a:p>
            <a:r>
              <a:rPr lang="en-GB" sz="2200" b="1" dirty="0">
                <a:solidFill>
                  <a:schemeClr val="accent1">
                    <a:lumMod val="60000"/>
                    <a:lumOff val="40000"/>
                  </a:schemeClr>
                </a:solidFill>
              </a:rPr>
              <a:t>DESKTOP DEVICE</a:t>
            </a:r>
          </a:p>
        </p:txBody>
      </p:sp>
      <p:sp>
        <p:nvSpPr>
          <p:cNvPr id="11" name="TextBox 10">
            <a:extLst>
              <a:ext uri="{FF2B5EF4-FFF2-40B4-BE49-F238E27FC236}">
                <a16:creationId xmlns:a16="http://schemas.microsoft.com/office/drawing/2014/main" id="{53D2BA31-1C8B-4D96-85EC-E69864C28B49}"/>
              </a:ext>
            </a:extLst>
          </p:cNvPr>
          <p:cNvSpPr txBox="1"/>
          <p:nvPr/>
        </p:nvSpPr>
        <p:spPr>
          <a:xfrm>
            <a:off x="8637053" y="6345092"/>
            <a:ext cx="2596721" cy="430887"/>
          </a:xfrm>
          <a:prstGeom prst="rect">
            <a:avLst/>
          </a:prstGeom>
          <a:noFill/>
        </p:spPr>
        <p:txBody>
          <a:bodyPr wrap="square" rtlCol="0">
            <a:spAutoFit/>
          </a:bodyPr>
          <a:lstStyle/>
          <a:p>
            <a:r>
              <a:rPr lang="en-GB" sz="2200" b="1" dirty="0">
                <a:solidFill>
                  <a:schemeClr val="accent1">
                    <a:lumMod val="60000"/>
                    <a:lumOff val="40000"/>
                  </a:schemeClr>
                </a:solidFill>
              </a:rPr>
              <a:t>MOBILE DEVICE</a:t>
            </a:r>
          </a:p>
        </p:txBody>
      </p:sp>
      <p:cxnSp>
        <p:nvCxnSpPr>
          <p:cNvPr id="15" name="Straight Arrow Connector 14">
            <a:extLst>
              <a:ext uri="{FF2B5EF4-FFF2-40B4-BE49-F238E27FC236}">
                <a16:creationId xmlns:a16="http://schemas.microsoft.com/office/drawing/2014/main" id="{2DED027C-65C0-44A6-ADFC-B3288F31A9E5}"/>
              </a:ext>
            </a:extLst>
          </p:cNvPr>
          <p:cNvCxnSpPr>
            <a:cxnSpLocks/>
          </p:cNvCxnSpPr>
          <p:nvPr/>
        </p:nvCxnSpPr>
        <p:spPr>
          <a:xfrm>
            <a:off x="9397966" y="3047999"/>
            <a:ext cx="96684" cy="12584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9313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256</TotalTime>
  <Words>893</Words>
  <Application>Microsoft Office PowerPoint</Application>
  <PresentationFormat>Widescreen</PresentationFormat>
  <Paragraphs>109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Ion Boardroom</vt:lpstr>
      <vt:lpstr>Google Classroom A Guide for Pupils &amp; Parents </vt:lpstr>
      <vt:lpstr>What is Google Classroom?</vt:lpstr>
      <vt:lpstr>What is Google Classroom?</vt:lpstr>
      <vt:lpstr>Which sign in details are used?</vt:lpstr>
      <vt:lpstr>Mobile devices – apps to download</vt:lpstr>
      <vt:lpstr>Mobile devices – how to sign in</vt:lpstr>
      <vt:lpstr>Desktop devices – how to sign in</vt:lpstr>
      <vt:lpstr>Desktop devices – how to access Google Classroom</vt:lpstr>
      <vt:lpstr>How to access Google Classroom</vt:lpstr>
      <vt:lpstr>Google Classroom - Stream</vt:lpstr>
      <vt:lpstr>Google Classroom - classwork</vt:lpstr>
      <vt:lpstr>Desktop device - classwork</vt:lpstr>
      <vt:lpstr>Mobile device - classwork</vt:lpstr>
      <vt:lpstr>Google Classroom - people</vt:lpstr>
      <vt:lpstr>Live lessons – currently through zoom</vt:lpstr>
      <vt:lpstr>What an assignment might look like</vt:lpstr>
      <vt:lpstr>How to complete and hand in work</vt:lpstr>
      <vt:lpstr>How to hand in work as they go</vt:lpstr>
      <vt:lpstr>How to hand in work once all work is completed</vt:lpstr>
      <vt:lpstr>Feedback from the teacher</vt:lpstr>
      <vt:lpstr>Questions or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Classroom A Guide for Pupils &amp; Parents</dc:title>
  <dc:creator>Louise</dc:creator>
  <cp:lastModifiedBy>Louise</cp:lastModifiedBy>
  <cp:revision>17</cp:revision>
  <dcterms:created xsi:type="dcterms:W3CDTF">2020-09-18T13:24:02Z</dcterms:created>
  <dcterms:modified xsi:type="dcterms:W3CDTF">2020-09-20T10:32:07Z</dcterms:modified>
</cp:coreProperties>
</file>