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91" r:id="rId2"/>
    <p:sldId id="272" r:id="rId3"/>
    <p:sldId id="303" r:id="rId4"/>
    <p:sldId id="283" r:id="rId5"/>
    <p:sldId id="304" r:id="rId6"/>
    <p:sldId id="274" r:id="rId7"/>
    <p:sldId id="298" r:id="rId8"/>
    <p:sldId id="294" r:id="rId9"/>
    <p:sldId id="286" r:id="rId10"/>
    <p:sldId id="289" r:id="rId11"/>
    <p:sldId id="287" r:id="rId12"/>
    <p:sldId id="285" r:id="rId13"/>
    <p:sldId id="288" r:id="rId14"/>
    <p:sldId id="299" r:id="rId15"/>
    <p:sldId id="300" r:id="rId16"/>
    <p:sldId id="301" r:id="rId17"/>
    <p:sldId id="302" r:id="rId18"/>
    <p:sldId id="277" r:id="rId19"/>
    <p:sldId id="306" r:id="rId20"/>
    <p:sldId id="296" r:id="rId21"/>
    <p:sldId id="308"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70803" autoAdjust="0"/>
  </p:normalViewPr>
  <p:slideViewPr>
    <p:cSldViewPr snapToGrid="0">
      <p:cViewPr varScale="1">
        <p:scale>
          <a:sx n="52" d="100"/>
          <a:sy n="52" d="100"/>
        </p:scale>
        <p:origin x="1428" y="60"/>
      </p:cViewPr>
      <p:guideLst/>
    </p:cSldViewPr>
  </p:slideViewPr>
  <p:notesTextViewPr>
    <p:cViewPr>
      <p:scale>
        <a:sx n="1" d="1"/>
        <a:sy n="1" d="1"/>
      </p:scale>
      <p:origin x="0" y="0"/>
    </p:cViewPr>
  </p:notesTextViewPr>
  <p:notesViewPr>
    <p:cSldViewPr snapToGrid="0">
      <p:cViewPr>
        <p:scale>
          <a:sx n="200" d="100"/>
          <a:sy n="200" d="100"/>
        </p:scale>
        <p:origin x="-234" y="-45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F710B70-4D11-41C1-8B73-FCCB7446792A}" type="datetimeFigureOut">
              <a:rPr lang="en-GB" smtClean="0"/>
              <a:t>24/11/2023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B9F8F65-E9F2-498F-9C50-34318F583519}" type="slidenum">
              <a:rPr lang="en-GB" smtClean="0"/>
              <a:t>‹#›</a:t>
            </a:fld>
            <a:endParaRPr lang="en-GB"/>
          </a:p>
        </p:txBody>
      </p:sp>
    </p:spTree>
    <p:extLst>
      <p:ext uri="{BB962C8B-B14F-4D97-AF65-F5344CB8AC3E}">
        <p14:creationId xmlns:p14="http://schemas.microsoft.com/office/powerpoint/2010/main" val="309873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we have noticed both locally and nationally over the past few years and specifically since the pandemic is that an </a:t>
            </a:r>
            <a:r>
              <a:rPr lang="en-GB" dirty="0"/>
              <a:t>over focus on </a:t>
            </a:r>
            <a:r>
              <a:rPr lang="en-GB" dirty="0" smtClean="0"/>
              <a:t>wellbeing </a:t>
            </a:r>
            <a:r>
              <a:rPr lang="en-GB" dirty="0"/>
              <a:t>has damaged resilience and mental </a:t>
            </a:r>
            <a:r>
              <a:rPr lang="en-GB" dirty="0" smtClean="0"/>
              <a:t>health amongst our children, and also amongst adults (staff and parents).  </a:t>
            </a:r>
            <a:r>
              <a:rPr lang="en-GB" dirty="0"/>
              <a:t>We need balance</a:t>
            </a:r>
            <a:r>
              <a:rPr lang="en-GB" dirty="0" smtClean="0"/>
              <a:t>.</a:t>
            </a:r>
          </a:p>
          <a:p>
            <a:endParaRPr lang="en-GB" dirty="0"/>
          </a:p>
          <a:p>
            <a:r>
              <a:rPr lang="en-GB" dirty="0" smtClean="0"/>
              <a:t>There is lots of research to support this too.</a:t>
            </a:r>
          </a:p>
          <a:p>
            <a:endParaRPr lang="en-GB" dirty="0"/>
          </a:p>
          <a:p>
            <a:r>
              <a:rPr lang="en-GB" dirty="0"/>
              <a:t>Carol </a:t>
            </a:r>
            <a:r>
              <a:rPr lang="en-GB" dirty="0" err="1"/>
              <a:t>Dweck</a:t>
            </a:r>
            <a:r>
              <a:rPr lang="en-GB" dirty="0"/>
              <a:t> – Growth </a:t>
            </a:r>
            <a:r>
              <a:rPr lang="en-GB" dirty="0" err="1"/>
              <a:t>Mindset</a:t>
            </a:r>
            <a:r>
              <a:rPr lang="en-GB" dirty="0"/>
              <a:t> (we all have both fixed and growth)</a:t>
            </a:r>
          </a:p>
          <a:p>
            <a:r>
              <a:rPr lang="en-GB" dirty="0"/>
              <a:t>Dr Neil Hawkes – importance of values/social beings/community</a:t>
            </a:r>
          </a:p>
          <a:p>
            <a:r>
              <a:rPr lang="en-GB" dirty="0"/>
              <a:t>Marta </a:t>
            </a:r>
            <a:r>
              <a:rPr lang="en-GB" dirty="0" err="1"/>
              <a:t>Pawlika</a:t>
            </a:r>
            <a:r>
              <a:rPr lang="en-GB" dirty="0"/>
              <a:t> – children learn anxiety from key adults (so it can be unlearnt)</a:t>
            </a:r>
          </a:p>
          <a:p>
            <a:r>
              <a:rPr lang="en-GB" dirty="0" err="1"/>
              <a:t>Grotberg</a:t>
            </a:r>
            <a:r>
              <a:rPr lang="en-GB" dirty="0"/>
              <a:t> – research on crisis inducing </a:t>
            </a:r>
            <a:r>
              <a:rPr lang="en-GB" dirty="0" smtClean="0"/>
              <a:t>events</a:t>
            </a:r>
          </a:p>
          <a:p>
            <a:endParaRPr lang="en-GB" dirty="0"/>
          </a:p>
          <a:p>
            <a:r>
              <a:rPr lang="en-GB" dirty="0" smtClean="0"/>
              <a:t>What we do know is that when it comes to children they are little mirrors and therefore they often learn their anxiety or their response in difficult situations from key adults.  Therefore it is our role as adults to help them to learn a more positive, more resilient response.</a:t>
            </a:r>
          </a:p>
          <a:p>
            <a:endParaRPr lang="en-GB" dirty="0"/>
          </a:p>
          <a:p>
            <a:endParaRPr lang="en-GB" dirty="0"/>
          </a:p>
        </p:txBody>
      </p:sp>
      <p:sp>
        <p:nvSpPr>
          <p:cNvPr id="4" name="Slide Number Placeholder 3"/>
          <p:cNvSpPr>
            <a:spLocks noGrp="1"/>
          </p:cNvSpPr>
          <p:nvPr>
            <p:ph type="sldNum" sz="quarter" idx="10"/>
          </p:nvPr>
        </p:nvSpPr>
        <p:spPr/>
        <p:txBody>
          <a:bodyPr/>
          <a:lstStyle/>
          <a:p>
            <a:fld id="{7B9F8F65-E9F2-498F-9C50-34318F583519}" type="slidenum">
              <a:rPr lang="en-GB" smtClean="0"/>
              <a:t>1</a:t>
            </a:fld>
            <a:endParaRPr lang="en-GB"/>
          </a:p>
        </p:txBody>
      </p:sp>
    </p:spTree>
    <p:extLst>
      <p:ext uri="{BB962C8B-B14F-4D97-AF65-F5344CB8AC3E}">
        <p14:creationId xmlns:p14="http://schemas.microsoft.com/office/powerpoint/2010/main" val="1988369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with a </a:t>
            </a:r>
            <a:r>
              <a:rPr lang="en-GB" b="1" dirty="0"/>
              <a:t>fixed </a:t>
            </a:r>
            <a:r>
              <a:rPr lang="en-GB" b="1" dirty="0" err="1"/>
              <a:t>mindset</a:t>
            </a:r>
            <a:r>
              <a:rPr lang="en-GB" dirty="0"/>
              <a:t> feel as if they have no control over their abilities, and are helpless in the face of difficulties and setbacks. They begin to feel disheartened if they find something difficult, which can lead to low self-esteem and a developing sense that there is ‘no point’ in trying.</a:t>
            </a:r>
            <a:br>
              <a:rPr lang="en-GB" dirty="0"/>
            </a:br>
            <a:r>
              <a:rPr lang="en-GB" dirty="0"/>
              <a:t/>
            </a:r>
            <a:br>
              <a:rPr lang="en-GB" dirty="0"/>
            </a:br>
            <a:r>
              <a:rPr lang="en-GB" dirty="0"/>
              <a:t>Over time, children who feel like this may decrease their efforts and sometimes even engage in disruptive behaviours (anything that will detract from the fact that they are struggling).</a:t>
            </a:r>
            <a:endParaRPr lang="en-GB" dirty="0" smtClean="0"/>
          </a:p>
          <a:p>
            <a:endParaRPr lang="en-GB" dirty="0" smtClean="0"/>
          </a:p>
          <a:p>
            <a:r>
              <a:rPr lang="en-GB" dirty="0"/>
              <a:t>Children (and adults!) with a </a:t>
            </a:r>
            <a:r>
              <a:rPr lang="en-GB" b="1" dirty="0"/>
              <a:t>growth </a:t>
            </a:r>
            <a:r>
              <a:rPr lang="en-GB" b="1" dirty="0" err="1"/>
              <a:t>mindset</a:t>
            </a:r>
            <a:r>
              <a:rPr lang="en-GB" dirty="0"/>
              <a:t> think very differently. They believe that they can get better at something by practising, so when they’re faced with a challenge, they become more and more determined to succeed, wanting to persevere and overcome knockbacks. They tend to feel as if they’re in control, and are not threatened by hard work or failure.</a:t>
            </a:r>
            <a:br>
              <a:rPr lang="en-GB" dirty="0"/>
            </a:br>
            <a:endParaRPr lang="en-GB" dirty="0"/>
          </a:p>
          <a:p>
            <a:r>
              <a:rPr lang="en-GB" dirty="0" smtClean="0"/>
              <a:t>Although </a:t>
            </a:r>
            <a:r>
              <a:rPr lang="en-GB" dirty="0"/>
              <a:t>no one likes failing, children with a growth </a:t>
            </a:r>
            <a:r>
              <a:rPr lang="en-GB" dirty="0" err="1"/>
              <a:t>mindset</a:t>
            </a:r>
            <a:r>
              <a:rPr lang="en-GB" dirty="0"/>
              <a:t> do not let failure define them; instead, they use setbacks to motivate them. Children encouraged to adopt a growth </a:t>
            </a:r>
            <a:r>
              <a:rPr lang="en-GB" dirty="0" err="1"/>
              <a:t>mindset</a:t>
            </a:r>
            <a:r>
              <a:rPr lang="en-GB" dirty="0"/>
              <a:t> enjoy challenges and the sense of achievement they get when they succeed.</a:t>
            </a:r>
          </a:p>
        </p:txBody>
      </p:sp>
      <p:sp>
        <p:nvSpPr>
          <p:cNvPr id="4" name="Slide Number Placeholder 3"/>
          <p:cNvSpPr>
            <a:spLocks noGrp="1"/>
          </p:cNvSpPr>
          <p:nvPr>
            <p:ph type="sldNum" sz="quarter" idx="10"/>
          </p:nvPr>
        </p:nvSpPr>
        <p:spPr/>
        <p:txBody>
          <a:bodyPr/>
          <a:lstStyle/>
          <a:p>
            <a:fld id="{7B9F8F65-E9F2-498F-9C50-34318F583519}" type="slidenum">
              <a:rPr lang="en-GB" smtClean="0"/>
              <a:t>10</a:t>
            </a:fld>
            <a:endParaRPr lang="en-GB"/>
          </a:p>
        </p:txBody>
      </p:sp>
    </p:spTree>
    <p:extLst>
      <p:ext uri="{BB962C8B-B14F-4D97-AF65-F5344CB8AC3E}">
        <p14:creationId xmlns:p14="http://schemas.microsoft.com/office/powerpoint/2010/main" val="58606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smtClean="0"/>
              <a:t>This</a:t>
            </a:r>
            <a:r>
              <a:rPr lang="en-GB" baseline="0" dirty="0" smtClean="0"/>
              <a:t> is another powerful message we use in school when children say “I can’t do this” Our response might be “maybe not YET but if you keep trying as hard as you are now, you will soon be able to”</a:t>
            </a:r>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Learning is a journey…..</a:t>
            </a:r>
          </a:p>
          <a:p>
            <a:pPr marL="0" lvl="0" indent="0" algn="l" rtl="0">
              <a:spcBef>
                <a:spcPts val="0"/>
              </a:spcBef>
              <a:spcAft>
                <a:spcPts val="0"/>
              </a:spcAft>
              <a:buNone/>
            </a:pPr>
            <a:r>
              <a:rPr lang="en-GB" dirty="0" smtClean="0"/>
              <a:t>What could you do to get better?</a:t>
            </a:r>
          </a:p>
          <a:p>
            <a:pPr marL="0" lvl="0" indent="0" algn="l" rtl="0">
              <a:spcBef>
                <a:spcPts val="0"/>
              </a:spcBef>
              <a:spcAft>
                <a:spcPts val="0"/>
              </a:spcAft>
              <a:buNone/>
            </a:pPr>
            <a:r>
              <a:rPr lang="en-GB" dirty="0" smtClean="0"/>
              <a:t>What else could you do?</a:t>
            </a:r>
          </a:p>
          <a:p>
            <a:pPr marL="0" lvl="0" indent="0" algn="l" rtl="0">
              <a:spcBef>
                <a:spcPts val="0"/>
              </a:spcBef>
              <a:spcAft>
                <a:spcPts val="0"/>
              </a:spcAft>
              <a:buNone/>
            </a:pPr>
            <a:r>
              <a:rPr lang="en-GB" dirty="0" smtClean="0"/>
              <a:t>Who else can help?</a:t>
            </a:r>
          </a:p>
          <a:p>
            <a:pPr marL="0" lvl="0" indent="0" algn="l" rtl="0">
              <a:spcBef>
                <a:spcPts val="0"/>
              </a:spcBef>
              <a:spcAft>
                <a:spcPts val="0"/>
              </a:spcAft>
              <a:buNone/>
            </a:pPr>
            <a:r>
              <a:rPr lang="en-GB" dirty="0" smtClean="0"/>
              <a:t>What else can help?</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smtClean="0"/>
              <a:t>If you want to know more about this, look into Carol </a:t>
            </a:r>
            <a:r>
              <a:rPr lang="en-GB" dirty="0" err="1" smtClean="0"/>
              <a:t>Dweck</a:t>
            </a:r>
            <a:r>
              <a:rPr lang="en-GB" dirty="0" smtClean="0"/>
              <a:t> – there’s a good </a:t>
            </a:r>
            <a:r>
              <a:rPr lang="en-GB" dirty="0" err="1" smtClean="0"/>
              <a:t>TEDTalk</a:t>
            </a:r>
            <a:r>
              <a:rPr lang="en-GB" dirty="0" smtClean="0"/>
              <a:t> video that explains growth </a:t>
            </a:r>
            <a:r>
              <a:rPr lang="en-GB" dirty="0" err="1" smtClean="0"/>
              <a:t>mindset</a:t>
            </a:r>
            <a:r>
              <a:rPr lang="en-GB" dirty="0" smtClean="0"/>
              <a:t> and the power of yet.</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344" name="Google Shape;344;p1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359478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smtClean="0"/>
              <a:t>We wanted to share this with you, because</a:t>
            </a:r>
            <a:r>
              <a:rPr lang="en-GB" baseline="0" dirty="0" smtClean="0"/>
              <a:t> we use this with children all the time.   When you explain this to children they understand that everyone needs help with different things to be the best that they can be.  If all of the children have the same size box, it doesn’t mean that they can all see over the fence – each needs something different to make it FAIR</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If you give a plaster to every child who is sad or hurt, it will only help the child with the cut.  Perhaps the others need ice, a drink, to wash their hands, or a bit of TLC</a:t>
            </a:r>
            <a:endParaRPr dirty="0"/>
          </a:p>
        </p:txBody>
      </p:sp>
      <p:sp>
        <p:nvSpPr>
          <p:cNvPr id="271" name="Google Shape;271;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062474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tissue box represents a problem, a challenge, a barrier  or something difficult to overcome.</a:t>
            </a:r>
          </a:p>
          <a:p>
            <a:endParaRPr lang="en-GB" dirty="0"/>
          </a:p>
          <a:p>
            <a:r>
              <a:rPr lang="en-GB" dirty="0" smtClean="0"/>
              <a:t>As parents/adults our natural reaction to an upset child who says “I can’t…” is to remove the barrier.</a:t>
            </a:r>
          </a:p>
          <a:p>
            <a:endParaRPr lang="en-GB" dirty="0"/>
          </a:p>
          <a:p>
            <a:r>
              <a:rPr lang="en-GB" dirty="0" smtClean="0"/>
              <a:t>An example of this would be “I hate so and so and I want to move class”.  If we move the child to a new class all we are teaching them is that grown ups solve problems and I can’t solve problems myself.</a:t>
            </a:r>
          </a:p>
          <a:p>
            <a:endParaRPr lang="en-GB" dirty="0" smtClean="0"/>
          </a:p>
          <a:p>
            <a:r>
              <a:rPr lang="en-GB" dirty="0" smtClean="0"/>
              <a:t>Another example…”I don’t like my new teacher (Autumn term)”.  They are of course comparing their teacher to the one they had last year who they had a year to get to know, in a year group where perhaps the topics were more appealing to them, and the work in the Summer term not as challenging as Autumn term in a new year group.</a:t>
            </a:r>
          </a:p>
          <a:p>
            <a:endParaRPr lang="en-GB" dirty="0" smtClean="0"/>
          </a:p>
          <a:p>
            <a:r>
              <a:rPr lang="en-GB" dirty="0"/>
              <a:t>Instead, we can say to the child….the problem (the tissue box) isn’t going away, what are you going to do to get around it?  Together you can work on strategies or solutions to overcome (not remove) the barrier, making the child more flexible and resilient and giving them the tools/strategies to overcome the barrier next time they meet it.</a:t>
            </a:r>
          </a:p>
          <a:p>
            <a:endParaRPr lang="en-GB" dirty="0"/>
          </a:p>
          <a:p>
            <a:r>
              <a:rPr lang="en-GB" dirty="0" smtClean="0"/>
              <a:t>On the example of “I don’t like my teacher” - If we as adults listen to this and agree with them, we’re not helping them to be prepared for a future where they may have many different teachers (all different) every year.  Instead we need to say “no she’s not the same as Mrs ?? for example, but she has high expectations, Mrs Walker says she’s a good teacher and she will help you to be ready for middle school.”</a:t>
            </a:r>
          </a:p>
          <a:p>
            <a:endParaRPr lang="en-GB" dirty="0"/>
          </a:p>
        </p:txBody>
      </p:sp>
      <p:sp>
        <p:nvSpPr>
          <p:cNvPr id="4" name="Slide Number Placeholder 3"/>
          <p:cNvSpPr>
            <a:spLocks noGrp="1"/>
          </p:cNvSpPr>
          <p:nvPr>
            <p:ph type="sldNum" sz="quarter" idx="10"/>
          </p:nvPr>
        </p:nvSpPr>
        <p:spPr/>
        <p:txBody>
          <a:bodyPr/>
          <a:lstStyle/>
          <a:p>
            <a:fld id="{7B9F8F65-E9F2-498F-9C50-34318F583519}" type="slidenum">
              <a:rPr lang="en-GB" smtClean="0"/>
              <a:t>13</a:t>
            </a:fld>
            <a:endParaRPr lang="en-GB"/>
          </a:p>
        </p:txBody>
      </p:sp>
    </p:spTree>
    <p:extLst>
      <p:ext uri="{BB962C8B-B14F-4D97-AF65-F5344CB8AC3E}">
        <p14:creationId xmlns:p14="http://schemas.microsoft.com/office/powerpoint/2010/main" val="3793793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This is the story used in an assembly for the children to teach them perseverance/resilience</a:t>
            </a:r>
            <a:endParaRPr dirty="0"/>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446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3379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0" name="Google Shape;1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534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Strengthen neural pathways by practising this way of thinking.</a:t>
            </a:r>
            <a:endParaRPr dirty="0"/>
          </a:p>
        </p:txBody>
      </p:sp>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3693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expect to work hard to make your muscles stronger.</a:t>
            </a:r>
          </a:p>
          <a:p>
            <a:r>
              <a:rPr lang="en-GB" baseline="0" dirty="0" smtClean="0"/>
              <a:t>You should expect to work your brain hard to make it stronger too.</a:t>
            </a:r>
            <a:endParaRPr lang="en-GB" dirty="0"/>
          </a:p>
        </p:txBody>
      </p:sp>
      <p:sp>
        <p:nvSpPr>
          <p:cNvPr id="4" name="Slide Number Placeholder 3"/>
          <p:cNvSpPr>
            <a:spLocks noGrp="1"/>
          </p:cNvSpPr>
          <p:nvPr>
            <p:ph type="sldNum" sz="quarter" idx="10"/>
          </p:nvPr>
        </p:nvSpPr>
        <p:spPr/>
        <p:txBody>
          <a:bodyPr/>
          <a:lstStyle/>
          <a:p>
            <a:fld id="{7B9F8F65-E9F2-498F-9C50-34318F583519}" type="slidenum">
              <a:rPr lang="en-GB" smtClean="0"/>
              <a:t>18</a:t>
            </a:fld>
            <a:endParaRPr lang="en-GB"/>
          </a:p>
        </p:txBody>
      </p:sp>
    </p:spTree>
    <p:extLst>
      <p:ext uri="{BB962C8B-B14F-4D97-AF65-F5344CB8AC3E}">
        <p14:creationId xmlns:p14="http://schemas.microsoft.com/office/powerpoint/2010/main" val="2842264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solidFill>
                  <a:schemeClr val="tx1"/>
                </a:solidFill>
              </a:rPr>
              <a:t>If</a:t>
            </a:r>
            <a:r>
              <a:rPr lang="en-GB" sz="2400" baseline="0" dirty="0" smtClean="0">
                <a:solidFill>
                  <a:schemeClr val="tx1"/>
                </a:solidFill>
              </a:rPr>
              <a:t> children see you get knocked down by every day challenges, they too will face difficulties in overcoming the challenges they face.</a:t>
            </a:r>
          </a:p>
          <a:p>
            <a:r>
              <a:rPr lang="en-GB" sz="2400" baseline="0" dirty="0" smtClean="0">
                <a:solidFill>
                  <a:schemeClr val="tx1"/>
                </a:solidFill>
              </a:rPr>
              <a:t>Dropping a child to school who is upset and screaming is hard (we know that). But by dropping them quickly, showing trust in the adults at school, they will learn to feel happier about it.</a:t>
            </a:r>
            <a:endParaRPr lang="en-GB" sz="2400" dirty="0" smtClean="0">
              <a:solidFill>
                <a:schemeClr val="tx1"/>
              </a:solidFill>
            </a:endParaRPr>
          </a:p>
          <a:p>
            <a:endParaRPr lang="en-GB" sz="2400" dirty="0" smtClean="0">
              <a:solidFill>
                <a:schemeClr val="tx1"/>
              </a:solidFill>
            </a:endParaRPr>
          </a:p>
          <a:p>
            <a:r>
              <a:rPr lang="en-GB" sz="2400" dirty="0" smtClean="0">
                <a:solidFill>
                  <a:schemeClr val="tx1"/>
                </a:solidFill>
              </a:rPr>
              <a:t>Children see/children do - little mirrors</a:t>
            </a:r>
          </a:p>
          <a:p>
            <a:r>
              <a:rPr lang="en-GB" sz="2400" dirty="0" smtClean="0">
                <a:solidFill>
                  <a:schemeClr val="tx1"/>
                </a:solidFill>
              </a:rPr>
              <a:t>Parents and teachers promote children’s resilience through </a:t>
            </a:r>
          </a:p>
          <a:p>
            <a:pPr lvl="1"/>
            <a:r>
              <a:rPr lang="en-GB" sz="2200" dirty="0" smtClean="0">
                <a:solidFill>
                  <a:schemeClr val="tx1"/>
                </a:solidFill>
              </a:rPr>
              <a:t>their actions, </a:t>
            </a:r>
          </a:p>
          <a:p>
            <a:pPr lvl="1"/>
            <a:r>
              <a:rPr lang="en-GB" sz="2200" dirty="0" smtClean="0">
                <a:solidFill>
                  <a:schemeClr val="tx1"/>
                </a:solidFill>
              </a:rPr>
              <a:t>what they say (as long as they match the actions)</a:t>
            </a:r>
          </a:p>
          <a:p>
            <a:pPr lvl="1"/>
            <a:r>
              <a:rPr lang="en-GB" sz="2200" dirty="0" smtClean="0">
                <a:solidFill>
                  <a:schemeClr val="tx1"/>
                </a:solidFill>
              </a:rPr>
              <a:t>by creating a supportive environment.</a:t>
            </a:r>
          </a:p>
          <a:p>
            <a:r>
              <a:rPr lang="en-GB" sz="2400" dirty="0" smtClean="0">
                <a:solidFill>
                  <a:schemeClr val="tx1"/>
                </a:solidFill>
              </a:rPr>
              <a:t>Fake it </a:t>
            </a:r>
            <a:r>
              <a:rPr lang="en-GB" sz="2400" dirty="0" err="1" smtClean="0">
                <a:solidFill>
                  <a:schemeClr val="tx1"/>
                </a:solidFill>
              </a:rPr>
              <a:t>til</a:t>
            </a:r>
            <a:r>
              <a:rPr lang="en-GB" sz="2400" dirty="0" smtClean="0">
                <a:solidFill>
                  <a:schemeClr val="tx1"/>
                </a:solidFill>
              </a:rPr>
              <a:t> you make it – scientifically proven to rewire the brain.</a:t>
            </a:r>
          </a:p>
          <a:p>
            <a:endParaRPr lang="en-GB" sz="3200" dirty="0"/>
          </a:p>
        </p:txBody>
      </p:sp>
      <p:sp>
        <p:nvSpPr>
          <p:cNvPr id="4" name="Slide Number Placeholder 3"/>
          <p:cNvSpPr>
            <a:spLocks noGrp="1"/>
          </p:cNvSpPr>
          <p:nvPr>
            <p:ph type="sldNum" sz="quarter" idx="10"/>
          </p:nvPr>
        </p:nvSpPr>
        <p:spPr/>
        <p:txBody>
          <a:bodyPr/>
          <a:lstStyle/>
          <a:p>
            <a:fld id="{7B9F8F65-E9F2-498F-9C50-34318F583519}" type="slidenum">
              <a:rPr lang="en-GB" smtClean="0"/>
              <a:t>19</a:t>
            </a:fld>
            <a:endParaRPr lang="en-GB"/>
          </a:p>
        </p:txBody>
      </p:sp>
    </p:spTree>
    <p:extLst>
      <p:ext uri="{BB962C8B-B14F-4D97-AF65-F5344CB8AC3E}">
        <p14:creationId xmlns:p14="http://schemas.microsoft.com/office/powerpoint/2010/main" val="255512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Wellbeing is great…but it is an END PRODUCT, research shows…it has led to a lack of resilience in us all. We need resilience both for good mental health and a sense achievement/self-worth</a:t>
            </a:r>
          </a:p>
          <a:p>
            <a:endParaRPr lang="en-GB" dirty="0"/>
          </a:p>
          <a:p>
            <a:r>
              <a:rPr lang="en-GB" dirty="0" smtClean="0"/>
              <a:t>when </a:t>
            </a:r>
            <a:r>
              <a:rPr lang="en-GB" dirty="0"/>
              <a:t>parents come to see me…’my child needs to move class because of X.’  ‘No, we need to teach your child strategies to cope with X.’</a:t>
            </a:r>
          </a:p>
          <a:p>
            <a:endParaRPr lang="en-GB" dirty="0"/>
          </a:p>
        </p:txBody>
      </p:sp>
      <p:sp>
        <p:nvSpPr>
          <p:cNvPr id="4" name="Slide Number Placeholder 3"/>
          <p:cNvSpPr>
            <a:spLocks noGrp="1"/>
          </p:cNvSpPr>
          <p:nvPr>
            <p:ph type="sldNum" sz="quarter" idx="10"/>
          </p:nvPr>
        </p:nvSpPr>
        <p:spPr/>
        <p:txBody>
          <a:bodyPr/>
          <a:lstStyle/>
          <a:p>
            <a:fld id="{7B9F8F65-E9F2-498F-9C50-34318F583519}" type="slidenum">
              <a:rPr lang="en-GB" smtClean="0"/>
              <a:t>2</a:t>
            </a:fld>
            <a:endParaRPr lang="en-GB"/>
          </a:p>
        </p:txBody>
      </p:sp>
    </p:spTree>
    <p:extLst>
      <p:ext uri="{BB962C8B-B14F-4D97-AF65-F5344CB8AC3E}">
        <p14:creationId xmlns:p14="http://schemas.microsoft.com/office/powerpoint/2010/main" val="3878767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20</a:t>
            </a:fld>
            <a:endParaRPr lang="en-GB"/>
          </a:p>
        </p:txBody>
      </p:sp>
    </p:spTree>
    <p:extLst>
      <p:ext uri="{BB962C8B-B14F-4D97-AF65-F5344CB8AC3E}">
        <p14:creationId xmlns:p14="http://schemas.microsoft.com/office/powerpoint/2010/main" val="1224542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the agreement of myself and Nicki Walker, a Year 2</a:t>
            </a:r>
            <a:r>
              <a:rPr lang="en-GB" baseline="0" dirty="0" smtClean="0"/>
              <a:t> parent </a:t>
            </a:r>
            <a:r>
              <a:rPr lang="en-GB" dirty="0" smtClean="0"/>
              <a:t>has set up a Facebook page for parents</a:t>
            </a:r>
            <a:r>
              <a:rPr lang="en-GB" baseline="0" dirty="0" smtClean="0"/>
              <a:t> and carers of pupils with SEND at Russell to support each other.</a:t>
            </a:r>
          </a:p>
          <a:p>
            <a:r>
              <a:rPr lang="en-GB" baseline="0" dirty="0" smtClean="0"/>
              <a:t>We are absolutely delighted that it is being supported by 29 families and supportive to parents in all year groups.</a:t>
            </a:r>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21</a:t>
            </a:fld>
            <a:endParaRPr lang="en-GB"/>
          </a:p>
        </p:txBody>
      </p:sp>
    </p:spTree>
    <p:extLst>
      <p:ext uri="{BB962C8B-B14F-4D97-AF65-F5344CB8AC3E}">
        <p14:creationId xmlns:p14="http://schemas.microsoft.com/office/powerpoint/2010/main" val="27100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can’t</a:t>
            </a:r>
          </a:p>
          <a:p>
            <a:r>
              <a:rPr lang="en-GB" baseline="0" dirty="0" smtClean="0"/>
              <a:t>I won’t</a:t>
            </a:r>
          </a:p>
          <a:p>
            <a:r>
              <a:rPr lang="en-GB" baseline="0" dirty="0" smtClean="0"/>
              <a:t>I’m not going to school</a:t>
            </a:r>
          </a:p>
          <a:p>
            <a:r>
              <a:rPr lang="en-GB" baseline="0" dirty="0" smtClean="0"/>
              <a:t>It’s too hard</a:t>
            </a:r>
          </a:p>
          <a:p>
            <a:r>
              <a:rPr lang="en-GB" baseline="0" dirty="0" smtClean="0"/>
              <a:t>It’s too difficult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Meltdown</a:t>
            </a:r>
          </a:p>
          <a:p>
            <a:r>
              <a:rPr lang="en-GB" baseline="0" dirty="0" err="1" smtClean="0"/>
              <a:t>Disegulation</a:t>
            </a:r>
            <a:endParaRPr lang="en-GB" dirty="0"/>
          </a:p>
        </p:txBody>
      </p:sp>
      <p:sp>
        <p:nvSpPr>
          <p:cNvPr id="4" name="Slide Number Placeholder 3"/>
          <p:cNvSpPr>
            <a:spLocks noGrp="1"/>
          </p:cNvSpPr>
          <p:nvPr>
            <p:ph type="sldNum" sz="quarter" idx="10"/>
          </p:nvPr>
        </p:nvSpPr>
        <p:spPr/>
        <p:txBody>
          <a:bodyPr/>
          <a:lstStyle/>
          <a:p>
            <a:fld id="{7B9F8F65-E9F2-498F-9C50-34318F583519}" type="slidenum">
              <a:rPr lang="en-GB" smtClean="0"/>
              <a:t>3</a:t>
            </a:fld>
            <a:endParaRPr lang="en-GB"/>
          </a:p>
        </p:txBody>
      </p:sp>
    </p:spTree>
    <p:extLst>
      <p:ext uri="{BB962C8B-B14F-4D97-AF65-F5344CB8AC3E}">
        <p14:creationId xmlns:p14="http://schemas.microsoft.com/office/powerpoint/2010/main" val="90901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3176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9F8F65-E9F2-498F-9C50-34318F583519}" type="slidenum">
              <a:rPr lang="en-GB" smtClean="0"/>
              <a:t>4</a:t>
            </a:fld>
            <a:endParaRPr lang="en-GB"/>
          </a:p>
        </p:txBody>
      </p:sp>
    </p:spTree>
    <p:extLst>
      <p:ext uri="{BB962C8B-B14F-4D97-AF65-F5344CB8AC3E}">
        <p14:creationId xmlns:p14="http://schemas.microsoft.com/office/powerpoint/2010/main" val="89841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9F8F65-E9F2-498F-9C50-34318F583519}" type="slidenum">
              <a:rPr lang="en-GB" smtClean="0"/>
              <a:t>5</a:t>
            </a:fld>
            <a:endParaRPr lang="en-GB"/>
          </a:p>
        </p:txBody>
      </p:sp>
    </p:spTree>
    <p:extLst>
      <p:ext uri="{BB962C8B-B14F-4D97-AF65-F5344CB8AC3E}">
        <p14:creationId xmlns:p14="http://schemas.microsoft.com/office/powerpoint/2010/main" val="7019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see/children do – little mirrors – that’s why what we </a:t>
            </a:r>
            <a:r>
              <a:rPr lang="en-GB" b="1" dirty="0" smtClean="0"/>
              <a:t>DO</a:t>
            </a:r>
            <a:r>
              <a:rPr lang="en-GB" dirty="0" smtClean="0"/>
              <a:t> is so much more important than what we </a:t>
            </a:r>
            <a:r>
              <a:rPr lang="en-GB" b="1" dirty="0" smtClean="0"/>
              <a:t>SAY</a:t>
            </a:r>
          </a:p>
        </p:txBody>
      </p:sp>
      <p:sp>
        <p:nvSpPr>
          <p:cNvPr id="4" name="Slide Number Placeholder 3"/>
          <p:cNvSpPr>
            <a:spLocks noGrp="1"/>
          </p:cNvSpPr>
          <p:nvPr>
            <p:ph type="sldNum" sz="quarter" idx="10"/>
          </p:nvPr>
        </p:nvSpPr>
        <p:spPr/>
        <p:txBody>
          <a:bodyPr/>
          <a:lstStyle/>
          <a:p>
            <a:fld id="{7B9F8F65-E9F2-498F-9C50-34318F583519}" type="slidenum">
              <a:rPr lang="en-GB" smtClean="0"/>
              <a:t>6</a:t>
            </a:fld>
            <a:endParaRPr lang="en-GB"/>
          </a:p>
        </p:txBody>
      </p:sp>
    </p:spTree>
    <p:extLst>
      <p:ext uri="{BB962C8B-B14F-4D97-AF65-F5344CB8AC3E}">
        <p14:creationId xmlns:p14="http://schemas.microsoft.com/office/powerpoint/2010/main" val="235098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a:t>
            </a:r>
            <a:r>
              <a:rPr lang="en-GB" sz="1000" dirty="0" smtClean="0"/>
              <a:t>. Many </a:t>
            </a:r>
            <a:r>
              <a:rPr lang="en-GB" sz="1000" dirty="0"/>
              <a:t>people make the mistake of preventing children from taking risks, or they jump in too soon to solve a child’s problems. </a:t>
            </a:r>
            <a:r>
              <a:rPr lang="en-GB" sz="1000" dirty="0" smtClean="0"/>
              <a:t>Unless it’s necessary </a:t>
            </a:r>
            <a:r>
              <a:rPr lang="en-GB" sz="1000" dirty="0"/>
              <a:t>to protect the </a:t>
            </a:r>
            <a:r>
              <a:rPr lang="en-GB" sz="1000" dirty="0" smtClean="0"/>
              <a:t>child</a:t>
            </a:r>
            <a:r>
              <a:rPr lang="en-GB" sz="1000" dirty="0"/>
              <a:t> </a:t>
            </a:r>
            <a:r>
              <a:rPr lang="en-GB" sz="1000" dirty="0" smtClean="0"/>
              <a:t>from real danger, </a:t>
            </a:r>
            <a:r>
              <a:rPr lang="en-GB" sz="1000" dirty="0"/>
              <a:t>i</a:t>
            </a:r>
            <a:r>
              <a:rPr lang="en-GB" sz="1000" dirty="0" smtClean="0"/>
              <a:t>t </a:t>
            </a:r>
            <a:r>
              <a:rPr lang="en-GB" sz="1000" dirty="0"/>
              <a:t>could prevent them from developing their self-sufficiency.</a:t>
            </a:r>
          </a:p>
          <a:p>
            <a:r>
              <a:rPr lang="en-GB" sz="1000" dirty="0"/>
              <a:t>So, if </a:t>
            </a:r>
            <a:r>
              <a:rPr lang="en-GB" sz="1000" dirty="0" smtClean="0"/>
              <a:t>the </a:t>
            </a:r>
            <a:r>
              <a:rPr lang="en-GB" sz="1000" dirty="0"/>
              <a:t>risk of harm is low, resist the temptation to pre-emptively intervene. Let them face the challenge and attempt to problem-solve on their own. You can offer help if they really do need </a:t>
            </a:r>
            <a:r>
              <a:rPr lang="en-GB" sz="1000" dirty="0" smtClean="0"/>
              <a:t>it.</a:t>
            </a:r>
          </a:p>
          <a:p>
            <a:endParaRPr lang="en-GB" sz="1000" dirty="0"/>
          </a:p>
          <a:p>
            <a:r>
              <a:rPr lang="en-GB" sz="1000" dirty="0" smtClean="0"/>
              <a:t>2.</a:t>
            </a:r>
            <a:r>
              <a:rPr lang="en-GB" sz="1000" dirty="0"/>
              <a:t> Doing so demonstrates that mistakes are not the end of the world and you shouldn’t avoid trying new things due to fear of failure. </a:t>
            </a:r>
            <a:r>
              <a:rPr lang="en-GB" sz="1000" dirty="0" smtClean="0"/>
              <a:t>Call them GREAT MISTAKES! What’s </a:t>
            </a:r>
            <a:r>
              <a:rPr lang="en-GB" sz="1000" dirty="0"/>
              <a:t>important is reflecting on mistakes and learning from them. This helps children to develop a growth </a:t>
            </a:r>
            <a:r>
              <a:rPr lang="en-GB" sz="1000" dirty="0" err="1"/>
              <a:t>mindset</a:t>
            </a:r>
            <a:r>
              <a:rPr lang="en-GB" sz="1000" dirty="0"/>
              <a:t> and encourages them to look for solutions, rather than focusing on unhelpful blaming or self-criticism.</a:t>
            </a:r>
            <a:endParaRPr lang="en-GB" sz="1000" dirty="0" smtClean="0"/>
          </a:p>
          <a:p>
            <a:endParaRPr lang="en-GB" sz="1000" dirty="0" smtClean="0"/>
          </a:p>
          <a:p>
            <a:r>
              <a:rPr lang="en-GB" sz="1000" dirty="0" smtClean="0"/>
              <a:t>3. Whenever </a:t>
            </a:r>
            <a:r>
              <a:rPr lang="en-GB" sz="1000" dirty="0"/>
              <a:t>children face problems, you may be tempted to simply tell them the answer. But doing this prevents them from practising self-sufficiency. This is why you should actively ask questions if children come to you with an issue. It allows them to think for themselves and gain valuable problem-solving experience</a:t>
            </a:r>
            <a:r>
              <a:rPr lang="en-GB" sz="1000" dirty="0" smtClean="0"/>
              <a:t>. </a:t>
            </a:r>
            <a:r>
              <a:rPr lang="en-GB" sz="1000" dirty="0"/>
              <a:t>For example, let’s say a child in your class is trying to put away some books, but they can’t fit them on the shelf. </a:t>
            </a:r>
            <a:r>
              <a:rPr lang="en-GB" sz="1000" dirty="0" smtClean="0"/>
              <a:t>“</a:t>
            </a:r>
            <a:r>
              <a:rPr lang="en-GB" sz="1000" dirty="0"/>
              <a:t>The bookshelf is very full, isn’t it? I think we can do something to create space though. Is there anything we can move on it? What do you think Charlie?” You can give them further nudges if needed, such as: “I think that we could tidy these books up a bit and that pencil box could go somewhere else to free up some space. What do you think we should do with them</a:t>
            </a:r>
            <a:r>
              <a:rPr lang="en-GB" sz="1000" dirty="0" smtClean="0"/>
              <a:t>?”  If a child’s climbing</a:t>
            </a:r>
            <a:r>
              <a:rPr lang="en-GB" sz="1000" baseline="0" dirty="0" smtClean="0"/>
              <a:t> high on a climbing frame. </a:t>
            </a:r>
            <a:r>
              <a:rPr lang="en-GB" sz="1000" dirty="0" smtClean="0"/>
              <a:t>Instead</a:t>
            </a:r>
            <a:r>
              <a:rPr lang="en-GB" sz="1000" baseline="0" dirty="0" smtClean="0"/>
              <a:t> of saying “get down, it’s too high, that’s not safe, ask them “how do you feel?  Do you feel safe?  Do you feel like you can get yourself down?</a:t>
            </a:r>
            <a:endParaRPr lang="en-GB" sz="1000" dirty="0" smtClean="0"/>
          </a:p>
          <a:p>
            <a:endParaRPr lang="en-GB" sz="1000" dirty="0"/>
          </a:p>
          <a:p>
            <a:r>
              <a:rPr lang="en-GB" sz="1000" dirty="0" smtClean="0"/>
              <a:t>4. Praise </a:t>
            </a:r>
            <a:r>
              <a:rPr lang="en-GB" sz="1000" dirty="0"/>
              <a:t>and recognition are critical for building a child’s self-confidence. </a:t>
            </a:r>
            <a:r>
              <a:rPr lang="en-GB" sz="1000" dirty="0" smtClean="0"/>
              <a:t>However, excessively and </a:t>
            </a:r>
            <a:r>
              <a:rPr lang="en-GB" sz="1000" dirty="0"/>
              <a:t>exclusively praising accomplishments and talents, while failing to praise effort, can send the </a:t>
            </a:r>
            <a:r>
              <a:rPr lang="en-GB" sz="1000" dirty="0" smtClean="0"/>
              <a:t>message </a:t>
            </a:r>
            <a:r>
              <a:rPr lang="en-GB" sz="1000" dirty="0"/>
              <a:t>to </a:t>
            </a:r>
            <a:r>
              <a:rPr lang="en-GB" sz="1000" dirty="0" smtClean="0"/>
              <a:t>children that </a:t>
            </a:r>
            <a:r>
              <a:rPr lang="en-GB" sz="1000" dirty="0"/>
              <a:t>they must succeed at everything and be talented to be valued. It can make them afraid of failure and generate feelings of inadequacy, which in turn can lead to poor resilience when they face challenges</a:t>
            </a:r>
            <a:r>
              <a:rPr lang="en-GB" sz="1000" dirty="0" smtClean="0"/>
              <a:t>. This </a:t>
            </a:r>
            <a:r>
              <a:rPr lang="en-GB" sz="1000" dirty="0"/>
              <a:t>is why it’s crucial to praise children when they do their best and make an effort, even if they don’t achieve the results they wanted. </a:t>
            </a:r>
            <a:endParaRPr lang="en-GB" sz="1000" dirty="0" smtClean="0"/>
          </a:p>
          <a:p>
            <a:endParaRPr lang="en-GB" sz="1000" dirty="0"/>
          </a:p>
          <a:p>
            <a:r>
              <a:rPr lang="en-GB" sz="1000" dirty="0" smtClean="0"/>
              <a:t>5. Emotion Coaching</a:t>
            </a:r>
          </a:p>
          <a:p>
            <a:endParaRPr lang="en-GB" sz="1000" dirty="0"/>
          </a:p>
          <a:p>
            <a:r>
              <a:rPr lang="en-GB" sz="1000" dirty="0" smtClean="0"/>
              <a:t>6. Promote </a:t>
            </a:r>
            <a:r>
              <a:rPr lang="en-GB" sz="1000" dirty="0"/>
              <a:t>optimism and positive thinking</a:t>
            </a:r>
            <a:r>
              <a:rPr lang="en-GB" sz="1000" dirty="0" smtClean="0"/>
              <a:t>.</a:t>
            </a:r>
          </a:p>
          <a:p>
            <a:r>
              <a:rPr lang="en-GB" sz="1000" dirty="0"/>
              <a:t>The best way to do this is by showing rather than telling, as children often learn from the example of others. If you have a positive attitude and respond optimistically to difficulties, observant children will notice and may start adopting this behaviour themselves</a:t>
            </a:r>
            <a:r>
              <a:rPr lang="en-GB" sz="1000" dirty="0" smtClean="0"/>
              <a:t>.</a:t>
            </a:r>
            <a:r>
              <a:rPr lang="en-GB" sz="1000" dirty="0"/>
              <a:t> if you’re trying to use a laptop and it’s not loading properly, it can be tempting to say something like: “Ah this annoying laptop! Why does technology never work for me? This is just great, now I’m going to have to change </a:t>
            </a:r>
            <a:r>
              <a:rPr lang="en-GB" sz="1000" dirty="0" smtClean="0"/>
              <a:t>everything I had planned” </a:t>
            </a:r>
            <a:r>
              <a:rPr lang="en-GB" sz="1000" dirty="0"/>
              <a:t>This negative thinking can easily rub off on children if you adopt it all the time.</a:t>
            </a:r>
          </a:p>
          <a:p>
            <a:r>
              <a:rPr lang="en-GB" sz="1000" dirty="0"/>
              <a:t>A better approach would be something like: “Ah, I can’t get the laptop to work right now. Well, I’m sure it’ll start working later or I can get someone to help me fix it. For now, let’s do some reading instead. We can enjoy some stories now sooner than we thought</a:t>
            </a:r>
            <a:r>
              <a:rPr lang="en-GB" sz="1000" dirty="0" smtClean="0"/>
              <a:t>!”</a:t>
            </a:r>
          </a:p>
          <a:p>
            <a:endParaRPr lang="en-GB" sz="1000" dirty="0"/>
          </a:p>
          <a:p>
            <a:r>
              <a:rPr lang="en-GB" sz="1000" dirty="0" smtClean="0"/>
              <a:t>7. Another </a:t>
            </a:r>
            <a:r>
              <a:rPr lang="en-GB" sz="1000" dirty="0"/>
              <a:t>key characteristic of resilience is being able to draw strength from friends and family. This is why it’s important that children learn how to develop relationships. While some are natural social butterflies, some may need an extra push. So, where possible, you should create the opportunity for children to practice their social skills.</a:t>
            </a:r>
          </a:p>
          <a:p>
            <a:r>
              <a:rPr lang="en-GB" sz="1000" dirty="0" smtClean="0"/>
              <a:t>Developing </a:t>
            </a:r>
            <a:r>
              <a:rPr lang="en-GB" sz="1000" dirty="0"/>
              <a:t>relationships is also important for the next and last tip for building resilience in children.</a:t>
            </a:r>
          </a:p>
          <a:p>
            <a:endParaRPr lang="en-GB" sz="1000" dirty="0" smtClean="0"/>
          </a:p>
          <a:p>
            <a:r>
              <a:rPr lang="en-GB" sz="1000" dirty="0" smtClean="0"/>
              <a:t>8.</a:t>
            </a:r>
            <a:r>
              <a:rPr lang="en-GB" dirty="0"/>
              <a:t> </a:t>
            </a:r>
            <a:r>
              <a:rPr lang="en-GB" sz="1000" dirty="0"/>
              <a:t>We discussed earlier about encouraging children to take healthy risks and to think through problems on their own. You have to find a balance here too, as you don’t want to imply that they shouldn’t ask others for help. Otherwise, they may feel that they shouldn’t bother others with their problems.</a:t>
            </a:r>
          </a:p>
          <a:p>
            <a:r>
              <a:rPr lang="en-GB" sz="1000" dirty="0"/>
              <a:t>In situations where they’re working through a challenge independently, make it clear that you are still there to help them. In turn, you should also ask them for help with things around the classroom. Actively offering and asking for support demonstrates that no one needs to work in complete isolation, not even authority figures. People are always available and willing to help one another, whether it’s everyday tasks or in times of need.</a:t>
            </a:r>
          </a:p>
          <a:p>
            <a:endParaRPr lang="en-GB" sz="1000" dirty="0"/>
          </a:p>
          <a:p>
            <a:endParaRPr lang="en-GB" sz="1000" dirty="0"/>
          </a:p>
          <a:p>
            <a:endParaRPr lang="en-GB" sz="1000" dirty="0" smtClean="0"/>
          </a:p>
          <a:p>
            <a:endParaRPr lang="en-GB" sz="1000" dirty="0"/>
          </a:p>
          <a:p>
            <a:endParaRPr lang="en-GB" sz="1000" dirty="0"/>
          </a:p>
          <a:p>
            <a:endParaRPr lang="en-GB" sz="1000" dirty="0"/>
          </a:p>
          <a:p>
            <a:endParaRPr lang="en-GB" sz="1000" dirty="0"/>
          </a:p>
        </p:txBody>
      </p:sp>
      <p:sp>
        <p:nvSpPr>
          <p:cNvPr id="4" name="Slide Number Placeholder 3"/>
          <p:cNvSpPr>
            <a:spLocks noGrp="1"/>
          </p:cNvSpPr>
          <p:nvPr>
            <p:ph type="sldNum" sz="quarter" idx="10"/>
          </p:nvPr>
        </p:nvSpPr>
        <p:spPr/>
        <p:txBody>
          <a:bodyPr/>
          <a:lstStyle/>
          <a:p>
            <a:fld id="{7B9F8F65-E9F2-498F-9C50-34318F583519}" type="slidenum">
              <a:rPr lang="en-GB" smtClean="0"/>
              <a:t>7</a:t>
            </a:fld>
            <a:endParaRPr lang="en-GB"/>
          </a:p>
        </p:txBody>
      </p:sp>
    </p:spTree>
    <p:extLst>
      <p:ext uri="{BB962C8B-B14F-4D97-AF65-F5344CB8AC3E}">
        <p14:creationId xmlns:p14="http://schemas.microsoft.com/office/powerpoint/2010/main" val="47413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solidFill>
                  <a:srgbClr val="303030"/>
                </a:solidFill>
              </a:rPr>
              <a:t>Children should learn how to identify and talk about their emotions. It will help to develop the emotional intelligence they need to handle how they’re feeling when things get tough. Otherwise, confusion and frustration can stop them from carrying on. Resilience involves recognising and controlling our emotions, but not permanently eliminating them, as this isn’t realistic.</a:t>
            </a:r>
            <a:endParaRPr lang="en-GB" sz="1100" dirty="0"/>
          </a:p>
          <a:p>
            <a:r>
              <a:rPr lang="en-GB" sz="1100" dirty="0"/>
              <a:t>If a child becomes upset about something, talk to them about how they’re feeling and reassure them that their emotions are normal.</a:t>
            </a:r>
          </a:p>
          <a:p>
            <a:r>
              <a:rPr lang="en-GB" sz="1100" dirty="0"/>
              <a:t>This also helps to develop empathy, which allows us to see situations from others’ points of view and to not dwell on ourselves. Challenges will therefore feel less like personal attacks and more like an opportunity to solve the problem for everyone.</a:t>
            </a:r>
          </a:p>
          <a:p>
            <a:endParaRPr lang="en-GB" sz="1100" dirty="0"/>
          </a:p>
        </p:txBody>
      </p:sp>
      <p:sp>
        <p:nvSpPr>
          <p:cNvPr id="4" name="Slide Number Placeholder 3"/>
          <p:cNvSpPr>
            <a:spLocks noGrp="1"/>
          </p:cNvSpPr>
          <p:nvPr>
            <p:ph type="sldNum" sz="quarter" idx="10"/>
          </p:nvPr>
        </p:nvSpPr>
        <p:spPr/>
        <p:txBody>
          <a:bodyPr/>
          <a:lstStyle/>
          <a:p>
            <a:fld id="{B51F68D1-E707-491C-9D31-A8814B5E8F0A}" type="slidenum">
              <a:rPr lang="en-GB" smtClean="0"/>
              <a:t>8</a:t>
            </a:fld>
            <a:endParaRPr lang="en-GB"/>
          </a:p>
        </p:txBody>
      </p:sp>
    </p:spTree>
    <p:extLst>
      <p:ext uri="{BB962C8B-B14F-4D97-AF65-F5344CB8AC3E}">
        <p14:creationId xmlns:p14="http://schemas.microsoft.com/office/powerpoint/2010/main" val="389629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3" name="Google Shape;313;p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398214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11/24/2023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11/24/2023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11/24/2023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s://www.bbc.co.uk/teach/school-radio/english-ks1--ks2-aesops-fables-the-crow-and-the-pitcher/zkxmwt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Inclusion Coffee Morning</a:t>
            </a:r>
            <a:br>
              <a:rPr lang="en-GB" dirty="0" smtClean="0"/>
            </a:br>
            <a:r>
              <a:rPr lang="en-GB" dirty="0" smtClean="0"/>
              <a:t>Building Resilience</a:t>
            </a:r>
            <a:endParaRPr lang="en-GB" dirty="0"/>
          </a:p>
        </p:txBody>
      </p:sp>
      <p:sp>
        <p:nvSpPr>
          <p:cNvPr id="3" name="Subtitle 2"/>
          <p:cNvSpPr>
            <a:spLocks noGrp="1"/>
          </p:cNvSpPr>
          <p:nvPr>
            <p:ph type="subTitle" idx="1"/>
          </p:nvPr>
        </p:nvSpPr>
        <p:spPr/>
        <p:txBody>
          <a:bodyPr/>
          <a:lstStyle/>
          <a:p>
            <a:r>
              <a:rPr lang="en-GB" dirty="0" smtClean="0"/>
              <a:t>FRIDAY 24</a:t>
            </a:r>
            <a:r>
              <a:rPr lang="en-GB" baseline="30000" dirty="0" smtClean="0"/>
              <a:t>th</a:t>
            </a:r>
            <a:r>
              <a:rPr lang="en-GB" dirty="0" smtClean="0"/>
              <a:t> NOVEMBER 2023</a:t>
            </a:r>
            <a:endParaRPr lang="en-GB" dirty="0"/>
          </a:p>
        </p:txBody>
      </p:sp>
    </p:spTree>
    <p:extLst>
      <p:ext uri="{BB962C8B-B14F-4D97-AF65-F5344CB8AC3E}">
        <p14:creationId xmlns:p14="http://schemas.microsoft.com/office/powerpoint/2010/main" val="745685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Growth </a:t>
            </a:r>
            <a:r>
              <a:rPr lang="en-GB" dirty="0" err="1" smtClean="0"/>
              <a:t>Mindset</a:t>
            </a:r>
            <a:endParaRPr lang="en-GB" dirty="0"/>
          </a:p>
        </p:txBody>
      </p:sp>
      <p:pic>
        <p:nvPicPr>
          <p:cNvPr id="4" name="Picture 3"/>
          <p:cNvPicPr>
            <a:picLocks noChangeAspect="1"/>
          </p:cNvPicPr>
          <p:nvPr/>
        </p:nvPicPr>
        <p:blipFill>
          <a:blip r:embed="rId3"/>
          <a:stretch>
            <a:fillRect/>
          </a:stretch>
        </p:blipFill>
        <p:spPr>
          <a:xfrm>
            <a:off x="1468462" y="1891059"/>
            <a:ext cx="8845805" cy="4650418"/>
          </a:xfrm>
          <a:prstGeom prst="rect">
            <a:avLst/>
          </a:prstGeom>
        </p:spPr>
      </p:pic>
    </p:spTree>
    <p:extLst>
      <p:ext uri="{BB962C8B-B14F-4D97-AF65-F5344CB8AC3E}">
        <p14:creationId xmlns:p14="http://schemas.microsoft.com/office/powerpoint/2010/main" val="3604543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4"/>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GB"/>
              <a:t>The Power of Yet!</a:t>
            </a:r>
            <a:endParaRPr/>
          </a:p>
        </p:txBody>
      </p:sp>
      <p:pic>
        <p:nvPicPr>
          <p:cNvPr id="347" name="Google Shape;347;p14"/>
          <p:cNvPicPr preferRelativeResize="0">
            <a:picLocks noGrp="1"/>
          </p:cNvPicPr>
          <p:nvPr>
            <p:ph type="body" idx="1"/>
          </p:nvPr>
        </p:nvPicPr>
        <p:blipFill rotWithShape="1">
          <a:blip r:embed="rId3">
            <a:alphaModFix/>
          </a:blip>
          <a:srcRect/>
          <a:stretch/>
        </p:blipFill>
        <p:spPr>
          <a:xfrm>
            <a:off x="6476185" y="636409"/>
            <a:ext cx="4702849" cy="5885601"/>
          </a:xfrm>
          <a:prstGeom prst="rect">
            <a:avLst/>
          </a:prstGeom>
          <a:noFill/>
          <a:ln>
            <a:noFill/>
          </a:ln>
        </p:spPr>
      </p:pic>
      <p:pic>
        <p:nvPicPr>
          <p:cNvPr id="2" name="Picture 1"/>
          <p:cNvPicPr>
            <a:picLocks noChangeAspect="1"/>
          </p:cNvPicPr>
          <p:nvPr/>
        </p:nvPicPr>
        <p:blipFill>
          <a:blip r:embed="rId4"/>
          <a:stretch>
            <a:fillRect/>
          </a:stretch>
        </p:blipFill>
        <p:spPr>
          <a:xfrm rot="20338061">
            <a:off x="571136" y="2684709"/>
            <a:ext cx="5071991" cy="2648559"/>
          </a:xfrm>
          <a:prstGeom prst="rect">
            <a:avLst/>
          </a:prstGeom>
        </p:spPr>
      </p:pic>
      <p:sp>
        <p:nvSpPr>
          <p:cNvPr id="3" name="Rectangle 2"/>
          <p:cNvSpPr/>
          <p:nvPr/>
        </p:nvSpPr>
        <p:spPr>
          <a:xfrm>
            <a:off x="264812" y="6337344"/>
            <a:ext cx="5758308" cy="369332"/>
          </a:xfrm>
          <a:prstGeom prst="rect">
            <a:avLst/>
          </a:prstGeom>
        </p:spPr>
        <p:txBody>
          <a:bodyPr wrap="none">
            <a:spAutoFit/>
          </a:bodyPr>
          <a:lstStyle/>
          <a:p>
            <a:r>
              <a:rPr lang="en-GB" dirty="0"/>
              <a:t>https://www.youtube.com/watch?v=J-swZaKN2Ic</a:t>
            </a:r>
          </a:p>
        </p:txBody>
      </p:sp>
    </p:spTree>
    <p:extLst>
      <p:ext uri="{BB962C8B-B14F-4D97-AF65-F5344CB8AC3E}">
        <p14:creationId xmlns:p14="http://schemas.microsoft.com/office/powerpoint/2010/main" val="2397523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GB"/>
              <a:t>Equality vs Equity</a:t>
            </a:r>
            <a:endParaRPr/>
          </a:p>
        </p:txBody>
      </p:sp>
      <p:pic>
        <p:nvPicPr>
          <p:cNvPr id="274" name="Google Shape;274;p3"/>
          <p:cNvPicPr preferRelativeResize="0"/>
          <p:nvPr/>
        </p:nvPicPr>
        <p:blipFill rotWithShape="1">
          <a:blip r:embed="rId3">
            <a:alphaModFix/>
          </a:blip>
          <a:srcRect/>
          <a:stretch/>
        </p:blipFill>
        <p:spPr>
          <a:xfrm>
            <a:off x="6197311" y="1878589"/>
            <a:ext cx="5433076" cy="4141211"/>
          </a:xfrm>
          <a:prstGeom prst="rect">
            <a:avLst/>
          </a:prstGeom>
          <a:noFill/>
          <a:ln>
            <a:noFill/>
          </a:ln>
        </p:spPr>
      </p:pic>
      <p:pic>
        <p:nvPicPr>
          <p:cNvPr id="275" name="Google Shape;275;p3"/>
          <p:cNvPicPr preferRelativeResize="0"/>
          <p:nvPr/>
        </p:nvPicPr>
        <p:blipFill rotWithShape="1">
          <a:blip r:embed="rId4">
            <a:alphaModFix/>
          </a:blip>
          <a:srcRect/>
          <a:stretch/>
        </p:blipFill>
        <p:spPr>
          <a:xfrm>
            <a:off x="757646" y="2027388"/>
            <a:ext cx="4259038" cy="4830612"/>
          </a:xfrm>
          <a:prstGeom prst="rect">
            <a:avLst/>
          </a:prstGeom>
          <a:noFill/>
          <a:ln>
            <a:noFill/>
          </a:ln>
        </p:spPr>
      </p:pic>
    </p:spTree>
    <p:extLst>
      <p:ext uri="{BB962C8B-B14F-4D97-AF65-F5344CB8AC3E}">
        <p14:creationId xmlns:p14="http://schemas.microsoft.com/office/powerpoint/2010/main" val="4074342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 x Boxes Bulk Ultra Soft Facial Tissue | Luxurious 100 White Facial Family | Bulk Pure Virgin TISSUES | 100 FIL 2PLY | Tissue for Dental Medical Home Cleaning from Pasha81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94" y="2337103"/>
            <a:ext cx="5930537" cy="432495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Learning to problem solve</a:t>
            </a:r>
            <a:br>
              <a:rPr lang="en-GB" dirty="0" smtClean="0"/>
            </a:br>
            <a:r>
              <a:rPr lang="en-GB" dirty="0" smtClean="0"/>
              <a:t>/overcome challenges</a:t>
            </a:r>
            <a:endParaRPr lang="en-GB" dirty="0"/>
          </a:p>
        </p:txBody>
      </p:sp>
      <p:pic>
        <p:nvPicPr>
          <p:cNvPr id="2" name="Picture 1"/>
          <p:cNvPicPr>
            <a:picLocks noChangeAspect="1"/>
          </p:cNvPicPr>
          <p:nvPr/>
        </p:nvPicPr>
        <p:blipFill>
          <a:blip r:embed="rId4"/>
          <a:stretch>
            <a:fillRect/>
          </a:stretch>
        </p:blipFill>
        <p:spPr>
          <a:xfrm>
            <a:off x="7223761" y="641032"/>
            <a:ext cx="4630944" cy="4039275"/>
          </a:xfrm>
          <a:prstGeom prst="rect">
            <a:avLst/>
          </a:prstGeom>
        </p:spPr>
      </p:pic>
      <p:pic>
        <p:nvPicPr>
          <p:cNvPr id="3" name="Picture 2"/>
          <p:cNvPicPr>
            <a:picLocks noChangeAspect="1"/>
          </p:cNvPicPr>
          <p:nvPr/>
        </p:nvPicPr>
        <p:blipFill>
          <a:blip r:embed="rId5"/>
          <a:stretch>
            <a:fillRect/>
          </a:stretch>
        </p:blipFill>
        <p:spPr>
          <a:xfrm>
            <a:off x="7223761" y="4830063"/>
            <a:ext cx="1804735" cy="1629053"/>
          </a:xfrm>
          <a:prstGeom prst="rect">
            <a:avLst/>
          </a:prstGeom>
        </p:spPr>
      </p:pic>
    </p:spTree>
    <p:extLst>
      <p:ext uri="{BB962C8B-B14F-4D97-AF65-F5344CB8AC3E}">
        <p14:creationId xmlns:p14="http://schemas.microsoft.com/office/powerpoint/2010/main" val="164253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lgn="ctr">
              <a:lnSpc>
                <a:spcPct val="90000"/>
              </a:lnSpc>
              <a:spcBef>
                <a:spcPts val="1000"/>
              </a:spcBef>
              <a:buClr>
                <a:schemeClr val="dk1"/>
              </a:buClr>
              <a:buSzPct val="100000"/>
            </a:pPr>
            <a:r>
              <a:rPr lang="en-GB" b="1" dirty="0" smtClean="0">
                <a:latin typeface="Century Gothic"/>
                <a:ea typeface="Century Gothic"/>
                <a:cs typeface="Century Gothic"/>
                <a:sym typeface="Century Gothic"/>
              </a:rPr>
              <a:t>How we teach this to children – </a:t>
            </a:r>
            <a:r>
              <a:rPr lang="en-GB" b="1" dirty="0">
                <a:ea typeface="Century Gothic"/>
                <a:cs typeface="Century Gothic"/>
                <a:sym typeface="Century Gothic"/>
              </a:rPr>
              <a:t>The Crow and the Pitcher – a story of resilience</a:t>
            </a:r>
            <a:endParaRPr lang="en-GB" dirty="0"/>
          </a:p>
        </p:txBody>
      </p:sp>
      <p:sp>
        <p:nvSpPr>
          <p:cNvPr id="117" name="Google Shape;11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u="sng" dirty="0">
                <a:solidFill>
                  <a:schemeClr val="hlink"/>
                </a:solidFill>
                <a:hlinkClick r:id="rId3"/>
              </a:rPr>
              <a:t>https://www.bbc.co.uk/teach/school-radio/english-ks1--ks2-aesops-fables-the-crow-and-the-pitcher/zkxmwty</a:t>
            </a:r>
            <a:r>
              <a:rPr lang="en-GB" dirty="0"/>
              <a:t> </a:t>
            </a:r>
            <a:endParaRPr dirty="0"/>
          </a:p>
        </p:txBody>
      </p:sp>
      <p:pic>
        <p:nvPicPr>
          <p:cNvPr id="118" name="Google Shape;118;p5"/>
          <p:cNvPicPr preferRelativeResize="0"/>
          <p:nvPr/>
        </p:nvPicPr>
        <p:blipFill rotWithShape="1">
          <a:blip r:embed="rId4">
            <a:alphaModFix/>
          </a:blip>
          <a:srcRect/>
          <a:stretch/>
        </p:blipFill>
        <p:spPr>
          <a:xfrm>
            <a:off x="1450349" y="3120860"/>
            <a:ext cx="9173855" cy="3372015"/>
          </a:xfrm>
          <a:prstGeom prst="rect">
            <a:avLst/>
          </a:prstGeom>
          <a:noFill/>
          <a:ln>
            <a:noFill/>
          </a:ln>
        </p:spPr>
      </p:pic>
    </p:spTree>
    <p:extLst>
      <p:ext uri="{BB962C8B-B14F-4D97-AF65-F5344CB8AC3E}">
        <p14:creationId xmlns:p14="http://schemas.microsoft.com/office/powerpoint/2010/main" val="2864590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b="1">
                <a:latin typeface="Century Gothic"/>
                <a:ea typeface="Century Gothic"/>
                <a:cs typeface="Century Gothic"/>
                <a:sym typeface="Century Gothic"/>
              </a:rPr>
              <a:t>You can fix a problem if you think about it…</a:t>
            </a:r>
            <a:endParaRPr/>
          </a:p>
        </p:txBody>
      </p:sp>
      <p:sp>
        <p:nvSpPr>
          <p:cNvPr id="124" name="Google Shape;124;p6"/>
          <p:cNvSpPr txBox="1">
            <a:spLocks noGrp="1"/>
          </p:cNvSpPr>
          <p:nvPr>
            <p:ph type="body" idx="1"/>
          </p:nvPr>
        </p:nvSpPr>
        <p:spPr>
          <a:xfrm>
            <a:off x="838200" y="2511963"/>
            <a:ext cx="10515600"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Clr>
                <a:schemeClr val="dk1"/>
              </a:buClr>
              <a:buSzPts val="2800"/>
              <a:buFont typeface="Wingdings" panose="05000000000000000000" pitchFamily="2" charset="2"/>
              <a:buChar char="Ø"/>
            </a:pPr>
            <a:r>
              <a:rPr lang="en-GB" sz="3200" dirty="0">
                <a:latin typeface="Century Gothic"/>
                <a:ea typeface="Century Gothic"/>
                <a:cs typeface="Century Gothic"/>
                <a:sym typeface="Century Gothic"/>
              </a:rPr>
              <a:t>Crack a clam?</a:t>
            </a:r>
            <a:endParaRPr sz="3200" dirty="0"/>
          </a:p>
          <a:p>
            <a:pPr marL="463550" indent="-285750">
              <a:lnSpc>
                <a:spcPct val="90000"/>
              </a:lnSpc>
              <a:buClr>
                <a:schemeClr val="dk1"/>
              </a:buClr>
              <a:buSzPts val="2800"/>
              <a:buFont typeface="Wingdings" panose="05000000000000000000" pitchFamily="2" charset="2"/>
              <a:buChar char="Ø"/>
            </a:pPr>
            <a:endParaRPr sz="3200" dirty="0">
              <a:latin typeface="Century Gothic"/>
              <a:ea typeface="Century Gothic"/>
              <a:cs typeface="Century Gothic"/>
              <a:sym typeface="Century Gothic"/>
            </a:endParaRPr>
          </a:p>
          <a:p>
            <a:pPr marL="463550" indent="-285750">
              <a:lnSpc>
                <a:spcPct val="90000"/>
              </a:lnSpc>
              <a:buClr>
                <a:schemeClr val="dk1"/>
              </a:buClr>
              <a:buSzPts val="2800"/>
              <a:buFont typeface="Wingdings" panose="05000000000000000000" pitchFamily="2" charset="2"/>
              <a:buChar char="Ø"/>
            </a:pPr>
            <a:endParaRPr sz="3200" dirty="0">
              <a:latin typeface="Century Gothic"/>
              <a:ea typeface="Century Gothic"/>
              <a:cs typeface="Century Gothic"/>
              <a:sym typeface="Century Gothic"/>
            </a:endParaRPr>
          </a:p>
          <a:p>
            <a:pPr lvl="0" algn="l" rtl="0">
              <a:lnSpc>
                <a:spcPct val="90000"/>
              </a:lnSpc>
              <a:spcBef>
                <a:spcPts val="1000"/>
              </a:spcBef>
              <a:spcAft>
                <a:spcPts val="0"/>
              </a:spcAft>
              <a:buClr>
                <a:schemeClr val="dk1"/>
              </a:buClr>
              <a:buSzPts val="2800"/>
              <a:buFont typeface="Wingdings" panose="05000000000000000000" pitchFamily="2" charset="2"/>
              <a:buChar char="Ø"/>
            </a:pPr>
            <a:r>
              <a:rPr lang="en-GB" sz="3200" dirty="0">
                <a:latin typeface="Century Gothic"/>
                <a:ea typeface="Century Gothic"/>
                <a:cs typeface="Century Gothic"/>
                <a:sym typeface="Century Gothic"/>
              </a:rPr>
              <a:t>Crack a walnut?</a:t>
            </a:r>
            <a:endParaRPr sz="3200" dirty="0"/>
          </a:p>
          <a:p>
            <a:pPr marL="463550" indent="-285750">
              <a:lnSpc>
                <a:spcPct val="90000"/>
              </a:lnSpc>
              <a:buClr>
                <a:schemeClr val="dk1"/>
              </a:buClr>
              <a:buSzPts val="2800"/>
              <a:buFont typeface="Wingdings" panose="05000000000000000000" pitchFamily="2" charset="2"/>
              <a:buChar char="Ø"/>
            </a:pPr>
            <a:endParaRPr sz="3200" dirty="0">
              <a:latin typeface="Century Gothic"/>
              <a:ea typeface="Century Gothic"/>
              <a:cs typeface="Century Gothic"/>
              <a:sym typeface="Century Gothic"/>
            </a:endParaRPr>
          </a:p>
          <a:p>
            <a:pPr marL="463550" indent="-285750">
              <a:lnSpc>
                <a:spcPct val="90000"/>
              </a:lnSpc>
              <a:buClr>
                <a:schemeClr val="dk1"/>
              </a:buClr>
              <a:buSzPts val="2800"/>
              <a:buFont typeface="Wingdings" panose="05000000000000000000" pitchFamily="2" charset="2"/>
              <a:buChar char="Ø"/>
            </a:pPr>
            <a:endParaRPr sz="3200" dirty="0">
              <a:latin typeface="Century Gothic"/>
              <a:ea typeface="Century Gothic"/>
              <a:cs typeface="Century Gothic"/>
              <a:sym typeface="Century Gothic"/>
            </a:endParaRPr>
          </a:p>
          <a:p>
            <a:pPr lvl="0" algn="l" rtl="0">
              <a:lnSpc>
                <a:spcPct val="90000"/>
              </a:lnSpc>
              <a:spcBef>
                <a:spcPts val="1000"/>
              </a:spcBef>
              <a:spcAft>
                <a:spcPts val="0"/>
              </a:spcAft>
              <a:buClr>
                <a:schemeClr val="dk1"/>
              </a:buClr>
              <a:buSzPts val="2800"/>
              <a:buFont typeface="Wingdings" panose="05000000000000000000" pitchFamily="2" charset="2"/>
              <a:buChar char="Ø"/>
            </a:pPr>
            <a:r>
              <a:rPr lang="en-GB" sz="3200" dirty="0">
                <a:latin typeface="Century Gothic"/>
                <a:ea typeface="Century Gothic"/>
                <a:cs typeface="Century Gothic"/>
                <a:sym typeface="Century Gothic"/>
              </a:rPr>
              <a:t>Reach water at the bottom of a pitcher?</a:t>
            </a:r>
            <a:endParaRPr sz="3200" dirty="0"/>
          </a:p>
        </p:txBody>
      </p:sp>
      <p:pic>
        <p:nvPicPr>
          <p:cNvPr id="125" name="Google Shape;125;p6"/>
          <p:cNvPicPr preferRelativeResize="0"/>
          <p:nvPr/>
        </p:nvPicPr>
        <p:blipFill rotWithShape="1">
          <a:blip r:embed="rId3">
            <a:alphaModFix/>
          </a:blip>
          <a:srcRect/>
          <a:stretch/>
        </p:blipFill>
        <p:spPr>
          <a:xfrm>
            <a:off x="6478395" y="1567087"/>
            <a:ext cx="2460781" cy="1639130"/>
          </a:xfrm>
          <a:prstGeom prst="rect">
            <a:avLst/>
          </a:prstGeom>
          <a:noFill/>
          <a:ln>
            <a:noFill/>
          </a:ln>
        </p:spPr>
      </p:pic>
      <p:pic>
        <p:nvPicPr>
          <p:cNvPr id="126" name="Google Shape;126;p6"/>
          <p:cNvPicPr preferRelativeResize="0"/>
          <p:nvPr/>
        </p:nvPicPr>
        <p:blipFill rotWithShape="1">
          <a:blip r:embed="rId4">
            <a:alphaModFix/>
          </a:blip>
          <a:srcRect/>
          <a:stretch/>
        </p:blipFill>
        <p:spPr>
          <a:xfrm>
            <a:off x="4678287" y="3616854"/>
            <a:ext cx="2467319" cy="1686160"/>
          </a:xfrm>
          <a:prstGeom prst="rect">
            <a:avLst/>
          </a:prstGeom>
          <a:noFill/>
          <a:ln>
            <a:noFill/>
          </a:ln>
        </p:spPr>
      </p:pic>
      <p:pic>
        <p:nvPicPr>
          <p:cNvPr id="127" name="Google Shape;127;p6"/>
          <p:cNvPicPr preferRelativeResize="0"/>
          <p:nvPr/>
        </p:nvPicPr>
        <p:blipFill rotWithShape="1">
          <a:blip r:embed="rId5">
            <a:alphaModFix/>
          </a:blip>
          <a:srcRect/>
          <a:stretch/>
        </p:blipFill>
        <p:spPr>
          <a:xfrm>
            <a:off x="9114241" y="4687632"/>
            <a:ext cx="2239559" cy="1805243"/>
          </a:xfrm>
          <a:prstGeom prst="rect">
            <a:avLst/>
          </a:prstGeom>
          <a:noFill/>
          <a:ln>
            <a:noFill/>
          </a:ln>
        </p:spPr>
      </p:pic>
    </p:spTree>
    <p:extLst>
      <p:ext uri="{BB962C8B-B14F-4D97-AF65-F5344CB8AC3E}">
        <p14:creationId xmlns:p14="http://schemas.microsoft.com/office/powerpoint/2010/main" val="2910425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entury Gothic"/>
              <a:buNone/>
            </a:pPr>
            <a:r>
              <a:rPr lang="en-GB" b="1">
                <a:latin typeface="Century Gothic"/>
                <a:ea typeface="Century Gothic"/>
                <a:cs typeface="Century Gothic"/>
                <a:sym typeface="Century Gothic"/>
              </a:rPr>
              <a:t>Resilience – can you think what crow would do or say?</a:t>
            </a:r>
            <a:endParaRPr/>
          </a:p>
        </p:txBody>
      </p:sp>
      <p:sp>
        <p:nvSpPr>
          <p:cNvPr id="133" name="Google Shape;13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0000"/>
              <a:buNone/>
            </a:pPr>
            <a:endParaRPr sz="3600" dirty="0">
              <a:solidFill>
                <a:srgbClr val="00B050"/>
              </a:solidFill>
            </a:endParaRPr>
          </a:p>
          <a:p>
            <a:pPr marL="0" lvl="0" indent="0" algn="ctr" rtl="0">
              <a:lnSpc>
                <a:spcPct val="90000"/>
              </a:lnSpc>
              <a:spcBef>
                <a:spcPts val="1000"/>
              </a:spcBef>
              <a:spcAft>
                <a:spcPts val="0"/>
              </a:spcAft>
              <a:buClr>
                <a:srgbClr val="00B050"/>
              </a:buClr>
              <a:buSzPct val="100000"/>
              <a:buNone/>
            </a:pPr>
            <a:r>
              <a:rPr lang="en-GB" sz="3600" dirty="0">
                <a:solidFill>
                  <a:srgbClr val="00B050"/>
                </a:solidFill>
              </a:rPr>
              <a:t>Resilient/Resilience </a:t>
            </a:r>
            <a:r>
              <a:rPr lang="en-GB" sz="3600" dirty="0"/>
              <a:t>- Being able to cope with challenges that life brings and keep calm</a:t>
            </a:r>
            <a:endParaRPr dirty="0"/>
          </a:p>
          <a:p>
            <a:pPr marL="228600" lvl="0" indent="-64135" algn="l" rtl="0">
              <a:lnSpc>
                <a:spcPct val="90000"/>
              </a:lnSpc>
              <a:spcBef>
                <a:spcPts val="1000"/>
              </a:spcBef>
              <a:spcAft>
                <a:spcPts val="0"/>
              </a:spcAft>
              <a:buClr>
                <a:schemeClr val="dk1"/>
              </a:buClr>
              <a:buSzPct val="100000"/>
              <a:buNone/>
            </a:pPr>
            <a:endParaRPr dirty="0"/>
          </a:p>
          <a:p>
            <a:pPr marL="228600" lvl="0" indent="-64135"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rgbClr val="7030A0"/>
              </a:buClr>
              <a:buSzPct val="100000"/>
              <a:buNone/>
            </a:pPr>
            <a:r>
              <a:rPr lang="en-GB" sz="2800" dirty="0">
                <a:solidFill>
                  <a:srgbClr val="7030A0"/>
                </a:solidFill>
              </a:rPr>
              <a:t>I have forgotten my water bottle…</a:t>
            </a:r>
            <a:endParaRPr sz="2800" dirty="0"/>
          </a:p>
          <a:p>
            <a:pPr marL="0" lvl="0" indent="0" algn="l" rtl="0">
              <a:lnSpc>
                <a:spcPct val="90000"/>
              </a:lnSpc>
              <a:spcBef>
                <a:spcPts val="1000"/>
              </a:spcBef>
              <a:spcAft>
                <a:spcPts val="0"/>
              </a:spcAft>
              <a:buClr>
                <a:srgbClr val="7030A0"/>
              </a:buClr>
              <a:buSzPct val="100000"/>
              <a:buNone/>
            </a:pPr>
            <a:r>
              <a:rPr lang="en-GB" sz="2800" dirty="0">
                <a:solidFill>
                  <a:srgbClr val="7030A0"/>
                </a:solidFill>
              </a:rPr>
              <a:t>My friend won’t play with me…</a:t>
            </a:r>
            <a:endParaRPr sz="2800" dirty="0"/>
          </a:p>
          <a:p>
            <a:pPr marL="0" lvl="0" indent="0" algn="l" rtl="0">
              <a:lnSpc>
                <a:spcPct val="90000"/>
              </a:lnSpc>
              <a:spcBef>
                <a:spcPts val="1000"/>
              </a:spcBef>
              <a:spcAft>
                <a:spcPts val="0"/>
              </a:spcAft>
              <a:buClr>
                <a:srgbClr val="7030A0"/>
              </a:buClr>
              <a:buSzPct val="100000"/>
              <a:buNone/>
            </a:pPr>
            <a:r>
              <a:rPr lang="en-GB" sz="2800" dirty="0">
                <a:solidFill>
                  <a:srgbClr val="7030A0"/>
                </a:solidFill>
              </a:rPr>
              <a:t>I’ve got to leave my mum and dad and go to school…</a:t>
            </a:r>
            <a:endParaRPr sz="2800" dirty="0"/>
          </a:p>
          <a:p>
            <a:pPr marL="0" lvl="0" indent="0" algn="l" rtl="0">
              <a:lnSpc>
                <a:spcPct val="90000"/>
              </a:lnSpc>
              <a:spcBef>
                <a:spcPts val="1000"/>
              </a:spcBef>
              <a:spcAft>
                <a:spcPts val="0"/>
              </a:spcAft>
              <a:buClr>
                <a:srgbClr val="7030A0"/>
              </a:buClr>
              <a:buSzPct val="100000"/>
              <a:buNone/>
            </a:pPr>
            <a:r>
              <a:rPr lang="en-GB" sz="2800" dirty="0">
                <a:solidFill>
                  <a:srgbClr val="7030A0"/>
                </a:solidFill>
              </a:rPr>
              <a:t>My work is tricky today</a:t>
            </a:r>
            <a:r>
              <a:rPr lang="en-GB" sz="2800" dirty="0" smtClean="0">
                <a:solidFill>
                  <a:srgbClr val="7030A0"/>
                </a:solidFill>
              </a:rPr>
              <a:t>…</a:t>
            </a:r>
          </a:p>
          <a:p>
            <a:pPr marL="0" lvl="0" indent="0" algn="l" rtl="0">
              <a:lnSpc>
                <a:spcPct val="90000"/>
              </a:lnSpc>
              <a:spcBef>
                <a:spcPts val="1000"/>
              </a:spcBef>
              <a:spcAft>
                <a:spcPts val="0"/>
              </a:spcAft>
              <a:buClr>
                <a:srgbClr val="7030A0"/>
              </a:buClr>
              <a:buSzPct val="100000"/>
              <a:buNone/>
            </a:pPr>
            <a:r>
              <a:rPr lang="en-GB" sz="2800" dirty="0" smtClean="0">
                <a:solidFill>
                  <a:srgbClr val="7030A0"/>
                </a:solidFill>
              </a:rPr>
              <a:t>Because it’s hard I don’t want to do it.</a:t>
            </a:r>
            <a:endParaRPr sz="2800" dirty="0"/>
          </a:p>
        </p:txBody>
      </p:sp>
      <p:pic>
        <p:nvPicPr>
          <p:cNvPr id="134" name="Google Shape;134;p7"/>
          <p:cNvPicPr preferRelativeResize="0"/>
          <p:nvPr/>
        </p:nvPicPr>
        <p:blipFill rotWithShape="1">
          <a:blip r:embed="rId3">
            <a:alphaModFix/>
          </a:blip>
          <a:srcRect/>
          <a:stretch/>
        </p:blipFill>
        <p:spPr>
          <a:xfrm>
            <a:off x="8964054" y="3622126"/>
            <a:ext cx="1983579" cy="2689774"/>
          </a:xfrm>
          <a:prstGeom prst="rect">
            <a:avLst/>
          </a:prstGeom>
          <a:noFill/>
          <a:ln>
            <a:noFill/>
          </a:ln>
        </p:spPr>
      </p:pic>
    </p:spTree>
    <p:extLst>
      <p:ext uri="{BB962C8B-B14F-4D97-AF65-F5344CB8AC3E}">
        <p14:creationId xmlns:p14="http://schemas.microsoft.com/office/powerpoint/2010/main" val="1044199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n-GB" b="1">
                <a:latin typeface="Century Gothic"/>
                <a:ea typeface="Century Gothic"/>
                <a:cs typeface="Century Gothic"/>
                <a:sym typeface="Century Gothic"/>
              </a:rPr>
              <a:t>Can you be a Clever Crow next time you face a challenge?</a:t>
            </a:r>
            <a:endParaRPr/>
          </a:p>
        </p:txBody>
      </p:sp>
      <p:sp>
        <p:nvSpPr>
          <p:cNvPr id="140" name="Google Shape;140;p8"/>
          <p:cNvSpPr txBox="1">
            <a:spLocks noGrp="1"/>
          </p:cNvSpPr>
          <p:nvPr>
            <p:ph type="body" idx="1"/>
          </p:nvPr>
        </p:nvSpPr>
        <p:spPr>
          <a:xfrm>
            <a:off x="838200" y="2506662"/>
            <a:ext cx="10515600" cy="4351338"/>
          </a:xfrm>
          <a:prstGeom prst="rect">
            <a:avLst/>
          </a:prstGeom>
          <a:noFill/>
          <a:ln>
            <a:noFill/>
          </a:ln>
        </p:spPr>
        <p:txBody>
          <a:bodyPr spcFirstLastPara="1" wrap="square" lIns="91425" tIns="45700" rIns="91425" bIns="45700" anchor="t" anchorCtr="0">
            <a:normAutofit/>
          </a:bodyPr>
          <a:lstStyle/>
          <a:p>
            <a:pPr>
              <a:lnSpc>
                <a:spcPct val="90000"/>
              </a:lnSpc>
              <a:spcBef>
                <a:spcPts val="0"/>
              </a:spcBef>
              <a:buClr>
                <a:schemeClr val="dk1"/>
              </a:buClr>
              <a:buSzPct val="100000"/>
            </a:pPr>
            <a:r>
              <a:rPr lang="en-GB" sz="2000" dirty="0">
                <a:ea typeface="Century Gothic"/>
                <a:cs typeface="Century Gothic"/>
                <a:sym typeface="Century Gothic"/>
              </a:rPr>
              <a:t>Recognise a challenge</a:t>
            </a:r>
            <a:endParaRPr sz="2000" dirty="0"/>
          </a:p>
          <a:p>
            <a:pPr>
              <a:lnSpc>
                <a:spcPct val="90000"/>
              </a:lnSpc>
              <a:buClr>
                <a:schemeClr val="dk1"/>
              </a:buClr>
              <a:buSzPct val="100000"/>
            </a:pPr>
            <a:r>
              <a:rPr lang="en-GB" sz="2000" dirty="0">
                <a:ea typeface="Century Gothic"/>
                <a:cs typeface="Century Gothic"/>
                <a:sym typeface="Century Gothic"/>
              </a:rPr>
              <a:t>Keep calm</a:t>
            </a:r>
            <a:endParaRPr sz="2000" dirty="0"/>
          </a:p>
          <a:p>
            <a:pPr>
              <a:lnSpc>
                <a:spcPct val="90000"/>
              </a:lnSpc>
              <a:buClr>
                <a:schemeClr val="dk1"/>
              </a:buClr>
              <a:buSzPct val="100000"/>
            </a:pPr>
            <a:r>
              <a:rPr lang="en-GB" sz="2000" dirty="0">
                <a:ea typeface="Century Gothic"/>
                <a:cs typeface="Century Gothic"/>
                <a:sym typeface="Century Gothic"/>
              </a:rPr>
              <a:t>Think…what could I do?  </a:t>
            </a:r>
            <a:endParaRPr sz="2000" dirty="0"/>
          </a:p>
          <a:p>
            <a:pPr>
              <a:lnSpc>
                <a:spcPct val="90000"/>
              </a:lnSpc>
              <a:buClr>
                <a:schemeClr val="dk1"/>
              </a:buClr>
              <a:buSzPct val="100000"/>
            </a:pPr>
            <a:r>
              <a:rPr lang="en-GB" sz="2000" dirty="0">
                <a:ea typeface="Century Gothic"/>
                <a:cs typeface="Century Gothic"/>
                <a:sym typeface="Century Gothic"/>
              </a:rPr>
              <a:t>Think…what else could I do?  </a:t>
            </a:r>
            <a:endParaRPr sz="2000" dirty="0"/>
          </a:p>
          <a:p>
            <a:pPr>
              <a:lnSpc>
                <a:spcPct val="90000"/>
              </a:lnSpc>
              <a:buClr>
                <a:schemeClr val="dk1"/>
              </a:buClr>
              <a:buSzPct val="100000"/>
            </a:pPr>
            <a:r>
              <a:rPr lang="en-GB" sz="2000" dirty="0">
                <a:ea typeface="Century Gothic"/>
                <a:cs typeface="Century Gothic"/>
                <a:sym typeface="Century Gothic"/>
              </a:rPr>
              <a:t>Think…could anyone or anything help me?</a:t>
            </a:r>
            <a:endParaRPr sz="2000" dirty="0"/>
          </a:p>
          <a:p>
            <a:pPr>
              <a:lnSpc>
                <a:spcPct val="90000"/>
              </a:lnSpc>
              <a:buClr>
                <a:schemeClr val="dk1"/>
              </a:buClr>
              <a:buSzPct val="100000"/>
            </a:pPr>
            <a:r>
              <a:rPr lang="en-GB" sz="2000" dirty="0">
                <a:ea typeface="Century Gothic"/>
                <a:cs typeface="Century Gothic"/>
                <a:sym typeface="Century Gothic"/>
              </a:rPr>
              <a:t>Be patient and calm; it might take a while. That’s okay!</a:t>
            </a:r>
            <a:endParaRPr sz="2000" dirty="0"/>
          </a:p>
          <a:p>
            <a:pPr marL="228600" lvl="0" indent="-64135" algn="l" rtl="0">
              <a:lnSpc>
                <a:spcPct val="90000"/>
              </a:lnSpc>
              <a:spcBef>
                <a:spcPts val="1000"/>
              </a:spcBef>
              <a:spcAft>
                <a:spcPts val="0"/>
              </a:spcAft>
              <a:buClr>
                <a:schemeClr val="dk1"/>
              </a:buClr>
              <a:buSzPct val="100000"/>
              <a:buNone/>
            </a:pPr>
            <a:endParaRPr dirty="0">
              <a:latin typeface="Century Gothic"/>
              <a:ea typeface="Century Gothic"/>
              <a:cs typeface="Century Gothic"/>
              <a:sym typeface="Century Gothic"/>
            </a:endParaRPr>
          </a:p>
          <a:p>
            <a:pPr marL="228600" lvl="0" indent="-64135" algn="l" rtl="0">
              <a:lnSpc>
                <a:spcPct val="90000"/>
              </a:lnSpc>
              <a:spcBef>
                <a:spcPts val="1000"/>
              </a:spcBef>
              <a:spcAft>
                <a:spcPts val="0"/>
              </a:spcAft>
              <a:buClr>
                <a:schemeClr val="dk1"/>
              </a:buClr>
              <a:buSzPct val="100000"/>
              <a:buNone/>
            </a:pPr>
            <a:endParaRPr dirty="0">
              <a:latin typeface="Century Gothic"/>
              <a:ea typeface="Century Gothic"/>
              <a:cs typeface="Century Gothic"/>
              <a:sym typeface="Century Gothic"/>
            </a:endParaRPr>
          </a:p>
          <a:p>
            <a:pPr marL="0" lvl="0" indent="0" algn="ctr" rtl="0">
              <a:lnSpc>
                <a:spcPct val="90000"/>
              </a:lnSpc>
              <a:spcBef>
                <a:spcPts val="1000"/>
              </a:spcBef>
              <a:spcAft>
                <a:spcPts val="0"/>
              </a:spcAft>
              <a:buClr>
                <a:srgbClr val="7030A0"/>
              </a:buClr>
              <a:buSzPct val="100000"/>
              <a:buNone/>
            </a:pPr>
            <a:r>
              <a:rPr lang="en-GB" b="1" dirty="0">
                <a:solidFill>
                  <a:srgbClr val="7030A0"/>
                </a:solidFill>
                <a:latin typeface="Century Gothic"/>
                <a:ea typeface="Century Gothic"/>
                <a:cs typeface="Century Gothic"/>
                <a:sym typeface="Century Gothic"/>
              </a:rPr>
              <a:t>Remember – every </a:t>
            </a:r>
            <a:r>
              <a:rPr lang="en-GB" b="1" dirty="0" smtClean="0">
                <a:solidFill>
                  <a:srgbClr val="7030A0"/>
                </a:solidFill>
                <a:latin typeface="Century Gothic"/>
                <a:ea typeface="Century Gothic"/>
                <a:cs typeface="Century Gothic"/>
                <a:sym typeface="Century Gothic"/>
              </a:rPr>
              <a:t>problem </a:t>
            </a:r>
            <a:r>
              <a:rPr lang="en-GB" b="1" dirty="0">
                <a:solidFill>
                  <a:srgbClr val="7030A0"/>
                </a:solidFill>
                <a:latin typeface="Century Gothic"/>
                <a:ea typeface="Century Gothic"/>
                <a:cs typeface="Century Gothic"/>
                <a:sym typeface="Century Gothic"/>
              </a:rPr>
              <a:t>can be solved if you think about </a:t>
            </a:r>
            <a:r>
              <a:rPr lang="en-GB" b="1" dirty="0" smtClean="0">
                <a:solidFill>
                  <a:srgbClr val="7030A0"/>
                </a:solidFill>
                <a:latin typeface="Century Gothic"/>
                <a:ea typeface="Century Gothic"/>
                <a:cs typeface="Century Gothic"/>
                <a:sym typeface="Century Gothic"/>
              </a:rPr>
              <a:t>it</a:t>
            </a:r>
          </a:p>
          <a:p>
            <a:pPr marL="0" lvl="0" indent="0" algn="ctr" rtl="0">
              <a:lnSpc>
                <a:spcPct val="90000"/>
              </a:lnSpc>
              <a:spcBef>
                <a:spcPts val="1000"/>
              </a:spcBef>
              <a:spcAft>
                <a:spcPts val="0"/>
              </a:spcAft>
              <a:buClr>
                <a:srgbClr val="7030A0"/>
              </a:buClr>
              <a:buSzPct val="100000"/>
              <a:buNone/>
            </a:pPr>
            <a:r>
              <a:rPr lang="en-GB" b="1" dirty="0" smtClean="0">
                <a:solidFill>
                  <a:srgbClr val="7030A0"/>
                </a:solidFill>
                <a:latin typeface="Century Gothic"/>
                <a:ea typeface="Century Gothic"/>
                <a:cs typeface="Century Gothic"/>
                <a:sym typeface="Century Gothic"/>
              </a:rPr>
              <a:t>Take your brain to the gym to build brain strength.</a:t>
            </a:r>
            <a:endParaRPr dirty="0"/>
          </a:p>
        </p:txBody>
      </p:sp>
      <p:pic>
        <p:nvPicPr>
          <p:cNvPr id="141" name="Google Shape;141;p8"/>
          <p:cNvPicPr preferRelativeResize="0"/>
          <p:nvPr/>
        </p:nvPicPr>
        <p:blipFill rotWithShape="1">
          <a:blip r:embed="rId3">
            <a:alphaModFix/>
          </a:blip>
          <a:srcRect/>
          <a:stretch/>
        </p:blipFill>
        <p:spPr>
          <a:xfrm>
            <a:off x="9278988" y="1661968"/>
            <a:ext cx="2555235" cy="3111869"/>
          </a:xfrm>
          <a:prstGeom prst="rect">
            <a:avLst/>
          </a:prstGeom>
          <a:noFill/>
          <a:ln>
            <a:noFill/>
          </a:ln>
        </p:spPr>
      </p:pic>
      <p:pic>
        <p:nvPicPr>
          <p:cNvPr id="5" name="Picture 4"/>
          <p:cNvPicPr>
            <a:picLocks noChangeAspect="1"/>
          </p:cNvPicPr>
          <p:nvPr/>
        </p:nvPicPr>
        <p:blipFill>
          <a:blip r:embed="rId4"/>
          <a:stretch>
            <a:fillRect/>
          </a:stretch>
        </p:blipFill>
        <p:spPr>
          <a:xfrm>
            <a:off x="10082273" y="4866341"/>
            <a:ext cx="1932088" cy="1899155"/>
          </a:xfrm>
          <a:prstGeom prst="rect">
            <a:avLst/>
          </a:prstGeom>
        </p:spPr>
      </p:pic>
    </p:spTree>
    <p:extLst>
      <p:ext uri="{BB962C8B-B14F-4D97-AF65-F5344CB8AC3E}">
        <p14:creationId xmlns:p14="http://schemas.microsoft.com/office/powerpoint/2010/main" val="1993259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D72EA-5D46-4F16-967C-C160D341E0DD}"/>
              </a:ext>
            </a:extLst>
          </p:cNvPr>
          <p:cNvSpPr>
            <a:spLocks noGrp="1"/>
          </p:cNvSpPr>
          <p:nvPr>
            <p:ph type="title"/>
          </p:nvPr>
        </p:nvSpPr>
        <p:spPr/>
        <p:txBody>
          <a:bodyPr/>
          <a:lstStyle/>
          <a:p>
            <a:r>
              <a:rPr lang="en-GB" dirty="0"/>
              <a:t>Achieving ‘hard stuff’ feels good and grows your capacity further</a:t>
            </a:r>
          </a:p>
        </p:txBody>
      </p:sp>
      <p:pic>
        <p:nvPicPr>
          <p:cNvPr id="4" name="Content Placeholder 3">
            <a:extLst>
              <a:ext uri="{FF2B5EF4-FFF2-40B4-BE49-F238E27FC236}">
                <a16:creationId xmlns:a16="http://schemas.microsoft.com/office/drawing/2014/main" id="{A8FF1670-9360-491D-AF28-0835EFFAB4C0}"/>
              </a:ext>
            </a:extLst>
          </p:cNvPr>
          <p:cNvPicPr>
            <a:picLocks noGrp="1" noChangeAspect="1"/>
          </p:cNvPicPr>
          <p:nvPr>
            <p:ph idx="1"/>
          </p:nvPr>
        </p:nvPicPr>
        <p:blipFill>
          <a:blip r:embed="rId3"/>
          <a:stretch>
            <a:fillRect/>
          </a:stretch>
        </p:blipFill>
        <p:spPr>
          <a:xfrm>
            <a:off x="6435826" y="2078630"/>
            <a:ext cx="5201376" cy="2886478"/>
          </a:xfrm>
          <a:prstGeom prst="rect">
            <a:avLst/>
          </a:prstGeom>
        </p:spPr>
      </p:pic>
      <p:pic>
        <p:nvPicPr>
          <p:cNvPr id="3" name="Picture 2"/>
          <p:cNvPicPr>
            <a:picLocks noChangeAspect="1"/>
          </p:cNvPicPr>
          <p:nvPr/>
        </p:nvPicPr>
        <p:blipFill>
          <a:blip r:embed="rId4"/>
          <a:stretch>
            <a:fillRect/>
          </a:stretch>
        </p:blipFill>
        <p:spPr>
          <a:xfrm>
            <a:off x="3161307" y="3521869"/>
            <a:ext cx="3352800" cy="3295650"/>
          </a:xfrm>
          <a:prstGeom prst="rect">
            <a:avLst/>
          </a:prstGeom>
        </p:spPr>
      </p:pic>
      <p:pic>
        <p:nvPicPr>
          <p:cNvPr id="7" name="Picture 6"/>
          <p:cNvPicPr>
            <a:picLocks noChangeAspect="1"/>
          </p:cNvPicPr>
          <p:nvPr/>
        </p:nvPicPr>
        <p:blipFill>
          <a:blip r:embed="rId5"/>
          <a:stretch>
            <a:fillRect/>
          </a:stretch>
        </p:blipFill>
        <p:spPr>
          <a:xfrm>
            <a:off x="301725" y="2078629"/>
            <a:ext cx="2937863" cy="3469179"/>
          </a:xfrm>
          <a:prstGeom prst="rect">
            <a:avLst/>
          </a:prstGeom>
        </p:spPr>
      </p:pic>
    </p:spTree>
    <p:extLst>
      <p:ext uri="{BB962C8B-B14F-4D97-AF65-F5344CB8AC3E}">
        <p14:creationId xmlns:p14="http://schemas.microsoft.com/office/powerpoint/2010/main" val="3749290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F794-BA27-406D-BD09-39465E3CDA24}"/>
              </a:ext>
            </a:extLst>
          </p:cNvPr>
          <p:cNvSpPr>
            <a:spLocks noGrp="1"/>
          </p:cNvSpPr>
          <p:nvPr>
            <p:ph type="title"/>
          </p:nvPr>
        </p:nvSpPr>
        <p:spPr/>
        <p:txBody>
          <a:bodyPr/>
          <a:lstStyle/>
          <a:p>
            <a:r>
              <a:rPr lang="en-GB" b="1" dirty="0" smtClean="0"/>
              <a:t>Children see, children do!</a:t>
            </a:r>
            <a:endParaRPr lang="en-GB" b="1" dirty="0"/>
          </a:p>
        </p:txBody>
      </p:sp>
      <p:pic>
        <p:nvPicPr>
          <p:cNvPr id="6" name="Content Placeholder 5"/>
          <p:cNvPicPr>
            <a:picLocks noGrp="1" noChangeAspect="1"/>
          </p:cNvPicPr>
          <p:nvPr>
            <p:ph idx="1"/>
          </p:nvPr>
        </p:nvPicPr>
        <p:blipFill>
          <a:blip r:embed="rId3"/>
          <a:stretch>
            <a:fillRect/>
          </a:stretch>
        </p:blipFill>
        <p:spPr>
          <a:xfrm>
            <a:off x="3021990" y="1680632"/>
            <a:ext cx="5754327" cy="5032662"/>
          </a:xfrm>
          <a:prstGeom prst="rect">
            <a:avLst/>
          </a:prstGeom>
        </p:spPr>
      </p:pic>
    </p:spTree>
    <p:extLst>
      <p:ext uri="{BB962C8B-B14F-4D97-AF65-F5344CB8AC3E}">
        <p14:creationId xmlns:p14="http://schemas.microsoft.com/office/powerpoint/2010/main" val="312290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A746-DACB-4AB7-AEBF-7EC6E1C1E0B7}"/>
              </a:ext>
            </a:extLst>
          </p:cNvPr>
          <p:cNvSpPr>
            <a:spLocks noGrp="1"/>
          </p:cNvSpPr>
          <p:nvPr>
            <p:ph type="title"/>
          </p:nvPr>
        </p:nvSpPr>
        <p:spPr>
          <a:xfrm>
            <a:off x="1230923" y="848666"/>
            <a:ext cx="10379440" cy="706964"/>
          </a:xfrm>
        </p:spPr>
        <p:txBody>
          <a:bodyPr/>
          <a:lstStyle/>
          <a:p>
            <a:r>
              <a:rPr lang="en-GB" b="1" dirty="0" smtClean="0"/>
              <a:t>Wellbeing……Resilience</a:t>
            </a:r>
            <a:endParaRPr lang="en-GB" b="1" dirty="0"/>
          </a:p>
        </p:txBody>
      </p:sp>
      <p:sp>
        <p:nvSpPr>
          <p:cNvPr id="6" name="TextBox 5">
            <a:extLst>
              <a:ext uri="{FF2B5EF4-FFF2-40B4-BE49-F238E27FC236}">
                <a16:creationId xmlns:a16="http://schemas.microsoft.com/office/drawing/2014/main" id="{5E811405-BE08-49D5-8B22-6BAFB362C7D6}"/>
              </a:ext>
            </a:extLst>
          </p:cNvPr>
          <p:cNvSpPr txBox="1"/>
          <p:nvPr/>
        </p:nvSpPr>
        <p:spPr>
          <a:xfrm>
            <a:off x="482649" y="5789977"/>
            <a:ext cx="7053409" cy="677108"/>
          </a:xfrm>
          <a:prstGeom prst="rect">
            <a:avLst/>
          </a:prstGeom>
          <a:noFill/>
        </p:spPr>
        <p:txBody>
          <a:bodyPr wrap="square" rtlCol="0">
            <a:spAutoFit/>
          </a:bodyPr>
          <a:lstStyle/>
          <a:p>
            <a:r>
              <a:rPr lang="en-GB" sz="2400" b="1" dirty="0">
                <a:solidFill>
                  <a:srgbClr val="7030A0"/>
                </a:solidFill>
              </a:rPr>
              <a:t>Resilience is a choice – give up or persevere </a:t>
            </a:r>
            <a:r>
              <a:rPr lang="en-GB" sz="1400" b="1" dirty="0">
                <a:solidFill>
                  <a:srgbClr val="7030A0"/>
                </a:solidFill>
              </a:rPr>
              <a:t>(how do you feel when you give up?)</a:t>
            </a:r>
          </a:p>
        </p:txBody>
      </p:sp>
      <p:pic>
        <p:nvPicPr>
          <p:cNvPr id="9" name="Picture 8">
            <a:extLst>
              <a:ext uri="{FF2B5EF4-FFF2-40B4-BE49-F238E27FC236}">
                <a16:creationId xmlns:a16="http://schemas.microsoft.com/office/drawing/2014/main" id="{DD866E5B-FDCA-4530-9AF7-51B7426F65B6}"/>
              </a:ext>
            </a:extLst>
          </p:cNvPr>
          <p:cNvPicPr>
            <a:picLocks noChangeAspect="1"/>
          </p:cNvPicPr>
          <p:nvPr/>
        </p:nvPicPr>
        <p:blipFill>
          <a:blip r:embed="rId3"/>
          <a:stretch>
            <a:fillRect/>
          </a:stretch>
        </p:blipFill>
        <p:spPr>
          <a:xfrm>
            <a:off x="362554" y="3085072"/>
            <a:ext cx="2705478" cy="504895"/>
          </a:xfrm>
          <a:prstGeom prst="rect">
            <a:avLst/>
          </a:prstGeom>
        </p:spPr>
      </p:pic>
      <p:pic>
        <p:nvPicPr>
          <p:cNvPr id="5" name="Picture 4"/>
          <p:cNvPicPr>
            <a:picLocks noChangeAspect="1"/>
          </p:cNvPicPr>
          <p:nvPr/>
        </p:nvPicPr>
        <p:blipFill>
          <a:blip r:embed="rId4"/>
          <a:stretch>
            <a:fillRect/>
          </a:stretch>
        </p:blipFill>
        <p:spPr>
          <a:xfrm>
            <a:off x="7536058" y="2375530"/>
            <a:ext cx="3570225" cy="3075701"/>
          </a:xfrm>
          <a:prstGeom prst="rect">
            <a:avLst/>
          </a:prstGeom>
        </p:spPr>
      </p:pic>
      <p:pic>
        <p:nvPicPr>
          <p:cNvPr id="10" name="Picture 9"/>
          <p:cNvPicPr>
            <a:picLocks noChangeAspect="1"/>
          </p:cNvPicPr>
          <p:nvPr/>
        </p:nvPicPr>
        <p:blipFill>
          <a:blip r:embed="rId5"/>
          <a:stretch>
            <a:fillRect/>
          </a:stretch>
        </p:blipFill>
        <p:spPr>
          <a:xfrm>
            <a:off x="362554" y="3755641"/>
            <a:ext cx="6915150" cy="1095375"/>
          </a:xfrm>
          <a:prstGeom prst="rect">
            <a:avLst/>
          </a:prstGeom>
        </p:spPr>
      </p:pic>
    </p:spTree>
    <p:extLst>
      <p:ext uri="{BB962C8B-B14F-4D97-AF65-F5344CB8AC3E}">
        <p14:creationId xmlns:p14="http://schemas.microsoft.com/office/powerpoint/2010/main" val="2040790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91" y="711822"/>
            <a:ext cx="8761413" cy="706964"/>
          </a:xfrm>
        </p:spPr>
        <p:txBody>
          <a:bodyPr/>
          <a:lstStyle/>
          <a:p>
            <a:r>
              <a:rPr lang="en-GB" b="1" dirty="0" smtClean="0"/>
              <a:t>Further information</a:t>
            </a:r>
            <a:endParaRPr lang="en-GB" b="1" dirty="0"/>
          </a:p>
        </p:txBody>
      </p:sp>
      <p:pic>
        <p:nvPicPr>
          <p:cNvPr id="4" name="Content Placeholder 3"/>
          <p:cNvPicPr>
            <a:picLocks noGrp="1" noChangeAspect="1"/>
          </p:cNvPicPr>
          <p:nvPr>
            <p:ph idx="1"/>
          </p:nvPr>
        </p:nvPicPr>
        <p:blipFill>
          <a:blip r:embed="rId3"/>
          <a:stretch>
            <a:fillRect/>
          </a:stretch>
        </p:blipFill>
        <p:spPr>
          <a:xfrm>
            <a:off x="411504" y="1763001"/>
            <a:ext cx="4186622" cy="1743042"/>
          </a:xfrm>
          <a:prstGeom prst="rect">
            <a:avLst/>
          </a:prstGeom>
        </p:spPr>
      </p:pic>
      <p:pic>
        <p:nvPicPr>
          <p:cNvPr id="5" name="Picture 4"/>
          <p:cNvPicPr>
            <a:picLocks noChangeAspect="1"/>
          </p:cNvPicPr>
          <p:nvPr/>
        </p:nvPicPr>
        <p:blipFill>
          <a:blip r:embed="rId4"/>
          <a:stretch>
            <a:fillRect/>
          </a:stretch>
        </p:blipFill>
        <p:spPr>
          <a:xfrm>
            <a:off x="7435203" y="1600701"/>
            <a:ext cx="4482090" cy="2532126"/>
          </a:xfrm>
          <a:prstGeom prst="rect">
            <a:avLst/>
          </a:prstGeom>
        </p:spPr>
      </p:pic>
      <p:sp>
        <p:nvSpPr>
          <p:cNvPr id="6" name="TextBox 5"/>
          <p:cNvSpPr txBox="1"/>
          <p:nvPr/>
        </p:nvSpPr>
        <p:spPr>
          <a:xfrm>
            <a:off x="4598126" y="2236254"/>
            <a:ext cx="2515752" cy="1200329"/>
          </a:xfrm>
          <a:prstGeom prst="rect">
            <a:avLst/>
          </a:prstGeom>
          <a:noFill/>
        </p:spPr>
        <p:txBody>
          <a:bodyPr wrap="square" rtlCol="0">
            <a:spAutoFit/>
          </a:bodyPr>
          <a:lstStyle/>
          <a:p>
            <a:r>
              <a:rPr lang="en-GB" dirty="0" smtClean="0"/>
              <a:t>Russell Website/Safety &amp; Wellbeing/Pastoral Support</a:t>
            </a:r>
            <a:endParaRPr lang="en-GB" dirty="0"/>
          </a:p>
        </p:txBody>
      </p:sp>
      <p:sp>
        <p:nvSpPr>
          <p:cNvPr id="7" name="TextBox 6"/>
          <p:cNvSpPr txBox="1"/>
          <p:nvPr/>
        </p:nvSpPr>
        <p:spPr>
          <a:xfrm>
            <a:off x="9676248" y="4227227"/>
            <a:ext cx="2515752" cy="369332"/>
          </a:xfrm>
          <a:prstGeom prst="rect">
            <a:avLst/>
          </a:prstGeom>
          <a:noFill/>
        </p:spPr>
        <p:txBody>
          <a:bodyPr wrap="square" rtlCol="0">
            <a:spAutoFit/>
          </a:bodyPr>
          <a:lstStyle/>
          <a:p>
            <a:r>
              <a:rPr lang="en-GB" dirty="0" smtClean="0"/>
              <a:t>Locality Bulletin</a:t>
            </a:r>
            <a:endParaRPr lang="en-GB" dirty="0"/>
          </a:p>
        </p:txBody>
      </p:sp>
      <p:pic>
        <p:nvPicPr>
          <p:cNvPr id="8" name="Picture 7"/>
          <p:cNvPicPr>
            <a:picLocks noChangeAspect="1"/>
          </p:cNvPicPr>
          <p:nvPr/>
        </p:nvPicPr>
        <p:blipFill>
          <a:blip r:embed="rId5"/>
          <a:stretch>
            <a:fillRect/>
          </a:stretch>
        </p:blipFill>
        <p:spPr>
          <a:xfrm>
            <a:off x="411504" y="3969776"/>
            <a:ext cx="5289435" cy="1652948"/>
          </a:xfrm>
          <a:prstGeom prst="rect">
            <a:avLst/>
          </a:prstGeom>
        </p:spPr>
      </p:pic>
      <p:sp>
        <p:nvSpPr>
          <p:cNvPr id="9" name="TextBox 8"/>
          <p:cNvSpPr txBox="1"/>
          <p:nvPr/>
        </p:nvSpPr>
        <p:spPr>
          <a:xfrm>
            <a:off x="3637361" y="5691567"/>
            <a:ext cx="2063578" cy="646331"/>
          </a:xfrm>
          <a:prstGeom prst="rect">
            <a:avLst/>
          </a:prstGeom>
          <a:noFill/>
        </p:spPr>
        <p:txBody>
          <a:bodyPr wrap="square" rtlCol="0">
            <a:spAutoFit/>
          </a:bodyPr>
          <a:lstStyle/>
          <a:p>
            <a:r>
              <a:rPr lang="en-GB" dirty="0" smtClean="0"/>
              <a:t>Central Beds Local Offer</a:t>
            </a:r>
            <a:endParaRPr lang="en-GB" dirty="0"/>
          </a:p>
        </p:txBody>
      </p:sp>
      <p:sp>
        <p:nvSpPr>
          <p:cNvPr id="11" name="TextBox 10"/>
          <p:cNvSpPr txBox="1"/>
          <p:nvPr/>
        </p:nvSpPr>
        <p:spPr>
          <a:xfrm>
            <a:off x="87138" y="6456218"/>
            <a:ext cx="2969083" cy="369332"/>
          </a:xfrm>
          <a:prstGeom prst="rect">
            <a:avLst/>
          </a:prstGeom>
          <a:noFill/>
        </p:spPr>
        <p:txBody>
          <a:bodyPr wrap="none" rtlCol="0">
            <a:spAutoFit/>
          </a:bodyPr>
          <a:lstStyle/>
          <a:p>
            <a:r>
              <a:rPr lang="en-GB" b="1" dirty="0" smtClean="0"/>
              <a:t>send@russell-lower.co.uk</a:t>
            </a:r>
            <a:endParaRPr lang="en-GB" b="1" dirty="0"/>
          </a:p>
        </p:txBody>
      </p:sp>
      <p:sp>
        <p:nvSpPr>
          <p:cNvPr id="12" name="TextBox 11"/>
          <p:cNvSpPr txBox="1"/>
          <p:nvPr/>
        </p:nvSpPr>
        <p:spPr>
          <a:xfrm>
            <a:off x="3393429" y="6442369"/>
            <a:ext cx="4137671" cy="369332"/>
          </a:xfrm>
          <a:prstGeom prst="rect">
            <a:avLst/>
          </a:prstGeom>
          <a:noFill/>
        </p:spPr>
        <p:txBody>
          <a:bodyPr wrap="none" rtlCol="0">
            <a:spAutoFit/>
          </a:bodyPr>
          <a:lstStyle/>
          <a:p>
            <a:r>
              <a:rPr lang="en-GB" b="1" dirty="0" smtClean="0"/>
              <a:t>pastoralsupport@russell-lower.co.uk</a:t>
            </a:r>
            <a:endParaRPr lang="en-GB" b="1" dirty="0"/>
          </a:p>
        </p:txBody>
      </p:sp>
      <p:sp>
        <p:nvSpPr>
          <p:cNvPr id="14" name="TextBox 13"/>
          <p:cNvSpPr txBox="1"/>
          <p:nvPr/>
        </p:nvSpPr>
        <p:spPr>
          <a:xfrm>
            <a:off x="2907806" y="3465554"/>
            <a:ext cx="2940228" cy="369332"/>
          </a:xfrm>
          <a:prstGeom prst="rect">
            <a:avLst/>
          </a:prstGeom>
          <a:noFill/>
        </p:spPr>
        <p:txBody>
          <a:bodyPr wrap="none" rtlCol="0">
            <a:spAutoFit/>
          </a:bodyPr>
          <a:lstStyle/>
          <a:p>
            <a:r>
              <a:rPr lang="en-GB" b="1" dirty="0" smtClean="0"/>
              <a:t>www.russell-lower.co.uk</a:t>
            </a:r>
            <a:endParaRPr lang="en-GB" b="1" dirty="0"/>
          </a:p>
        </p:txBody>
      </p:sp>
      <p:sp>
        <p:nvSpPr>
          <p:cNvPr id="15" name="Rectangle 14"/>
          <p:cNvSpPr/>
          <p:nvPr/>
        </p:nvSpPr>
        <p:spPr>
          <a:xfrm>
            <a:off x="8575813" y="6430695"/>
            <a:ext cx="3057247" cy="369332"/>
          </a:xfrm>
          <a:prstGeom prst="rect">
            <a:avLst/>
          </a:prstGeom>
        </p:spPr>
        <p:txBody>
          <a:bodyPr wrap="none">
            <a:spAutoFit/>
          </a:bodyPr>
          <a:lstStyle/>
          <a:p>
            <a:r>
              <a:rPr lang="en-GB" b="1" dirty="0" smtClean="0"/>
              <a:t>office@russell-lower.co.uk</a:t>
            </a:r>
            <a:endParaRPr lang="en-GB" b="1" dirty="0"/>
          </a:p>
        </p:txBody>
      </p:sp>
      <p:sp>
        <p:nvSpPr>
          <p:cNvPr id="3" name="Rectangle 2"/>
          <p:cNvSpPr/>
          <p:nvPr/>
        </p:nvSpPr>
        <p:spPr>
          <a:xfrm>
            <a:off x="6137030" y="4701031"/>
            <a:ext cx="5421233" cy="1477328"/>
          </a:xfrm>
          <a:prstGeom prst="rect">
            <a:avLst/>
          </a:prstGeom>
        </p:spPr>
        <p:txBody>
          <a:bodyPr wrap="square">
            <a:spAutoFit/>
          </a:bodyPr>
          <a:lstStyle/>
          <a:p>
            <a:r>
              <a:rPr lang="en-GB" dirty="0"/>
              <a:t>https://www.bbc.co.uk/cbeebies/grownups/help-your-child-try-new-things#:~:text=Although%20no%20one%20likes%20failing,they%20get%20when%20they%20succeed.</a:t>
            </a:r>
          </a:p>
        </p:txBody>
      </p:sp>
    </p:spTree>
    <p:extLst>
      <p:ext uri="{BB962C8B-B14F-4D97-AF65-F5344CB8AC3E}">
        <p14:creationId xmlns:p14="http://schemas.microsoft.com/office/powerpoint/2010/main" val="1258292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from other parents	</a:t>
            </a:r>
            <a:endParaRPr lang="en-GB" dirty="0"/>
          </a:p>
        </p:txBody>
      </p:sp>
      <p:sp>
        <p:nvSpPr>
          <p:cNvPr id="3" name="Content Placeholder 2"/>
          <p:cNvSpPr>
            <a:spLocks noGrp="1"/>
          </p:cNvSpPr>
          <p:nvPr>
            <p:ph idx="1"/>
          </p:nvPr>
        </p:nvSpPr>
        <p:spPr/>
        <p:txBody>
          <a:bodyPr>
            <a:normAutofit/>
          </a:bodyPr>
          <a:lstStyle/>
          <a:p>
            <a:r>
              <a:rPr lang="en-GB" sz="3200" b="1" dirty="0" smtClean="0"/>
              <a:t>Facebook </a:t>
            </a:r>
          </a:p>
          <a:p>
            <a:pPr lvl="1"/>
            <a:r>
              <a:rPr lang="en-GB" sz="3000" b="1" dirty="0" smtClean="0"/>
              <a:t>SEN Parents/Carers of Russell Lower</a:t>
            </a:r>
          </a:p>
          <a:p>
            <a:pPr lvl="1"/>
            <a:endParaRPr lang="en-GB" sz="3000" b="1" dirty="0"/>
          </a:p>
          <a:p>
            <a:pPr marL="457200" lvl="1" indent="0">
              <a:buNone/>
            </a:pPr>
            <a:r>
              <a:rPr lang="en-GB" sz="3000" b="1" dirty="0" smtClean="0"/>
              <a:t>This is designed as a safe space for parents/carers of children with SEN at Russell Lower School</a:t>
            </a:r>
            <a:endParaRPr lang="en-GB" sz="3000" b="1" dirty="0"/>
          </a:p>
        </p:txBody>
      </p:sp>
    </p:spTree>
    <p:extLst>
      <p:ext uri="{BB962C8B-B14F-4D97-AF65-F5344CB8AC3E}">
        <p14:creationId xmlns:p14="http://schemas.microsoft.com/office/powerpoint/2010/main" val="3821149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Characteristics of an un-resilient child</a:t>
            </a:r>
            <a:endParaRPr lang="en-GB" b="1" dirty="0"/>
          </a:p>
        </p:txBody>
      </p:sp>
      <p:pic>
        <p:nvPicPr>
          <p:cNvPr id="4" name="Content Placeholder 3"/>
          <p:cNvPicPr>
            <a:picLocks noGrp="1" noChangeAspect="1"/>
          </p:cNvPicPr>
          <p:nvPr>
            <p:ph idx="1"/>
          </p:nvPr>
        </p:nvPicPr>
        <p:blipFill>
          <a:blip r:embed="rId3"/>
          <a:stretch>
            <a:fillRect/>
          </a:stretch>
        </p:blipFill>
        <p:spPr>
          <a:xfrm>
            <a:off x="2636935" y="2236641"/>
            <a:ext cx="1866049" cy="1747838"/>
          </a:xfrm>
          <a:prstGeom prst="rect">
            <a:avLst/>
          </a:prstGeom>
        </p:spPr>
      </p:pic>
      <p:pic>
        <p:nvPicPr>
          <p:cNvPr id="5" name="Picture 4"/>
          <p:cNvPicPr>
            <a:picLocks noChangeAspect="1"/>
          </p:cNvPicPr>
          <p:nvPr/>
        </p:nvPicPr>
        <p:blipFill>
          <a:blip r:embed="rId4"/>
          <a:stretch>
            <a:fillRect/>
          </a:stretch>
        </p:blipFill>
        <p:spPr>
          <a:xfrm>
            <a:off x="4953811" y="3314822"/>
            <a:ext cx="2151352" cy="2354535"/>
          </a:xfrm>
          <a:prstGeom prst="rect">
            <a:avLst/>
          </a:prstGeom>
        </p:spPr>
      </p:pic>
      <p:pic>
        <p:nvPicPr>
          <p:cNvPr id="7" name="Picture 6"/>
          <p:cNvPicPr>
            <a:picLocks noChangeAspect="1"/>
          </p:cNvPicPr>
          <p:nvPr/>
        </p:nvPicPr>
        <p:blipFill>
          <a:blip r:embed="rId5"/>
          <a:stretch>
            <a:fillRect/>
          </a:stretch>
        </p:blipFill>
        <p:spPr>
          <a:xfrm>
            <a:off x="401559" y="2951130"/>
            <a:ext cx="1990461" cy="2625455"/>
          </a:xfrm>
          <a:prstGeom prst="rect">
            <a:avLst/>
          </a:prstGeom>
        </p:spPr>
      </p:pic>
      <p:pic>
        <p:nvPicPr>
          <p:cNvPr id="8" name="Picture 7"/>
          <p:cNvPicPr>
            <a:picLocks noChangeAspect="1"/>
          </p:cNvPicPr>
          <p:nvPr/>
        </p:nvPicPr>
        <p:blipFill>
          <a:blip r:embed="rId6"/>
          <a:stretch>
            <a:fillRect/>
          </a:stretch>
        </p:blipFill>
        <p:spPr>
          <a:xfrm>
            <a:off x="7398778" y="2365786"/>
            <a:ext cx="1877771" cy="1898072"/>
          </a:xfrm>
          <a:prstGeom prst="rect">
            <a:avLst/>
          </a:prstGeom>
        </p:spPr>
      </p:pic>
      <p:pic>
        <p:nvPicPr>
          <p:cNvPr id="9" name="Picture 8"/>
          <p:cNvPicPr>
            <a:picLocks noChangeAspect="1"/>
          </p:cNvPicPr>
          <p:nvPr/>
        </p:nvPicPr>
        <p:blipFill>
          <a:blip r:embed="rId7"/>
          <a:stretch>
            <a:fillRect/>
          </a:stretch>
        </p:blipFill>
        <p:spPr>
          <a:xfrm>
            <a:off x="9585454" y="2665307"/>
            <a:ext cx="2225165" cy="2354535"/>
          </a:xfrm>
          <a:prstGeom prst="rect">
            <a:avLst/>
          </a:prstGeom>
        </p:spPr>
      </p:pic>
      <p:pic>
        <p:nvPicPr>
          <p:cNvPr id="10" name="Picture 9"/>
          <p:cNvPicPr>
            <a:picLocks noChangeAspect="1"/>
          </p:cNvPicPr>
          <p:nvPr/>
        </p:nvPicPr>
        <p:blipFill>
          <a:blip r:embed="rId8"/>
          <a:stretch>
            <a:fillRect/>
          </a:stretch>
        </p:blipFill>
        <p:spPr>
          <a:xfrm>
            <a:off x="7459890" y="5285379"/>
            <a:ext cx="3019425" cy="1438275"/>
          </a:xfrm>
          <a:prstGeom prst="rect">
            <a:avLst/>
          </a:prstGeom>
        </p:spPr>
      </p:pic>
      <p:pic>
        <p:nvPicPr>
          <p:cNvPr id="11" name="Picture 10"/>
          <p:cNvPicPr>
            <a:picLocks noChangeAspect="1"/>
          </p:cNvPicPr>
          <p:nvPr/>
        </p:nvPicPr>
        <p:blipFill>
          <a:blip r:embed="rId9"/>
          <a:stretch>
            <a:fillRect/>
          </a:stretch>
        </p:blipFill>
        <p:spPr>
          <a:xfrm>
            <a:off x="2636935" y="4410216"/>
            <a:ext cx="1962150" cy="1981200"/>
          </a:xfrm>
          <a:prstGeom prst="rect">
            <a:avLst/>
          </a:prstGeom>
        </p:spPr>
      </p:pic>
    </p:spTree>
    <p:extLst>
      <p:ext uri="{BB962C8B-B14F-4D97-AF65-F5344CB8AC3E}">
        <p14:creationId xmlns:p14="http://schemas.microsoft.com/office/powerpoint/2010/main" val="3061122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1A6-3D27-4FB2-BA21-C79C787BCF70}"/>
              </a:ext>
            </a:extLst>
          </p:cNvPr>
          <p:cNvSpPr>
            <a:spLocks noGrp="1"/>
          </p:cNvSpPr>
          <p:nvPr>
            <p:ph type="title"/>
          </p:nvPr>
        </p:nvSpPr>
        <p:spPr>
          <a:xfrm>
            <a:off x="2003569" y="973666"/>
            <a:ext cx="8761413" cy="706964"/>
          </a:xfrm>
        </p:spPr>
        <p:txBody>
          <a:bodyPr/>
          <a:lstStyle/>
          <a:p>
            <a:r>
              <a:rPr lang="en-GB" b="1" dirty="0">
                <a:solidFill>
                  <a:schemeClr val="bg1"/>
                </a:solidFill>
                <a:latin typeface="+mn-lt"/>
              </a:rPr>
              <a:t>Characteristics of a Resilient Child</a:t>
            </a:r>
          </a:p>
        </p:txBody>
      </p:sp>
      <p:sp>
        <p:nvSpPr>
          <p:cNvPr id="3" name="Content Placeholder 2"/>
          <p:cNvSpPr>
            <a:spLocks noGrp="1"/>
          </p:cNvSpPr>
          <p:nvPr>
            <p:ph idx="1"/>
          </p:nvPr>
        </p:nvSpPr>
        <p:spPr>
          <a:xfrm>
            <a:off x="1251936" y="2381826"/>
            <a:ext cx="9513046" cy="4018973"/>
          </a:xfrm>
        </p:spPr>
        <p:txBody>
          <a:bodyPr>
            <a:normAutofit fontScale="92500" lnSpcReduction="10000"/>
          </a:bodyPr>
          <a:lstStyle/>
          <a:p>
            <a:r>
              <a:rPr lang="en-GB" sz="2200" b="1" dirty="0" smtClean="0">
                <a:solidFill>
                  <a:srgbClr val="303030"/>
                </a:solidFill>
              </a:rPr>
              <a:t>A </a:t>
            </a:r>
            <a:r>
              <a:rPr lang="en-GB" sz="2200" b="1" dirty="0">
                <a:solidFill>
                  <a:srgbClr val="303030"/>
                </a:solidFill>
              </a:rPr>
              <a:t>child who responds well to difficulties in life will often have the following characteristics:</a:t>
            </a:r>
            <a:endParaRPr lang="en-GB" sz="2200" dirty="0">
              <a:solidFill>
                <a:srgbClr val="303030"/>
              </a:solidFill>
            </a:endParaRPr>
          </a:p>
          <a:p>
            <a:pPr>
              <a:buFont typeface="Arial" panose="020B0604020202020204" pitchFamily="34" charset="0"/>
              <a:buChar char="•"/>
            </a:pPr>
            <a:r>
              <a:rPr lang="en-GB" sz="2200" dirty="0">
                <a:solidFill>
                  <a:srgbClr val="303030"/>
                </a:solidFill>
              </a:rPr>
              <a:t>A strong sense of independence, autonomy, and self-confidence.</a:t>
            </a:r>
          </a:p>
          <a:p>
            <a:pPr>
              <a:buFont typeface="Arial" panose="020B0604020202020204" pitchFamily="34" charset="0"/>
              <a:buChar char="•"/>
            </a:pPr>
            <a:r>
              <a:rPr lang="en-GB" sz="2200" dirty="0">
                <a:solidFill>
                  <a:srgbClr val="303030"/>
                </a:solidFill>
              </a:rPr>
              <a:t>Ability to communicate well with others and express themselves.</a:t>
            </a:r>
          </a:p>
          <a:p>
            <a:pPr>
              <a:buFont typeface="Arial" panose="020B0604020202020204" pitchFamily="34" charset="0"/>
              <a:buChar char="•"/>
            </a:pPr>
            <a:r>
              <a:rPr lang="en-GB" sz="2200" dirty="0">
                <a:solidFill>
                  <a:srgbClr val="303030"/>
                </a:solidFill>
              </a:rPr>
              <a:t>Good problem-solving skills.</a:t>
            </a:r>
          </a:p>
          <a:p>
            <a:pPr>
              <a:buFont typeface="Arial" panose="020B0604020202020204" pitchFamily="34" charset="0"/>
              <a:buChar char="•"/>
            </a:pPr>
            <a:r>
              <a:rPr lang="en-GB" sz="2200" dirty="0">
                <a:solidFill>
                  <a:srgbClr val="303030"/>
                </a:solidFill>
              </a:rPr>
              <a:t>Strong empathy and respect for others.</a:t>
            </a:r>
          </a:p>
          <a:p>
            <a:pPr>
              <a:buFont typeface="Arial" panose="020B0604020202020204" pitchFamily="34" charset="0"/>
              <a:buChar char="•"/>
            </a:pPr>
            <a:r>
              <a:rPr lang="en-GB" sz="2200" dirty="0">
                <a:solidFill>
                  <a:srgbClr val="303030"/>
                </a:solidFill>
              </a:rPr>
              <a:t>Active interest in school activities.</a:t>
            </a:r>
          </a:p>
          <a:p>
            <a:pPr>
              <a:buFont typeface="Arial" panose="020B0604020202020204" pitchFamily="34" charset="0"/>
              <a:buChar char="•"/>
            </a:pPr>
            <a:r>
              <a:rPr lang="en-GB" sz="2200" dirty="0">
                <a:solidFill>
                  <a:srgbClr val="303030"/>
                </a:solidFill>
              </a:rPr>
              <a:t>Responds well to instructions and guidance.</a:t>
            </a:r>
          </a:p>
          <a:p>
            <a:pPr>
              <a:buFont typeface="Arial" panose="020B0604020202020204" pitchFamily="34" charset="0"/>
              <a:buChar char="•"/>
            </a:pPr>
            <a:r>
              <a:rPr lang="en-GB" sz="2200" dirty="0">
                <a:solidFill>
                  <a:srgbClr val="303030"/>
                </a:solidFill>
              </a:rPr>
              <a:t>Knows how to ask for support.</a:t>
            </a:r>
          </a:p>
          <a:p>
            <a:pPr>
              <a:buFont typeface="Arial" panose="020B0604020202020204" pitchFamily="34" charset="0"/>
              <a:buChar char="•"/>
            </a:pPr>
            <a:r>
              <a:rPr lang="en-GB" sz="2200" dirty="0">
                <a:solidFill>
                  <a:srgbClr val="303030"/>
                </a:solidFill>
              </a:rPr>
              <a:t>Open to trying new things.</a:t>
            </a:r>
          </a:p>
          <a:p>
            <a:endParaRPr lang="en-GB" dirty="0"/>
          </a:p>
        </p:txBody>
      </p:sp>
      <p:pic>
        <p:nvPicPr>
          <p:cNvPr id="1028" name="Picture 4" descr="Vygotsky's Theory of Cognitive Development in Social Relationships –  Sprouts – Learning Videos – Social Sci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3893127"/>
            <a:ext cx="4477986" cy="2507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9741044" y="516558"/>
            <a:ext cx="2047875" cy="1800225"/>
          </a:xfrm>
          <a:prstGeom prst="rect">
            <a:avLst/>
          </a:prstGeom>
        </p:spPr>
      </p:pic>
      <p:pic>
        <p:nvPicPr>
          <p:cNvPr id="7" name="Picture 6"/>
          <p:cNvPicPr>
            <a:picLocks noChangeAspect="1"/>
          </p:cNvPicPr>
          <p:nvPr/>
        </p:nvPicPr>
        <p:blipFill>
          <a:blip r:embed="rId5"/>
          <a:stretch>
            <a:fillRect/>
          </a:stretch>
        </p:blipFill>
        <p:spPr>
          <a:xfrm>
            <a:off x="256574" y="322262"/>
            <a:ext cx="1780446" cy="1797484"/>
          </a:xfrm>
          <a:prstGeom prst="rect">
            <a:avLst/>
          </a:prstGeom>
        </p:spPr>
      </p:pic>
    </p:spTree>
    <p:extLst>
      <p:ext uri="{BB962C8B-B14F-4D97-AF65-F5344CB8AC3E}">
        <p14:creationId xmlns:p14="http://schemas.microsoft.com/office/powerpoint/2010/main" val="197470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623882" cy="706964"/>
          </a:xfrm>
        </p:spPr>
        <p:txBody>
          <a:bodyPr/>
          <a:lstStyle/>
          <a:p>
            <a:r>
              <a:rPr lang="en-GB" b="1" dirty="0" smtClean="0"/>
              <a:t>Good foundations for building resilience</a:t>
            </a:r>
            <a:endParaRPr lang="en-GB" b="1" dirty="0"/>
          </a:p>
        </p:txBody>
      </p:sp>
      <p:sp>
        <p:nvSpPr>
          <p:cNvPr id="3" name="Content Placeholder 2"/>
          <p:cNvSpPr>
            <a:spLocks noGrp="1"/>
          </p:cNvSpPr>
          <p:nvPr>
            <p:ph idx="1"/>
          </p:nvPr>
        </p:nvSpPr>
        <p:spPr>
          <a:xfrm>
            <a:off x="749200" y="2589645"/>
            <a:ext cx="5217695" cy="3416300"/>
          </a:xfrm>
        </p:spPr>
        <p:txBody>
          <a:bodyPr>
            <a:normAutofit lnSpcReduction="10000"/>
          </a:bodyPr>
          <a:lstStyle/>
          <a:p>
            <a:r>
              <a:rPr lang="en-GB" dirty="0" smtClean="0"/>
              <a:t>To be healthy</a:t>
            </a:r>
          </a:p>
          <a:p>
            <a:r>
              <a:rPr lang="en-GB" dirty="0" smtClean="0"/>
              <a:t>To sleep well</a:t>
            </a:r>
          </a:p>
          <a:p>
            <a:r>
              <a:rPr lang="en-GB" dirty="0" smtClean="0"/>
              <a:t>To eat well</a:t>
            </a:r>
          </a:p>
          <a:p>
            <a:r>
              <a:rPr lang="en-GB" dirty="0" smtClean="0"/>
              <a:t>To get enough exercise</a:t>
            </a:r>
          </a:p>
          <a:p>
            <a:r>
              <a:rPr lang="en-GB" dirty="0" smtClean="0"/>
              <a:t>To develop good relationships/friendships</a:t>
            </a:r>
          </a:p>
          <a:p>
            <a:r>
              <a:rPr lang="en-GB" dirty="0" smtClean="0"/>
              <a:t>To have balance – rest and activity</a:t>
            </a:r>
          </a:p>
          <a:p>
            <a:r>
              <a:rPr lang="en-GB" dirty="0" smtClean="0"/>
              <a:t>To feel loved</a:t>
            </a:r>
          </a:p>
          <a:p>
            <a:r>
              <a:rPr lang="en-GB" dirty="0" smtClean="0"/>
              <a:t>To be happy</a:t>
            </a:r>
          </a:p>
          <a:p>
            <a:r>
              <a:rPr lang="en-GB" dirty="0" smtClean="0"/>
              <a:t>To be safe</a:t>
            </a:r>
            <a:endParaRPr lang="en-GB" dirty="0"/>
          </a:p>
        </p:txBody>
      </p:sp>
      <p:pic>
        <p:nvPicPr>
          <p:cNvPr id="5" name="Picture 4"/>
          <p:cNvPicPr>
            <a:picLocks noChangeAspect="1"/>
          </p:cNvPicPr>
          <p:nvPr/>
        </p:nvPicPr>
        <p:blipFill>
          <a:blip r:embed="rId3"/>
          <a:stretch>
            <a:fillRect/>
          </a:stretch>
        </p:blipFill>
        <p:spPr>
          <a:xfrm>
            <a:off x="5832321" y="3082893"/>
            <a:ext cx="4087534" cy="3574216"/>
          </a:xfrm>
          <a:prstGeom prst="rect">
            <a:avLst/>
          </a:prstGeom>
        </p:spPr>
      </p:pic>
      <p:pic>
        <p:nvPicPr>
          <p:cNvPr id="6" name="Picture 5"/>
          <p:cNvPicPr>
            <a:picLocks noChangeAspect="1"/>
          </p:cNvPicPr>
          <p:nvPr/>
        </p:nvPicPr>
        <p:blipFill>
          <a:blip r:embed="rId4"/>
          <a:stretch>
            <a:fillRect/>
          </a:stretch>
        </p:blipFill>
        <p:spPr>
          <a:xfrm>
            <a:off x="8502168" y="1641493"/>
            <a:ext cx="3216210" cy="2113089"/>
          </a:xfrm>
          <a:prstGeom prst="rect">
            <a:avLst/>
          </a:prstGeom>
        </p:spPr>
      </p:pic>
    </p:spTree>
    <p:extLst>
      <p:ext uri="{BB962C8B-B14F-4D97-AF65-F5344CB8AC3E}">
        <p14:creationId xmlns:p14="http://schemas.microsoft.com/office/powerpoint/2010/main" val="445082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F794-BA27-406D-BD09-39465E3CDA24}"/>
              </a:ext>
            </a:extLst>
          </p:cNvPr>
          <p:cNvSpPr>
            <a:spLocks noGrp="1"/>
          </p:cNvSpPr>
          <p:nvPr>
            <p:ph type="title"/>
          </p:nvPr>
        </p:nvSpPr>
        <p:spPr/>
        <p:txBody>
          <a:bodyPr/>
          <a:lstStyle/>
          <a:p>
            <a:r>
              <a:rPr lang="en-GB" b="1" dirty="0" smtClean="0"/>
              <a:t>Children see/children do</a:t>
            </a:r>
            <a:endParaRPr lang="en-GB" b="1" dirty="0"/>
          </a:p>
        </p:txBody>
      </p:sp>
      <p:sp>
        <p:nvSpPr>
          <p:cNvPr id="3" name="Content Placeholder 2">
            <a:extLst>
              <a:ext uri="{FF2B5EF4-FFF2-40B4-BE49-F238E27FC236}">
                <a16:creationId xmlns:a16="http://schemas.microsoft.com/office/drawing/2014/main" id="{5D6F3225-A7B9-49ED-AC2A-4BF090A3A07E}"/>
              </a:ext>
            </a:extLst>
          </p:cNvPr>
          <p:cNvSpPr>
            <a:spLocks noGrp="1"/>
          </p:cNvSpPr>
          <p:nvPr>
            <p:ph idx="1"/>
          </p:nvPr>
        </p:nvSpPr>
        <p:spPr>
          <a:xfrm>
            <a:off x="369116" y="2395984"/>
            <a:ext cx="11567244" cy="3416300"/>
          </a:xfrm>
        </p:spPr>
        <p:txBody>
          <a:bodyPr>
            <a:normAutofit/>
          </a:bodyPr>
          <a:lstStyle/>
          <a:p>
            <a:r>
              <a:rPr lang="en-GB" sz="2400" dirty="0" smtClean="0">
                <a:solidFill>
                  <a:schemeClr val="tx1"/>
                </a:solidFill>
              </a:rPr>
              <a:t>Children see/children do - little mirrors</a:t>
            </a:r>
          </a:p>
          <a:p>
            <a:r>
              <a:rPr lang="en-GB" sz="2400" dirty="0" smtClean="0">
                <a:solidFill>
                  <a:schemeClr val="tx1"/>
                </a:solidFill>
              </a:rPr>
              <a:t>Parents </a:t>
            </a:r>
            <a:r>
              <a:rPr lang="en-GB" sz="2400" dirty="0">
                <a:solidFill>
                  <a:schemeClr val="tx1"/>
                </a:solidFill>
              </a:rPr>
              <a:t>and teachers promote children’s resilience through </a:t>
            </a:r>
            <a:endParaRPr lang="en-GB" sz="2400" dirty="0" smtClean="0">
              <a:solidFill>
                <a:schemeClr val="tx1"/>
              </a:solidFill>
            </a:endParaRPr>
          </a:p>
          <a:p>
            <a:pPr lvl="1"/>
            <a:r>
              <a:rPr lang="en-GB" sz="2200" dirty="0" smtClean="0">
                <a:solidFill>
                  <a:schemeClr val="tx1"/>
                </a:solidFill>
              </a:rPr>
              <a:t>their </a:t>
            </a:r>
            <a:r>
              <a:rPr lang="en-GB" sz="2200" dirty="0">
                <a:solidFill>
                  <a:schemeClr val="tx1"/>
                </a:solidFill>
              </a:rPr>
              <a:t>actions, </a:t>
            </a:r>
            <a:endParaRPr lang="en-GB" sz="2200" dirty="0" smtClean="0">
              <a:solidFill>
                <a:schemeClr val="tx1"/>
              </a:solidFill>
            </a:endParaRPr>
          </a:p>
          <a:p>
            <a:pPr lvl="1"/>
            <a:r>
              <a:rPr lang="en-GB" sz="2200" dirty="0" smtClean="0">
                <a:solidFill>
                  <a:schemeClr val="tx1"/>
                </a:solidFill>
              </a:rPr>
              <a:t>what </a:t>
            </a:r>
            <a:r>
              <a:rPr lang="en-GB" sz="2200" dirty="0">
                <a:solidFill>
                  <a:schemeClr val="tx1"/>
                </a:solidFill>
              </a:rPr>
              <a:t>they say (as long as they </a:t>
            </a:r>
            <a:r>
              <a:rPr lang="en-GB" sz="2200" dirty="0" smtClean="0">
                <a:solidFill>
                  <a:schemeClr val="tx1"/>
                </a:solidFill>
              </a:rPr>
              <a:t>match the actions)</a:t>
            </a:r>
          </a:p>
          <a:p>
            <a:pPr lvl="1"/>
            <a:r>
              <a:rPr lang="en-GB" sz="2200" dirty="0" smtClean="0">
                <a:solidFill>
                  <a:schemeClr val="tx1"/>
                </a:solidFill>
              </a:rPr>
              <a:t>by </a:t>
            </a:r>
            <a:r>
              <a:rPr lang="en-GB" sz="2200" dirty="0">
                <a:solidFill>
                  <a:schemeClr val="tx1"/>
                </a:solidFill>
              </a:rPr>
              <a:t>creating a supportive environment</a:t>
            </a:r>
            <a:r>
              <a:rPr lang="en-GB" sz="2200" dirty="0" smtClean="0">
                <a:solidFill>
                  <a:schemeClr val="tx1"/>
                </a:solidFill>
              </a:rPr>
              <a:t>.</a:t>
            </a:r>
          </a:p>
          <a:p>
            <a:r>
              <a:rPr lang="en-GB" sz="2400" dirty="0" smtClean="0">
                <a:solidFill>
                  <a:schemeClr val="tx1"/>
                </a:solidFill>
              </a:rPr>
              <a:t>Fake it </a:t>
            </a:r>
            <a:r>
              <a:rPr lang="en-GB" sz="2400" dirty="0" err="1" smtClean="0">
                <a:solidFill>
                  <a:schemeClr val="tx1"/>
                </a:solidFill>
              </a:rPr>
              <a:t>til</a:t>
            </a:r>
            <a:r>
              <a:rPr lang="en-GB" sz="2400" dirty="0" smtClean="0">
                <a:solidFill>
                  <a:schemeClr val="tx1"/>
                </a:solidFill>
              </a:rPr>
              <a:t> you make it – scientifically proven to rewire the brain.</a:t>
            </a:r>
            <a:endParaRPr lang="en-GB" sz="2400" dirty="0">
              <a:solidFill>
                <a:schemeClr val="tx1"/>
              </a:solidFill>
            </a:endParaRPr>
          </a:p>
          <a:p>
            <a:endParaRPr lang="en-GB" sz="3200" dirty="0"/>
          </a:p>
        </p:txBody>
      </p:sp>
      <p:pic>
        <p:nvPicPr>
          <p:cNvPr id="5" name="Picture 4">
            <a:extLst>
              <a:ext uri="{FF2B5EF4-FFF2-40B4-BE49-F238E27FC236}">
                <a16:creationId xmlns:a16="http://schemas.microsoft.com/office/drawing/2014/main" id="{9F50E79C-0AEF-477D-B997-E9E3AF23F7A8}"/>
              </a:ext>
            </a:extLst>
          </p:cNvPr>
          <p:cNvPicPr>
            <a:picLocks noChangeAspect="1"/>
          </p:cNvPicPr>
          <p:nvPr/>
        </p:nvPicPr>
        <p:blipFill>
          <a:blip r:embed="rId3"/>
          <a:stretch>
            <a:fillRect/>
          </a:stretch>
        </p:blipFill>
        <p:spPr>
          <a:xfrm>
            <a:off x="369116" y="5253526"/>
            <a:ext cx="2733320" cy="1422316"/>
          </a:xfrm>
          <a:prstGeom prst="rect">
            <a:avLst/>
          </a:prstGeom>
        </p:spPr>
      </p:pic>
      <p:pic>
        <p:nvPicPr>
          <p:cNvPr id="4" name="Picture 3"/>
          <p:cNvPicPr>
            <a:picLocks noChangeAspect="1"/>
          </p:cNvPicPr>
          <p:nvPr/>
        </p:nvPicPr>
        <p:blipFill>
          <a:blip r:embed="rId4"/>
          <a:stretch>
            <a:fillRect/>
          </a:stretch>
        </p:blipFill>
        <p:spPr>
          <a:xfrm>
            <a:off x="9916367" y="5054530"/>
            <a:ext cx="1932496" cy="1781257"/>
          </a:xfrm>
          <a:prstGeom prst="rect">
            <a:avLst/>
          </a:prstGeom>
        </p:spPr>
      </p:pic>
    </p:spTree>
    <p:extLst>
      <p:ext uri="{BB962C8B-B14F-4D97-AF65-F5344CB8AC3E}">
        <p14:creationId xmlns:p14="http://schemas.microsoft.com/office/powerpoint/2010/main" val="2212391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Building Resilience in Children</a:t>
            </a:r>
            <a:br>
              <a:rPr lang="en-GB" b="1" dirty="0"/>
            </a:br>
            <a:endParaRPr lang="en-GB" dirty="0"/>
          </a:p>
        </p:txBody>
      </p:sp>
      <p:sp>
        <p:nvSpPr>
          <p:cNvPr id="5" name="TextBox 4"/>
          <p:cNvSpPr txBox="1"/>
          <p:nvPr/>
        </p:nvSpPr>
        <p:spPr>
          <a:xfrm>
            <a:off x="979714" y="2547257"/>
            <a:ext cx="9288120" cy="6063198"/>
          </a:xfrm>
          <a:prstGeom prst="rect">
            <a:avLst/>
          </a:prstGeom>
          <a:noFill/>
        </p:spPr>
        <p:txBody>
          <a:bodyPr wrap="none" rtlCol="0">
            <a:spAutoFit/>
          </a:bodyPr>
          <a:lstStyle/>
          <a:p>
            <a:pPr marL="342900" indent="-342900">
              <a:buAutoNum type="arabicPeriod"/>
            </a:pPr>
            <a:r>
              <a:rPr lang="en-GB" sz="2800" b="1" dirty="0" smtClean="0"/>
              <a:t>Encourage </a:t>
            </a:r>
            <a:r>
              <a:rPr lang="en-GB" sz="2800" b="1" dirty="0"/>
              <a:t>healthy risk taking</a:t>
            </a:r>
            <a:r>
              <a:rPr lang="en-GB" sz="2800" b="1" dirty="0" smtClean="0"/>
              <a:t>.</a:t>
            </a:r>
          </a:p>
          <a:p>
            <a:pPr marL="342900" indent="-342900">
              <a:buFontTx/>
              <a:buAutoNum type="arabicPeriod"/>
            </a:pPr>
            <a:r>
              <a:rPr lang="en-GB" sz="2800" b="1" dirty="0"/>
              <a:t>Show acceptance of mistakes and losses</a:t>
            </a:r>
            <a:r>
              <a:rPr lang="en-GB" sz="2800" b="1" dirty="0" smtClean="0"/>
              <a:t>. </a:t>
            </a:r>
          </a:p>
          <a:p>
            <a:pPr marL="342900" indent="-342900">
              <a:buFontTx/>
              <a:buAutoNum type="arabicPeriod"/>
            </a:pPr>
            <a:r>
              <a:rPr lang="en-GB" sz="2800" b="1" dirty="0"/>
              <a:t>Ask questions to encourage independent thinking</a:t>
            </a:r>
            <a:r>
              <a:rPr lang="en-GB" sz="2800" b="1" dirty="0" smtClean="0"/>
              <a:t>.</a:t>
            </a:r>
          </a:p>
          <a:p>
            <a:pPr marL="342900" indent="-342900">
              <a:buFontTx/>
              <a:buAutoNum type="arabicPeriod"/>
            </a:pPr>
            <a:r>
              <a:rPr lang="en-GB" sz="2800" b="1" dirty="0"/>
              <a:t>Praise accomplishments in the right way</a:t>
            </a:r>
            <a:r>
              <a:rPr lang="en-GB" sz="2800" b="1" dirty="0" smtClean="0"/>
              <a:t>.</a:t>
            </a:r>
            <a:r>
              <a:rPr lang="en-GB" sz="2800" b="1" dirty="0"/>
              <a:t> </a:t>
            </a:r>
            <a:endParaRPr lang="en-GB" sz="2800" b="1" dirty="0" smtClean="0"/>
          </a:p>
          <a:p>
            <a:pPr marL="342900" indent="-342900">
              <a:buFontTx/>
              <a:buAutoNum type="arabicPeriod"/>
            </a:pPr>
            <a:r>
              <a:rPr lang="en-GB" sz="2800" b="1" dirty="0" smtClean="0"/>
              <a:t>Define </a:t>
            </a:r>
            <a:r>
              <a:rPr lang="en-GB" sz="2800" b="1" dirty="0"/>
              <a:t>and discuss emotions</a:t>
            </a:r>
            <a:r>
              <a:rPr lang="en-GB" sz="2800" b="1" dirty="0" smtClean="0"/>
              <a:t>. (Emotion Coaching)</a:t>
            </a:r>
          </a:p>
          <a:p>
            <a:pPr marL="342900" indent="-342900">
              <a:buFontTx/>
              <a:buAutoNum type="arabicPeriod"/>
            </a:pPr>
            <a:r>
              <a:rPr lang="en-GB" sz="2800" b="1" dirty="0"/>
              <a:t>Promote optimism and positive thinking</a:t>
            </a:r>
            <a:r>
              <a:rPr lang="en-GB" sz="2800" b="1" dirty="0" smtClean="0"/>
              <a:t>.</a:t>
            </a:r>
          </a:p>
          <a:p>
            <a:pPr marL="342900" indent="-342900">
              <a:buFontTx/>
              <a:buAutoNum type="arabicPeriod"/>
            </a:pPr>
            <a:r>
              <a:rPr lang="en-GB" sz="2800" b="1" dirty="0"/>
              <a:t>Encourage interaction with others.</a:t>
            </a:r>
          </a:p>
          <a:p>
            <a:pPr marL="342900" indent="-342900">
              <a:buFontTx/>
              <a:buAutoNum type="arabicPeriod"/>
            </a:pPr>
            <a:r>
              <a:rPr lang="en-GB" sz="2800" b="1" dirty="0"/>
              <a:t>Show that it’s okay to ask for help.</a:t>
            </a:r>
          </a:p>
          <a:p>
            <a:endParaRPr lang="en-GB" sz="2800" b="1" dirty="0"/>
          </a:p>
          <a:p>
            <a:pPr marL="342900" indent="-342900">
              <a:buFontTx/>
              <a:buAutoNum type="arabicPeriod"/>
            </a:pPr>
            <a:endParaRPr lang="en-GB" sz="2800" b="1" dirty="0"/>
          </a:p>
          <a:p>
            <a:pPr marL="342900" indent="-342900">
              <a:buFontTx/>
              <a:buAutoNum type="arabicPeriod"/>
            </a:pPr>
            <a:endParaRPr lang="en-GB" b="1" dirty="0"/>
          </a:p>
          <a:p>
            <a:pPr marL="342900" indent="-342900">
              <a:buFontTx/>
              <a:buAutoNum type="arabicPeriod"/>
            </a:pPr>
            <a:endParaRPr lang="en-GB" b="1" dirty="0"/>
          </a:p>
          <a:p>
            <a:pPr marL="342900" indent="-342900">
              <a:buFontTx/>
              <a:buAutoNum type="arabicPeriod"/>
            </a:pPr>
            <a:endParaRPr lang="en-GB" b="1" dirty="0"/>
          </a:p>
          <a:p>
            <a:pPr marL="342900" indent="-342900">
              <a:buAutoNum type="arabicPeriod"/>
            </a:pPr>
            <a:endParaRPr lang="en-GB" b="1" dirty="0" smtClean="0"/>
          </a:p>
          <a:p>
            <a:pPr marL="342900" indent="-342900">
              <a:buAutoNum type="arabicPeriod"/>
            </a:pPr>
            <a:endParaRPr lang="en-GB" b="1" dirty="0" smtClean="0"/>
          </a:p>
          <a:p>
            <a:endParaRPr lang="en-GB" dirty="0"/>
          </a:p>
        </p:txBody>
      </p:sp>
      <p:pic>
        <p:nvPicPr>
          <p:cNvPr id="7" name="Picture 6"/>
          <p:cNvPicPr>
            <a:picLocks noChangeAspect="1"/>
          </p:cNvPicPr>
          <p:nvPr/>
        </p:nvPicPr>
        <p:blipFill>
          <a:blip r:embed="rId3"/>
          <a:stretch>
            <a:fillRect/>
          </a:stretch>
        </p:blipFill>
        <p:spPr>
          <a:xfrm>
            <a:off x="8725360" y="1290898"/>
            <a:ext cx="3084947" cy="2020338"/>
          </a:xfrm>
          <a:prstGeom prst="rect">
            <a:avLst/>
          </a:prstGeom>
        </p:spPr>
      </p:pic>
    </p:spTree>
    <p:extLst>
      <p:ext uri="{BB962C8B-B14F-4D97-AF65-F5344CB8AC3E}">
        <p14:creationId xmlns:p14="http://schemas.microsoft.com/office/powerpoint/2010/main" val="1989017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Emotion Coaching</a:t>
            </a:r>
            <a:endParaRPr lang="en-GB" b="1" dirty="0"/>
          </a:p>
        </p:txBody>
      </p:sp>
      <p:pic>
        <p:nvPicPr>
          <p:cNvPr id="5" name="Picture 4"/>
          <p:cNvPicPr>
            <a:picLocks noChangeAspect="1"/>
          </p:cNvPicPr>
          <p:nvPr/>
        </p:nvPicPr>
        <p:blipFill>
          <a:blip r:embed="rId3"/>
          <a:stretch>
            <a:fillRect/>
          </a:stretch>
        </p:blipFill>
        <p:spPr>
          <a:xfrm>
            <a:off x="6011983" y="523442"/>
            <a:ext cx="4987788" cy="6237576"/>
          </a:xfrm>
          <a:prstGeom prst="rect">
            <a:avLst/>
          </a:prstGeom>
        </p:spPr>
      </p:pic>
    </p:spTree>
    <p:extLst>
      <p:ext uri="{BB962C8B-B14F-4D97-AF65-F5344CB8AC3E}">
        <p14:creationId xmlns:p14="http://schemas.microsoft.com/office/powerpoint/2010/main" val="67505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7"/>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GB" dirty="0"/>
              <a:t>Adult r</a:t>
            </a:r>
            <a:r>
              <a:rPr lang="en-GB" dirty="0" smtClean="0"/>
              <a:t>esponse matters</a:t>
            </a:r>
            <a:endParaRPr dirty="0"/>
          </a:p>
        </p:txBody>
      </p:sp>
      <p:sp>
        <p:nvSpPr>
          <p:cNvPr id="316" name="Google Shape;316;p7"/>
          <p:cNvSpPr txBox="1">
            <a:spLocks noGrp="1"/>
          </p:cNvSpPr>
          <p:nvPr>
            <p:ph type="body" idx="1"/>
          </p:nvPr>
        </p:nvSpPr>
        <p:spPr>
          <a:xfrm>
            <a:off x="531501" y="2187863"/>
            <a:ext cx="4563264"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GB" dirty="0"/>
              <a:t>It’s not just about </a:t>
            </a:r>
            <a:r>
              <a:rPr lang="en-GB" b="1" dirty="0"/>
              <a:t>what</a:t>
            </a:r>
            <a:r>
              <a:rPr lang="en-GB" dirty="0"/>
              <a:t> we say.</a:t>
            </a:r>
            <a:endParaRPr dirty="0"/>
          </a:p>
          <a:p>
            <a:pPr marL="742950" lvl="1" indent="-285750" algn="l" rtl="0">
              <a:spcBef>
                <a:spcPts val="1000"/>
              </a:spcBef>
              <a:spcAft>
                <a:spcPts val="0"/>
              </a:spcAft>
              <a:buSzPts val="1280"/>
              <a:buChar char="►"/>
            </a:pPr>
            <a:r>
              <a:rPr lang="en-GB" dirty="0"/>
              <a:t>Body language – at their level</a:t>
            </a:r>
            <a:endParaRPr dirty="0"/>
          </a:p>
          <a:p>
            <a:pPr marL="742950" lvl="1" indent="-285750" algn="l" rtl="0">
              <a:spcBef>
                <a:spcPts val="1000"/>
              </a:spcBef>
              <a:spcAft>
                <a:spcPts val="0"/>
              </a:spcAft>
              <a:buSzPts val="1280"/>
              <a:buChar char="►"/>
            </a:pPr>
            <a:r>
              <a:rPr lang="en-GB" dirty="0"/>
              <a:t>Tone of voice - calm</a:t>
            </a:r>
            <a:endParaRPr dirty="0"/>
          </a:p>
          <a:p>
            <a:pPr marL="742950" lvl="1" indent="-285750" algn="l" rtl="0">
              <a:spcBef>
                <a:spcPts val="1000"/>
              </a:spcBef>
              <a:spcAft>
                <a:spcPts val="0"/>
              </a:spcAft>
              <a:buSzPts val="1280"/>
              <a:buChar char="►"/>
            </a:pPr>
            <a:r>
              <a:rPr lang="en-GB" dirty="0"/>
              <a:t>Gestures – arms not waving around</a:t>
            </a:r>
            <a:endParaRPr dirty="0"/>
          </a:p>
          <a:p>
            <a:pPr marL="742950" lvl="1" indent="-285750" algn="l" rtl="0">
              <a:spcBef>
                <a:spcPts val="1000"/>
              </a:spcBef>
              <a:spcAft>
                <a:spcPts val="0"/>
              </a:spcAft>
              <a:buSzPts val="1280"/>
              <a:buChar char="►"/>
            </a:pPr>
            <a:r>
              <a:rPr lang="en-GB" dirty="0"/>
              <a:t>Movement – not running frantically</a:t>
            </a:r>
            <a:endParaRPr dirty="0"/>
          </a:p>
          <a:p>
            <a:pPr marL="742950" lvl="1" indent="-285750" algn="l" rtl="0">
              <a:spcBef>
                <a:spcPts val="1000"/>
              </a:spcBef>
              <a:spcAft>
                <a:spcPts val="0"/>
              </a:spcAft>
              <a:buSzPts val="1280"/>
              <a:buChar char="►"/>
            </a:pPr>
            <a:r>
              <a:rPr lang="en-GB" dirty="0"/>
              <a:t>Facial expression – don’t roll your eyes</a:t>
            </a:r>
            <a:endParaRPr dirty="0"/>
          </a:p>
          <a:p>
            <a:pPr marL="742950" lvl="1" indent="-204469" algn="l" rtl="0">
              <a:spcBef>
                <a:spcPts val="1000"/>
              </a:spcBef>
              <a:spcAft>
                <a:spcPts val="0"/>
              </a:spcAft>
              <a:buSzPts val="1280"/>
              <a:buNone/>
            </a:pPr>
            <a:endParaRPr dirty="0"/>
          </a:p>
        </p:txBody>
      </p:sp>
      <p:pic>
        <p:nvPicPr>
          <p:cNvPr id="317" name="Google Shape;317;p7"/>
          <p:cNvPicPr preferRelativeResize="0"/>
          <p:nvPr/>
        </p:nvPicPr>
        <p:blipFill rotWithShape="1">
          <a:blip r:embed="rId3">
            <a:alphaModFix/>
          </a:blip>
          <a:srcRect/>
          <a:stretch/>
        </p:blipFill>
        <p:spPr>
          <a:xfrm>
            <a:off x="8529985" y="179578"/>
            <a:ext cx="2975461" cy="3002107"/>
          </a:xfrm>
          <a:prstGeom prst="rect">
            <a:avLst/>
          </a:prstGeom>
          <a:noFill/>
          <a:ln>
            <a:noFill/>
          </a:ln>
        </p:spPr>
      </p:pic>
      <p:sp>
        <p:nvSpPr>
          <p:cNvPr id="318" name="Google Shape;318;p7"/>
          <p:cNvSpPr txBox="1"/>
          <p:nvPr/>
        </p:nvSpPr>
        <p:spPr>
          <a:xfrm>
            <a:off x="5297463" y="3408218"/>
            <a:ext cx="6465045" cy="3416300"/>
          </a:xfrm>
          <a:prstGeom prst="rect">
            <a:avLst/>
          </a:prstGeom>
          <a:noFill/>
          <a:ln>
            <a:noFill/>
          </a:ln>
        </p:spPr>
        <p:txBody>
          <a:bodyPr spcFirstLastPara="1" wrap="square" lIns="91425" tIns="45700" rIns="91425" bIns="45700" anchor="t" anchorCtr="0">
            <a:normAutofit lnSpcReduction="10000"/>
          </a:bodyPr>
          <a:lstStyle/>
          <a:p>
            <a:pPr marL="0" marR="0" lvl="0" indent="0" algn="l" rtl="0">
              <a:spcBef>
                <a:spcPts val="0"/>
              </a:spcBef>
              <a:spcAft>
                <a:spcPts val="0"/>
              </a:spcAft>
              <a:buClr>
                <a:schemeClr val="accent1"/>
              </a:buClr>
              <a:buSzPts val="1440"/>
              <a:buFont typeface="Noto Sans Symbols"/>
              <a:buNone/>
            </a:pPr>
            <a:r>
              <a:rPr lang="en-GB" sz="1800" b="1" i="0">
                <a:solidFill>
                  <a:srgbClr val="3F3F3F"/>
                </a:solidFill>
                <a:latin typeface="Century Gothic"/>
                <a:ea typeface="Century Gothic"/>
                <a:cs typeface="Century Gothic"/>
                <a:sym typeface="Century Gothic"/>
              </a:rPr>
              <a:t>What you could say - I-WING</a:t>
            </a:r>
            <a:endParaRPr/>
          </a:p>
          <a:p>
            <a:pPr marL="342900" marR="0" lvl="0" indent="-342900" algn="l" rtl="0">
              <a:spcBef>
                <a:spcPts val="1000"/>
              </a:spcBef>
              <a:spcAft>
                <a:spcPts val="0"/>
              </a:spcAft>
              <a:buClr>
                <a:schemeClr val="accent1"/>
              </a:buClr>
              <a:buSzPts val="1440"/>
              <a:buFont typeface="Noto Sans Symbols"/>
              <a:buChar char="►"/>
            </a:pPr>
            <a:r>
              <a:rPr lang="en-GB" sz="1800" b="0" i="0">
                <a:solidFill>
                  <a:srgbClr val="3F3F3F"/>
                </a:solidFill>
                <a:latin typeface="Century Gothic"/>
                <a:ea typeface="Century Gothic"/>
                <a:cs typeface="Century Gothic"/>
                <a:sym typeface="Century Gothic"/>
              </a:rPr>
              <a:t>I </a:t>
            </a:r>
            <a:r>
              <a:rPr lang="en-GB" sz="1800" b="1" i="0">
                <a:solidFill>
                  <a:schemeClr val="accent6"/>
                </a:solidFill>
                <a:latin typeface="Century Gothic"/>
                <a:ea typeface="Century Gothic"/>
                <a:cs typeface="Century Gothic"/>
                <a:sym typeface="Century Gothic"/>
              </a:rPr>
              <a:t>imagine</a:t>
            </a:r>
            <a:r>
              <a:rPr lang="en-GB" sz="1800" b="0" i="0">
                <a:solidFill>
                  <a:srgbClr val="3F3F3F"/>
                </a:solidFill>
                <a:latin typeface="Century Gothic"/>
                <a:ea typeface="Century Gothic"/>
                <a:cs typeface="Century Gothic"/>
                <a:sym typeface="Century Gothic"/>
              </a:rPr>
              <a:t> you must feel quite upset</a:t>
            </a:r>
            <a:endParaRPr/>
          </a:p>
          <a:p>
            <a:pPr marL="342900" marR="0" lvl="0" indent="-342900" algn="l" rtl="0">
              <a:spcBef>
                <a:spcPts val="1000"/>
              </a:spcBef>
              <a:spcAft>
                <a:spcPts val="0"/>
              </a:spcAft>
              <a:buClr>
                <a:schemeClr val="accent1"/>
              </a:buClr>
              <a:buSzPts val="1440"/>
              <a:buFont typeface="Noto Sans Symbols"/>
              <a:buChar char="►"/>
            </a:pPr>
            <a:r>
              <a:rPr lang="en-GB" sz="1800" b="0" i="0">
                <a:solidFill>
                  <a:srgbClr val="3F3F3F"/>
                </a:solidFill>
                <a:latin typeface="Century Gothic"/>
                <a:ea typeface="Century Gothic"/>
                <a:cs typeface="Century Gothic"/>
                <a:sym typeface="Century Gothic"/>
              </a:rPr>
              <a:t>I </a:t>
            </a:r>
            <a:r>
              <a:rPr lang="en-GB" sz="1800" b="1" i="0">
                <a:solidFill>
                  <a:schemeClr val="accent6"/>
                </a:solidFill>
                <a:latin typeface="Century Gothic"/>
                <a:ea typeface="Century Gothic"/>
                <a:cs typeface="Century Gothic"/>
                <a:sym typeface="Century Gothic"/>
              </a:rPr>
              <a:t>wonder</a:t>
            </a:r>
            <a:r>
              <a:rPr lang="en-GB" sz="1800" b="0" i="0">
                <a:solidFill>
                  <a:srgbClr val="3F3F3F"/>
                </a:solidFill>
                <a:latin typeface="Century Gothic"/>
                <a:ea typeface="Century Gothic"/>
                <a:cs typeface="Century Gothic"/>
                <a:sym typeface="Century Gothic"/>
              </a:rPr>
              <a:t> if you’d like to come with me to a quiet space</a:t>
            </a:r>
            <a:endParaRPr/>
          </a:p>
          <a:p>
            <a:pPr marL="342900" marR="0" lvl="0" indent="-342900" algn="l" rtl="0">
              <a:spcBef>
                <a:spcPts val="1000"/>
              </a:spcBef>
              <a:spcAft>
                <a:spcPts val="0"/>
              </a:spcAft>
              <a:buClr>
                <a:schemeClr val="accent1"/>
              </a:buClr>
              <a:buSzPts val="1440"/>
              <a:buFont typeface="Noto Sans Symbols"/>
              <a:buChar char="►"/>
            </a:pPr>
            <a:r>
              <a:rPr lang="en-GB" sz="1800" b="0" i="0">
                <a:solidFill>
                  <a:srgbClr val="3F3F3F"/>
                </a:solidFill>
                <a:latin typeface="Century Gothic"/>
                <a:ea typeface="Century Gothic"/>
                <a:cs typeface="Century Gothic"/>
                <a:sym typeface="Century Gothic"/>
              </a:rPr>
              <a:t>I’ve </a:t>
            </a:r>
            <a:r>
              <a:rPr lang="en-GB" sz="1800" b="1" i="0">
                <a:solidFill>
                  <a:schemeClr val="accent6"/>
                </a:solidFill>
                <a:latin typeface="Century Gothic"/>
                <a:ea typeface="Century Gothic"/>
                <a:cs typeface="Century Gothic"/>
                <a:sym typeface="Century Gothic"/>
              </a:rPr>
              <a:t>noticed</a:t>
            </a:r>
            <a:r>
              <a:rPr lang="en-GB" sz="1800" b="0" i="0">
                <a:solidFill>
                  <a:srgbClr val="3F3F3F"/>
                </a:solidFill>
                <a:latin typeface="Century Gothic"/>
                <a:ea typeface="Century Gothic"/>
                <a:cs typeface="Century Gothic"/>
                <a:sym typeface="Century Gothic"/>
              </a:rPr>
              <a:t> that you are feeling like throwing everything.  </a:t>
            </a:r>
            <a:endParaRPr sz="1800" b="0" i="0">
              <a:solidFill>
                <a:srgbClr val="3F3F3F"/>
              </a:solidFill>
              <a:latin typeface="Century Gothic"/>
              <a:ea typeface="Century Gothic"/>
              <a:cs typeface="Century Gothic"/>
              <a:sym typeface="Century Gothic"/>
            </a:endParaRPr>
          </a:p>
          <a:p>
            <a:pPr marL="342900" marR="0" lvl="0" indent="-342900" algn="l" rtl="0">
              <a:spcBef>
                <a:spcPts val="1000"/>
              </a:spcBef>
              <a:spcAft>
                <a:spcPts val="0"/>
              </a:spcAft>
              <a:buClr>
                <a:schemeClr val="accent1"/>
              </a:buClr>
              <a:buSzPts val="1440"/>
              <a:buFont typeface="Noto Sans Symbols"/>
              <a:buChar char="►"/>
            </a:pPr>
            <a:r>
              <a:rPr lang="en-GB" sz="1800" b="0" i="0">
                <a:solidFill>
                  <a:srgbClr val="3F3F3F"/>
                </a:solidFill>
                <a:latin typeface="Century Gothic"/>
                <a:ea typeface="Century Gothic"/>
                <a:cs typeface="Century Gothic"/>
                <a:sym typeface="Century Gothic"/>
              </a:rPr>
              <a:t>I </a:t>
            </a:r>
            <a:r>
              <a:rPr lang="en-GB" sz="1800" b="1" i="0">
                <a:solidFill>
                  <a:schemeClr val="accent6"/>
                </a:solidFill>
                <a:latin typeface="Century Gothic"/>
                <a:ea typeface="Century Gothic"/>
                <a:cs typeface="Century Gothic"/>
                <a:sym typeface="Century Gothic"/>
              </a:rPr>
              <a:t>imagine</a:t>
            </a:r>
            <a:r>
              <a:rPr lang="en-GB" sz="1800" b="0" i="0">
                <a:solidFill>
                  <a:srgbClr val="3F3F3F"/>
                </a:solidFill>
                <a:latin typeface="Century Gothic"/>
                <a:ea typeface="Century Gothic"/>
                <a:cs typeface="Century Gothic"/>
                <a:sym typeface="Century Gothic"/>
              </a:rPr>
              <a:t> that must feel scary.</a:t>
            </a:r>
            <a:endParaRPr/>
          </a:p>
          <a:p>
            <a:pPr marL="342900" marR="0" lvl="0" indent="-342900" algn="l" rtl="0">
              <a:spcBef>
                <a:spcPts val="1000"/>
              </a:spcBef>
              <a:spcAft>
                <a:spcPts val="0"/>
              </a:spcAft>
              <a:buClr>
                <a:schemeClr val="accent1"/>
              </a:buClr>
              <a:buSzPts val="1440"/>
              <a:buFont typeface="Noto Sans Symbols"/>
              <a:buChar char="►"/>
            </a:pPr>
            <a:r>
              <a:rPr lang="en-GB" sz="1800" b="0" i="0">
                <a:solidFill>
                  <a:srgbClr val="3F3F3F"/>
                </a:solidFill>
                <a:latin typeface="Century Gothic"/>
                <a:ea typeface="Century Gothic"/>
                <a:cs typeface="Century Gothic"/>
                <a:sym typeface="Century Gothic"/>
              </a:rPr>
              <a:t>I </a:t>
            </a:r>
            <a:r>
              <a:rPr lang="en-GB" sz="1800" b="1" i="0">
                <a:solidFill>
                  <a:schemeClr val="accent6"/>
                </a:solidFill>
                <a:latin typeface="Century Gothic"/>
                <a:ea typeface="Century Gothic"/>
                <a:cs typeface="Century Gothic"/>
                <a:sym typeface="Century Gothic"/>
              </a:rPr>
              <a:t>wonder</a:t>
            </a:r>
            <a:r>
              <a:rPr lang="en-GB" sz="1800" b="0" i="0">
                <a:solidFill>
                  <a:srgbClr val="3F3F3F"/>
                </a:solidFill>
                <a:latin typeface="Century Gothic"/>
                <a:ea typeface="Century Gothic"/>
                <a:cs typeface="Century Gothic"/>
                <a:sym typeface="Century Gothic"/>
              </a:rPr>
              <a:t> if you have a fuzzy head and fluttery tummy because you are feeling anxious.</a:t>
            </a:r>
            <a:endParaRPr/>
          </a:p>
          <a:p>
            <a:pPr marL="342900" marR="0" lvl="0" indent="-342900" algn="l" rtl="0">
              <a:spcBef>
                <a:spcPts val="1000"/>
              </a:spcBef>
              <a:spcAft>
                <a:spcPts val="0"/>
              </a:spcAft>
              <a:buClr>
                <a:schemeClr val="accent1"/>
              </a:buClr>
              <a:buSzPts val="1440"/>
              <a:buFont typeface="Noto Sans Symbols"/>
              <a:buChar char="►"/>
            </a:pPr>
            <a:r>
              <a:rPr lang="en-GB" sz="1800" b="0" i="0">
                <a:solidFill>
                  <a:srgbClr val="3F3F3F"/>
                </a:solidFill>
                <a:latin typeface="Century Gothic"/>
                <a:ea typeface="Century Gothic"/>
                <a:cs typeface="Century Gothic"/>
                <a:sym typeface="Century Gothic"/>
              </a:rPr>
              <a:t>I </a:t>
            </a:r>
            <a:r>
              <a:rPr lang="en-GB" sz="1800" b="1" i="0">
                <a:solidFill>
                  <a:schemeClr val="accent6"/>
                </a:solidFill>
                <a:latin typeface="Century Gothic"/>
                <a:ea typeface="Century Gothic"/>
                <a:cs typeface="Century Gothic"/>
                <a:sym typeface="Century Gothic"/>
              </a:rPr>
              <a:t>guess</a:t>
            </a:r>
            <a:r>
              <a:rPr lang="en-GB" sz="1800" b="0" i="0">
                <a:solidFill>
                  <a:srgbClr val="3F3F3F"/>
                </a:solidFill>
                <a:latin typeface="Century Gothic"/>
                <a:ea typeface="Century Gothic"/>
                <a:cs typeface="Century Gothic"/>
                <a:sym typeface="Century Gothic"/>
              </a:rPr>
              <a:t> you’re not ready to learn right now. That’s ok!</a:t>
            </a:r>
            <a:endParaRPr/>
          </a:p>
        </p:txBody>
      </p:sp>
    </p:spTree>
    <p:extLst>
      <p:ext uri="{BB962C8B-B14F-4D97-AF65-F5344CB8AC3E}">
        <p14:creationId xmlns:p14="http://schemas.microsoft.com/office/powerpoint/2010/main" val="42722102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2481</TotalTime>
  <Words>2918</Words>
  <Application>Microsoft Office PowerPoint</Application>
  <PresentationFormat>Widescreen</PresentationFormat>
  <Paragraphs>222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Noto Sans Symbols</vt:lpstr>
      <vt:lpstr>Wingdings</vt:lpstr>
      <vt:lpstr>Wingdings 3</vt:lpstr>
      <vt:lpstr>Ion Boardroom</vt:lpstr>
      <vt:lpstr>Inclusion Coffee Morning Building Resilience</vt:lpstr>
      <vt:lpstr>Wellbeing……Resilience</vt:lpstr>
      <vt:lpstr>Characteristics of an un-resilient child</vt:lpstr>
      <vt:lpstr>Characteristics of a Resilient Child</vt:lpstr>
      <vt:lpstr>Good foundations for building resilience</vt:lpstr>
      <vt:lpstr>Children see/children do</vt:lpstr>
      <vt:lpstr>Building Resilience in Children </vt:lpstr>
      <vt:lpstr>Emotion Coaching</vt:lpstr>
      <vt:lpstr>Adult response matters</vt:lpstr>
      <vt:lpstr>Growth Mindset</vt:lpstr>
      <vt:lpstr>The Power of Yet!</vt:lpstr>
      <vt:lpstr>Equality vs Equity</vt:lpstr>
      <vt:lpstr>Learning to problem solve /overcome challenges</vt:lpstr>
      <vt:lpstr>How we teach this to children – The Crow and the Pitcher – a story of resilience</vt:lpstr>
      <vt:lpstr>You can fix a problem if you think about it…</vt:lpstr>
      <vt:lpstr>Resilience – can you think what crow would do or say?</vt:lpstr>
      <vt:lpstr>Can you be a Clever Crow next time you face a challenge?</vt:lpstr>
      <vt:lpstr>Achieving ‘hard stuff’ feels good and grows your capacity further</vt:lpstr>
      <vt:lpstr>Children see, children do!</vt:lpstr>
      <vt:lpstr>Further information</vt:lpstr>
      <vt:lpstr>Support from other parents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Aviary Club Meeting</dc:title>
  <dc:creator>Nicki</dc:creator>
  <cp:lastModifiedBy>S Knight</cp:lastModifiedBy>
  <cp:revision>53</cp:revision>
  <cp:lastPrinted>2023-11-24T08:35:02Z</cp:lastPrinted>
  <dcterms:created xsi:type="dcterms:W3CDTF">2022-05-19T08:55:52Z</dcterms:created>
  <dcterms:modified xsi:type="dcterms:W3CDTF">2023-11-24T11:29:06Z</dcterms:modified>
</cp:coreProperties>
</file>