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76" r:id="rId4"/>
    <p:sldId id="264" r:id="rId5"/>
    <p:sldId id="259" r:id="rId6"/>
    <p:sldId id="267" r:id="rId7"/>
    <p:sldId id="268" r:id="rId8"/>
    <p:sldId id="269" r:id="rId9"/>
    <p:sldId id="272" r:id="rId10"/>
    <p:sldId id="271" r:id="rId11"/>
    <p:sldId id="270" r:id="rId12"/>
    <p:sldId id="273" r:id="rId13"/>
    <p:sldId id="266" r:id="rId14"/>
    <p:sldId id="27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55DC"/>
    <a:srgbClr val="FFD200"/>
    <a:srgbClr val="0ABE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73609" autoAdjust="0"/>
  </p:normalViewPr>
  <p:slideViewPr>
    <p:cSldViewPr snapToGrid="0" snapToObjects="1">
      <p:cViewPr varScale="1">
        <p:scale>
          <a:sx n="64" d="100"/>
          <a:sy n="64" d="100"/>
        </p:scale>
        <p:origin x="139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027E-02ED-4244-BBB6-4866FFF68834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083C44-614A-994D-A630-CD79989A06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11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 dirty="0">
                <a:solidFill>
                  <a:srgbClr val="3E3B80"/>
                </a:solidFill>
                <a:latin typeface="Century Gothic" panose="020B0502020202020204" pitchFamily="34" charset="0"/>
              </a:rPr>
              <a:t>ABA definition of bullying. Very important that we have a shared understanding of what bullying is. You might want to replace with your own school’s definition.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83C44-614A-994D-A630-CD79989A067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68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 dirty="0">
                <a:solidFill>
                  <a:srgbClr val="3E3B80"/>
                </a:solidFill>
                <a:latin typeface="Century Gothic" panose="020B0502020202020204" pitchFamily="34" charset="0"/>
              </a:rPr>
              <a:t>ABA definition of bullying. Very important that we have a shared understanding of what bullying is. You might want to replace with your own school’s definition.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83C44-614A-994D-A630-CD79989A067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11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6D70A-8FCF-DC47-939D-669EA7E16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6A26F7-F6D6-D045-AFBA-63BDF78E8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58453-CA61-1048-9AA6-2F7F547D8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7C81-E105-C343-9A8A-2AB2E6F1A5E6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428A3-29B1-3D49-88B5-4465433A7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E7D96-EA76-8142-822C-67B353DA4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E5E15-2764-654E-BF64-96C6F13D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549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DC4BB-6F35-DB49-97D7-7F2A911CC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3644D1-0798-D945-B61A-EA64BBA22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4C592-621F-3045-8A9D-4FBCFC3A2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7C81-E105-C343-9A8A-2AB2E6F1A5E6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8EFC5-7289-1F4D-9564-6B219E625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4FB36-0BF1-7448-9969-3F37A695E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E5E15-2764-654E-BF64-96C6F13D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39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75FCD3-3CE1-DF47-ACED-20BB2A3C10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87480-0EBB-B64B-A795-0FB70B7EA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67557-51C1-EB4C-A535-A904E35F4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7C81-E105-C343-9A8A-2AB2E6F1A5E6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65BFA-5884-684D-ADC3-C12482E3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AEA4F-9725-2F43-8C8D-0DA5CF6FA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E5E15-2764-654E-BF64-96C6F13D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304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519B1-9622-CA4D-979A-07D789E06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9E90C-836F-F040-960A-008A26FE7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3A858-0FB6-534A-8FA0-0EC41B34C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7C81-E105-C343-9A8A-2AB2E6F1A5E6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E8C6A-DB18-0848-A685-B748BE274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27AED-1164-694B-8D97-23CBC45E8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E5E15-2764-654E-BF64-96C6F13D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9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FAE42-D518-9349-81AC-C519C56F8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4FE83-7235-0647-92B4-5AD4B7FDA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C5196-F189-2A4D-A328-BC75B5527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7C81-E105-C343-9A8A-2AB2E6F1A5E6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4A05D-CCED-3D49-8103-85E6123B8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9517D-5BB2-5E40-9A93-EC325648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E5E15-2764-654E-BF64-96C6F13D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424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4AB61-58FF-B743-BCEA-4C9CAA0D9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A0D47-133F-454A-972A-2BCA48146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4BBC37-43ED-3848-8B71-03539E2CF1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085BCD-2C06-F940-AA47-9E4F7A91A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7C81-E105-C343-9A8A-2AB2E6F1A5E6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DC53F-2A92-FC41-BCE1-40AA24ACB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999657-FD7B-014D-B5FB-A9E7060EF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E5E15-2764-654E-BF64-96C6F13D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4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97C18-2F75-E540-9881-B462DEB33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B06376-01CD-364A-8B96-DF7C3E354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CE1D7D-6B40-094E-AA4F-C244754BC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324A91-8E0B-9B42-BC9C-C82DD4F4C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FA89C9-F96E-0E45-A780-925E4430E5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D2FEFA-C1DE-EC40-9278-E00E2E43E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7C81-E105-C343-9A8A-2AB2E6F1A5E6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A1730F-3A7D-6745-9683-0EC587205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55B46F-8D86-8B49-AFE4-ED976E452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E5E15-2764-654E-BF64-96C6F13D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08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20850-5777-AF48-A420-173F1371C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29DE04-1C10-E348-961D-C3688D1A0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7C81-E105-C343-9A8A-2AB2E6F1A5E6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08FA36-D709-FE46-B57A-72C3527B8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AC9EEB-606C-454A-9AFE-85E4A4348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E5E15-2764-654E-BF64-96C6F13D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504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C78280-23F2-0A47-B5EC-D596663AA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7C81-E105-C343-9A8A-2AB2E6F1A5E6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FC02C-1480-2D45-970A-9EE70A72F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23E0B-1E21-B34E-B186-A6F3C9CC3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E5E15-2764-654E-BF64-96C6F13D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73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F06E7-B2A1-994F-9A23-1876F4B47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B661F-2988-4E43-9650-C6BC87D01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85FB4-167C-F844-B0DC-253107403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363F0E-8981-1041-8AE5-91A5CC757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7C81-E105-C343-9A8A-2AB2E6F1A5E6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E0FDFA-3D18-6E46-86A2-28950F553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D6F386-FA8F-1C4F-AA75-641C5C78D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E5E15-2764-654E-BF64-96C6F13D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249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96D81-976B-384E-9D23-0538A9063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CB9F63-23C0-0C47-BA78-8E336B2135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EA90B-5B4E-9641-8FB0-A97DA807EA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C49649-A6B8-3641-A53E-D269FEF37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B7C81-E105-C343-9A8A-2AB2E6F1A5E6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495262-E7FB-CC4E-9B10-97F7ED0F8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59C3E7-CC1B-8B40-8127-2202409DB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E5E15-2764-654E-BF64-96C6F13D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17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375D61-29EE-4640-8A3A-584D389C2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6013BA-A765-9E4A-BAB8-66128B8F5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4D97D0-B7FE-2C44-A65E-8E2606908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B7C81-E105-C343-9A8A-2AB2E6F1A5E6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E9940-0FF9-D248-8DD7-3A57D4BDF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333EA8-06A2-174B-841F-BE6068395C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E5E15-2764-654E-BF64-96C6F13DA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94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09033D-5C14-CC45-B66C-19F8853BC9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8D6111-8586-F947-BDA9-F9E640422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53" y="5864294"/>
            <a:ext cx="1175473" cy="8479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2F5D82-0A35-1945-9630-1B4810381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979" y="6242542"/>
            <a:ext cx="1162221" cy="3689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F6EEC5-05D4-4D23-8E65-BBD9992EF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62"/>
            <a:ext cx="3381375" cy="2905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440807-93D5-4A98-B661-D3D6A81353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042" y="4219010"/>
            <a:ext cx="3457575" cy="2628900"/>
          </a:xfrm>
          <a:prstGeom prst="rect">
            <a:avLst/>
          </a:prstGeom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356F26BA-6B9B-8B4D-86B8-B3E810EE6C9A}"/>
              </a:ext>
            </a:extLst>
          </p:cNvPr>
          <p:cNvSpPr txBox="1">
            <a:spLocks/>
          </p:cNvSpPr>
          <p:nvPr/>
        </p:nvSpPr>
        <p:spPr>
          <a:xfrm>
            <a:off x="3381375" y="569740"/>
            <a:ext cx="7151009" cy="1976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32">
              <a:defRPr/>
            </a:pPr>
            <a:r>
              <a:rPr lang="en-US" sz="6600" b="1" dirty="0">
                <a:latin typeface="+mn-lt"/>
                <a:cs typeface="Arial" panose="020B0604020202020204" pitchFamily="34" charset="0"/>
              </a:rPr>
              <a:t>What is bullying?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FD281A-6F54-40C3-AC0B-5AB4645ADF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1806" y="2546707"/>
            <a:ext cx="4711180" cy="380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62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055EF-3892-44DD-9EAE-4D6EEF4CF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C9EDCA4-89F5-4449-9B9A-82D00CE5F3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9591" y="282575"/>
            <a:ext cx="11017589" cy="602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54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A62468-5F59-42EF-9A0D-49C6C8EB0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268"/>
            <a:ext cx="12192000" cy="64014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EB7263-460C-426C-8FD5-FA65018B0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BE72D-9FE3-4F31-9708-B0DF3A7CB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1076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0B830-E79A-41E0-8484-D6B7974A3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D11AD5F-AC27-4F5B-ADE2-F3E430476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129" y="259715"/>
            <a:ext cx="5339271" cy="49295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63AC28-F080-40E6-8241-C78BFC37E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3793" y="599757"/>
            <a:ext cx="5911628" cy="565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871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56F2F-5718-45C2-B711-1ED1C307E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B1F66-2A55-48F1-AE43-8C870FFDC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BD2254-0697-48C5-8C5E-965EFB979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18"/>
            <a:ext cx="12192000" cy="669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16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27E1B7-A89E-455E-89EF-17012503B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112" y="172158"/>
            <a:ext cx="7071385" cy="61257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43278D-9EA9-4D38-BBDA-AF65C6049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67" y="172158"/>
            <a:ext cx="4525006" cy="3496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DE0BFD-E1C3-47D8-BE2D-119FAC8BDE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008" y="4118282"/>
            <a:ext cx="3905761" cy="228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894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BDFA16-3E7A-A342-9B23-17C84BE16367}"/>
              </a:ext>
            </a:extLst>
          </p:cNvPr>
          <p:cNvGrpSpPr/>
          <p:nvPr/>
        </p:nvGrpSpPr>
        <p:grpSpPr>
          <a:xfrm>
            <a:off x="0" y="0"/>
            <a:ext cx="12192000" cy="1364593"/>
            <a:chOff x="0" y="0"/>
            <a:chExt cx="12192000" cy="136459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AD4B8E8-C462-B744-8ECF-DB4DBD82B23A}"/>
                </a:ext>
              </a:extLst>
            </p:cNvPr>
            <p:cNvSpPr/>
            <p:nvPr/>
          </p:nvSpPr>
          <p:spPr>
            <a:xfrm>
              <a:off x="0" y="0"/>
              <a:ext cx="12192000" cy="1196975"/>
            </a:xfrm>
            <a:prstGeom prst="rect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EB0CB29-BF2C-A746-8FED-7065491509FB}"/>
                </a:ext>
              </a:extLst>
            </p:cNvPr>
            <p:cNvSpPr/>
            <p:nvPr/>
          </p:nvSpPr>
          <p:spPr>
            <a:xfrm>
              <a:off x="1046922" y="1059793"/>
              <a:ext cx="304800" cy="304800"/>
            </a:xfrm>
            <a:prstGeom prst="ellipse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218CD7A-D033-5D43-BD4F-DBDA23F7FAB9}"/>
              </a:ext>
            </a:extLst>
          </p:cNvPr>
          <p:cNvGrpSpPr/>
          <p:nvPr/>
        </p:nvGrpSpPr>
        <p:grpSpPr>
          <a:xfrm>
            <a:off x="0" y="6485212"/>
            <a:ext cx="12192000" cy="372788"/>
            <a:chOff x="-3048000" y="6485212"/>
            <a:chExt cx="12192000" cy="37278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2F7A386-9D65-4744-BDD1-D210AD4E9442}"/>
                </a:ext>
              </a:extLst>
            </p:cNvPr>
            <p:cNvSpPr/>
            <p:nvPr/>
          </p:nvSpPr>
          <p:spPr>
            <a:xfrm>
              <a:off x="-3048000" y="6693694"/>
              <a:ext cx="12192000" cy="164306"/>
            </a:xfrm>
            <a:prstGeom prst="rect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8789745-AB2C-5041-85A2-4C508C0A3181}"/>
                </a:ext>
              </a:extLst>
            </p:cNvPr>
            <p:cNvSpPr/>
            <p:nvPr/>
          </p:nvSpPr>
          <p:spPr>
            <a:xfrm>
              <a:off x="8189843" y="6485212"/>
              <a:ext cx="304800" cy="304800"/>
            </a:xfrm>
            <a:prstGeom prst="ellipse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AE09CED1-C723-4F4B-AB08-F6CEFCA96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16693"/>
            <a:ext cx="4340087" cy="76358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Is this bullying?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FA8DE0-257D-1F47-9C96-36B6F17A9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2051" y="366509"/>
            <a:ext cx="1234360" cy="3935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5066B4-A8B9-154A-8B19-E50AB47CC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3762" y="175341"/>
            <a:ext cx="1150098" cy="829628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957A8CE-29CA-D141-B72E-83D21ED32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2329" y="1627084"/>
            <a:ext cx="9667463" cy="872677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3C3C3C"/>
                </a:solidFill>
              </a:rPr>
              <a:t>The ABA (Anti-Bullying Alliance) defines bullying as:</a:t>
            </a:r>
            <a:endParaRPr lang="en-US" b="1" dirty="0">
              <a:solidFill>
                <a:srgbClr val="FFD200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086B2EE-8803-754D-AE26-9FE3596323A3}"/>
              </a:ext>
            </a:extLst>
          </p:cNvPr>
          <p:cNvGrpSpPr/>
          <p:nvPr/>
        </p:nvGrpSpPr>
        <p:grpSpPr>
          <a:xfrm>
            <a:off x="1046922" y="2194961"/>
            <a:ext cx="10025270" cy="3864147"/>
            <a:chOff x="1828799" y="3399182"/>
            <a:chExt cx="10025270" cy="386414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7D5D95-EA64-0E46-B364-9D0EB984B5F2}"/>
                </a:ext>
              </a:extLst>
            </p:cNvPr>
            <p:cNvSpPr/>
            <p:nvPr/>
          </p:nvSpPr>
          <p:spPr>
            <a:xfrm>
              <a:off x="2034207" y="3591338"/>
              <a:ext cx="9667463" cy="3520729"/>
            </a:xfrm>
            <a:prstGeom prst="rect">
              <a:avLst/>
            </a:prstGeom>
            <a:solidFill>
              <a:srgbClr val="FFD2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96ACDEE-BB36-7B4B-88A6-35D561E4826B}"/>
                </a:ext>
              </a:extLst>
            </p:cNvPr>
            <p:cNvSpPr/>
            <p:nvPr/>
          </p:nvSpPr>
          <p:spPr>
            <a:xfrm>
              <a:off x="1828799" y="5103224"/>
              <a:ext cx="304800" cy="304800"/>
            </a:xfrm>
            <a:prstGeom prst="ellipse">
              <a:avLst/>
            </a:prstGeom>
            <a:solidFill>
              <a:srgbClr val="FFD2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20C1626-A895-E341-889E-434093C0F8BE}"/>
                </a:ext>
              </a:extLst>
            </p:cNvPr>
            <p:cNvSpPr/>
            <p:nvPr/>
          </p:nvSpPr>
          <p:spPr>
            <a:xfrm>
              <a:off x="11549269" y="5103224"/>
              <a:ext cx="304800" cy="304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AE45B63-32BB-A740-AB4F-135947EE7331}"/>
                </a:ext>
              </a:extLst>
            </p:cNvPr>
            <p:cNvSpPr/>
            <p:nvPr/>
          </p:nvSpPr>
          <p:spPr>
            <a:xfrm>
              <a:off x="6573077" y="3399182"/>
              <a:ext cx="304800" cy="304800"/>
            </a:xfrm>
            <a:prstGeom prst="ellipse">
              <a:avLst/>
            </a:prstGeom>
            <a:solidFill>
              <a:srgbClr val="FFD2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B97C684-301D-1947-8EE4-A0EA1744684E}"/>
                </a:ext>
              </a:extLst>
            </p:cNvPr>
            <p:cNvSpPr/>
            <p:nvPr/>
          </p:nvSpPr>
          <p:spPr>
            <a:xfrm>
              <a:off x="6579704" y="6958529"/>
              <a:ext cx="304800" cy="304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AADDEF5-D6D6-224E-994E-5496E84AE435}"/>
              </a:ext>
            </a:extLst>
          </p:cNvPr>
          <p:cNvSpPr txBox="1">
            <a:spLocks/>
          </p:cNvSpPr>
          <p:nvPr/>
        </p:nvSpPr>
        <p:spPr>
          <a:xfrm>
            <a:off x="1623528" y="2691918"/>
            <a:ext cx="8991466" cy="27777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en-GB" b="1" dirty="0">
                <a:solidFill>
                  <a:srgbClr val="8255DC"/>
                </a:solidFill>
              </a:rPr>
              <a:t>The repetitive, intentional hurting of one person or group by another person or group, where the relationship involves an imbalance of power.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en-GB" b="1" dirty="0">
                <a:solidFill>
                  <a:srgbClr val="8255DC"/>
                </a:solidFill>
              </a:rPr>
              <a:t>Bullying can be physical, verbal or psychological.  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en-GB" b="1" dirty="0">
                <a:solidFill>
                  <a:srgbClr val="8255DC"/>
                </a:solidFill>
              </a:rPr>
              <a:t>It can happen face-to-face or online.</a:t>
            </a:r>
          </a:p>
        </p:txBody>
      </p:sp>
    </p:spTree>
    <p:extLst>
      <p:ext uri="{BB962C8B-B14F-4D97-AF65-F5344CB8AC3E}">
        <p14:creationId xmlns:p14="http://schemas.microsoft.com/office/powerpoint/2010/main" val="1779875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BDFA16-3E7A-A342-9B23-17C84BE16367}"/>
              </a:ext>
            </a:extLst>
          </p:cNvPr>
          <p:cNvGrpSpPr/>
          <p:nvPr/>
        </p:nvGrpSpPr>
        <p:grpSpPr>
          <a:xfrm>
            <a:off x="0" y="0"/>
            <a:ext cx="12192000" cy="1364593"/>
            <a:chOff x="0" y="0"/>
            <a:chExt cx="12192000" cy="136459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AD4B8E8-C462-B744-8ECF-DB4DBD82B23A}"/>
                </a:ext>
              </a:extLst>
            </p:cNvPr>
            <p:cNvSpPr/>
            <p:nvPr/>
          </p:nvSpPr>
          <p:spPr>
            <a:xfrm>
              <a:off x="0" y="0"/>
              <a:ext cx="12192000" cy="1196975"/>
            </a:xfrm>
            <a:prstGeom prst="rect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EB0CB29-BF2C-A746-8FED-7065491509FB}"/>
                </a:ext>
              </a:extLst>
            </p:cNvPr>
            <p:cNvSpPr/>
            <p:nvPr/>
          </p:nvSpPr>
          <p:spPr>
            <a:xfrm>
              <a:off x="1046922" y="1059793"/>
              <a:ext cx="304800" cy="304800"/>
            </a:xfrm>
            <a:prstGeom prst="ellipse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218CD7A-D033-5D43-BD4F-DBDA23F7FAB9}"/>
              </a:ext>
            </a:extLst>
          </p:cNvPr>
          <p:cNvGrpSpPr/>
          <p:nvPr/>
        </p:nvGrpSpPr>
        <p:grpSpPr>
          <a:xfrm>
            <a:off x="0" y="6485212"/>
            <a:ext cx="12192000" cy="372788"/>
            <a:chOff x="-3048000" y="6485212"/>
            <a:chExt cx="12192000" cy="37278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2F7A386-9D65-4744-BDD1-D210AD4E9442}"/>
                </a:ext>
              </a:extLst>
            </p:cNvPr>
            <p:cNvSpPr/>
            <p:nvPr/>
          </p:nvSpPr>
          <p:spPr>
            <a:xfrm>
              <a:off x="-3048000" y="6693694"/>
              <a:ext cx="12192000" cy="164306"/>
            </a:xfrm>
            <a:prstGeom prst="rect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8789745-AB2C-5041-85A2-4C508C0A3181}"/>
                </a:ext>
              </a:extLst>
            </p:cNvPr>
            <p:cNvSpPr/>
            <p:nvPr/>
          </p:nvSpPr>
          <p:spPr>
            <a:xfrm>
              <a:off x="8189843" y="6485212"/>
              <a:ext cx="304800" cy="304800"/>
            </a:xfrm>
            <a:prstGeom prst="ellipse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AE09CED1-C723-4F4B-AB08-F6CEFCA96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16693"/>
            <a:ext cx="4340087" cy="763587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Is this bullying?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FA8DE0-257D-1F47-9C96-36B6F17A9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2051" y="366509"/>
            <a:ext cx="1234360" cy="3935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5066B4-A8B9-154A-8B19-E50AB47CC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3762" y="175341"/>
            <a:ext cx="1150098" cy="829628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957A8CE-29CA-D141-B72E-83D21ED32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2329" y="1627084"/>
            <a:ext cx="9667463" cy="872677"/>
          </a:xfrm>
        </p:spPr>
        <p:txBody>
          <a:bodyPr/>
          <a:lstStyle/>
          <a:p>
            <a:pPr marL="0" indent="0" algn="ctr">
              <a:buNone/>
            </a:pPr>
            <a:endParaRPr lang="en-US" b="1" dirty="0">
              <a:solidFill>
                <a:srgbClr val="FFD200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086B2EE-8803-754D-AE26-9FE3596323A3}"/>
              </a:ext>
            </a:extLst>
          </p:cNvPr>
          <p:cNvGrpSpPr/>
          <p:nvPr/>
        </p:nvGrpSpPr>
        <p:grpSpPr>
          <a:xfrm>
            <a:off x="1046922" y="2194961"/>
            <a:ext cx="10025270" cy="3864147"/>
            <a:chOff x="1828799" y="3399182"/>
            <a:chExt cx="10025270" cy="386414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7D5D95-EA64-0E46-B364-9D0EB984B5F2}"/>
                </a:ext>
              </a:extLst>
            </p:cNvPr>
            <p:cNvSpPr/>
            <p:nvPr/>
          </p:nvSpPr>
          <p:spPr>
            <a:xfrm>
              <a:off x="2034207" y="3591338"/>
              <a:ext cx="9667463" cy="3520729"/>
            </a:xfrm>
            <a:prstGeom prst="rect">
              <a:avLst/>
            </a:prstGeom>
            <a:solidFill>
              <a:srgbClr val="FFD2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96ACDEE-BB36-7B4B-88A6-35D561E4826B}"/>
                </a:ext>
              </a:extLst>
            </p:cNvPr>
            <p:cNvSpPr/>
            <p:nvPr/>
          </p:nvSpPr>
          <p:spPr>
            <a:xfrm>
              <a:off x="1828799" y="5103224"/>
              <a:ext cx="304800" cy="304800"/>
            </a:xfrm>
            <a:prstGeom prst="ellipse">
              <a:avLst/>
            </a:prstGeom>
            <a:solidFill>
              <a:srgbClr val="FFD2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20C1626-A895-E341-889E-434093C0F8BE}"/>
                </a:ext>
              </a:extLst>
            </p:cNvPr>
            <p:cNvSpPr/>
            <p:nvPr/>
          </p:nvSpPr>
          <p:spPr>
            <a:xfrm>
              <a:off x="11549269" y="5103224"/>
              <a:ext cx="304800" cy="304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AE45B63-32BB-A740-AB4F-135947EE7331}"/>
                </a:ext>
              </a:extLst>
            </p:cNvPr>
            <p:cNvSpPr/>
            <p:nvPr/>
          </p:nvSpPr>
          <p:spPr>
            <a:xfrm>
              <a:off x="6573077" y="3399182"/>
              <a:ext cx="304800" cy="304800"/>
            </a:xfrm>
            <a:prstGeom prst="ellipse">
              <a:avLst/>
            </a:prstGeom>
            <a:solidFill>
              <a:srgbClr val="FFD2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B97C684-301D-1947-8EE4-A0EA1744684E}"/>
                </a:ext>
              </a:extLst>
            </p:cNvPr>
            <p:cNvSpPr/>
            <p:nvPr/>
          </p:nvSpPr>
          <p:spPr>
            <a:xfrm>
              <a:off x="6579704" y="6958529"/>
              <a:ext cx="304800" cy="304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AADDEF5-D6D6-224E-994E-5496E84AE435}"/>
              </a:ext>
            </a:extLst>
          </p:cNvPr>
          <p:cNvSpPr txBox="1">
            <a:spLocks/>
          </p:cNvSpPr>
          <p:nvPr/>
        </p:nvSpPr>
        <p:spPr>
          <a:xfrm>
            <a:off x="1673222" y="2298012"/>
            <a:ext cx="8991466" cy="27777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en-GB" b="1" dirty="0" smtClean="0">
                <a:solidFill>
                  <a:srgbClr val="8255DC"/>
                </a:solidFill>
              </a:rPr>
              <a:t>Someone is mean to you, but they aren’t normally.</a:t>
            </a:r>
            <a:endParaRPr lang="en-GB" b="1" dirty="0" smtClean="0">
              <a:solidFill>
                <a:srgbClr val="8255DC"/>
              </a:solidFill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en-GB" b="1" dirty="0" smtClean="0">
                <a:solidFill>
                  <a:srgbClr val="8255DC"/>
                </a:solidFill>
              </a:rPr>
              <a:t>Someone bumps into you accidently and doesn’t say sorry.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en-GB" b="1" dirty="0" smtClean="0">
                <a:solidFill>
                  <a:srgbClr val="8255DC"/>
                </a:solidFill>
              </a:rPr>
              <a:t>Someone kicks your leg when they were tackling you in football.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en-GB" b="1" dirty="0" smtClean="0">
                <a:solidFill>
                  <a:srgbClr val="8255DC"/>
                </a:solidFill>
              </a:rPr>
              <a:t>Someone doesn’t like the same football team as you.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  <a:defRPr/>
            </a:pPr>
            <a:endParaRPr lang="en-GB" b="1" dirty="0">
              <a:solidFill>
                <a:srgbClr val="8255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837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73A94-6825-4E48-9F0A-1FD43F4E0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8EEE4C-F435-48B8-96A4-9FE5F3BA7A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44742" y="1377013"/>
            <a:ext cx="4172888" cy="46008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F5629E-5768-4FDB-81DA-AC83C6EE2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70" y="365125"/>
            <a:ext cx="5393917" cy="547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38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BDFA16-3E7A-A342-9B23-17C84BE16367}"/>
              </a:ext>
            </a:extLst>
          </p:cNvPr>
          <p:cNvGrpSpPr/>
          <p:nvPr/>
        </p:nvGrpSpPr>
        <p:grpSpPr>
          <a:xfrm>
            <a:off x="0" y="0"/>
            <a:ext cx="12192000" cy="1364593"/>
            <a:chOff x="0" y="0"/>
            <a:chExt cx="12192000" cy="136459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AD4B8E8-C462-B744-8ECF-DB4DBD82B23A}"/>
                </a:ext>
              </a:extLst>
            </p:cNvPr>
            <p:cNvSpPr/>
            <p:nvPr/>
          </p:nvSpPr>
          <p:spPr>
            <a:xfrm>
              <a:off x="0" y="0"/>
              <a:ext cx="12192000" cy="1196975"/>
            </a:xfrm>
            <a:prstGeom prst="rect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EB0CB29-BF2C-A746-8FED-7065491509FB}"/>
                </a:ext>
              </a:extLst>
            </p:cNvPr>
            <p:cNvSpPr/>
            <p:nvPr/>
          </p:nvSpPr>
          <p:spPr>
            <a:xfrm>
              <a:off x="1046922" y="1059793"/>
              <a:ext cx="304800" cy="304800"/>
            </a:xfrm>
            <a:prstGeom prst="ellipse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218CD7A-D033-5D43-BD4F-DBDA23F7FAB9}"/>
              </a:ext>
            </a:extLst>
          </p:cNvPr>
          <p:cNvGrpSpPr/>
          <p:nvPr/>
        </p:nvGrpSpPr>
        <p:grpSpPr>
          <a:xfrm>
            <a:off x="0" y="6485212"/>
            <a:ext cx="12192000" cy="372788"/>
            <a:chOff x="-3048000" y="6485212"/>
            <a:chExt cx="12192000" cy="37278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2F7A386-9D65-4744-BDD1-D210AD4E9442}"/>
                </a:ext>
              </a:extLst>
            </p:cNvPr>
            <p:cNvSpPr/>
            <p:nvPr/>
          </p:nvSpPr>
          <p:spPr>
            <a:xfrm>
              <a:off x="-3048000" y="6693694"/>
              <a:ext cx="12192000" cy="164306"/>
            </a:xfrm>
            <a:prstGeom prst="rect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8789745-AB2C-5041-85A2-4C508C0A3181}"/>
                </a:ext>
              </a:extLst>
            </p:cNvPr>
            <p:cNvSpPr/>
            <p:nvPr/>
          </p:nvSpPr>
          <p:spPr>
            <a:xfrm>
              <a:off x="8189843" y="6485212"/>
              <a:ext cx="304800" cy="304800"/>
            </a:xfrm>
            <a:prstGeom prst="ellipse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AE09CED1-C723-4F4B-AB08-F6CEFCA96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16693"/>
            <a:ext cx="4340087" cy="763587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Types of bullying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FA8DE0-257D-1F47-9C96-36B6F17A9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2051" y="366509"/>
            <a:ext cx="1234360" cy="3935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5066B4-A8B9-154A-8B19-E50AB47CC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3762" y="175341"/>
            <a:ext cx="1150098" cy="82962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6AF8481-AF7F-BE4B-B387-614644D400FC}"/>
              </a:ext>
            </a:extLst>
          </p:cNvPr>
          <p:cNvGrpSpPr/>
          <p:nvPr/>
        </p:nvGrpSpPr>
        <p:grpSpPr>
          <a:xfrm>
            <a:off x="761998" y="1711361"/>
            <a:ext cx="3770245" cy="1177614"/>
            <a:chOff x="1822172" y="3423721"/>
            <a:chExt cx="3770245" cy="117761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79A01D8-1A9D-2343-8BDB-160C75F664B0}"/>
                </a:ext>
              </a:extLst>
            </p:cNvPr>
            <p:cNvSpPr/>
            <p:nvPr/>
          </p:nvSpPr>
          <p:spPr>
            <a:xfrm>
              <a:off x="2034207" y="3591339"/>
              <a:ext cx="3491950" cy="1009996"/>
            </a:xfrm>
            <a:prstGeom prst="rect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57C1CE8-6426-B046-BD51-60DD5BF58CCB}"/>
                </a:ext>
              </a:extLst>
            </p:cNvPr>
            <p:cNvSpPr/>
            <p:nvPr/>
          </p:nvSpPr>
          <p:spPr>
            <a:xfrm>
              <a:off x="1822172" y="3943937"/>
              <a:ext cx="304800" cy="304800"/>
            </a:xfrm>
            <a:prstGeom prst="ellipse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0579496-5177-6045-84DC-6E75807B3936}"/>
                </a:ext>
              </a:extLst>
            </p:cNvPr>
            <p:cNvSpPr/>
            <p:nvPr/>
          </p:nvSpPr>
          <p:spPr>
            <a:xfrm>
              <a:off x="5287617" y="3943937"/>
              <a:ext cx="304800" cy="304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ABFB765-7A9B-0B4A-AD2E-53AA03A9B97A}"/>
                </a:ext>
              </a:extLst>
            </p:cNvPr>
            <p:cNvSpPr/>
            <p:nvPr/>
          </p:nvSpPr>
          <p:spPr>
            <a:xfrm>
              <a:off x="3627782" y="3423721"/>
              <a:ext cx="304800" cy="304800"/>
            </a:xfrm>
            <a:prstGeom prst="ellipse">
              <a:avLst/>
            </a:prstGeom>
            <a:solidFill>
              <a:srgbClr val="825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72E8E2B-35C8-6740-AC02-7FA093FA4301}"/>
              </a:ext>
            </a:extLst>
          </p:cNvPr>
          <p:cNvGrpSpPr/>
          <p:nvPr/>
        </p:nvGrpSpPr>
        <p:grpSpPr>
          <a:xfrm>
            <a:off x="761998" y="2698165"/>
            <a:ext cx="3770245" cy="1177614"/>
            <a:chOff x="1822172" y="3423721"/>
            <a:chExt cx="3770245" cy="117761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3DBAEC5-BE7E-C448-9E47-7AB1C8053B73}"/>
                </a:ext>
              </a:extLst>
            </p:cNvPr>
            <p:cNvSpPr/>
            <p:nvPr/>
          </p:nvSpPr>
          <p:spPr>
            <a:xfrm>
              <a:off x="2034207" y="3591339"/>
              <a:ext cx="3491950" cy="1009996"/>
            </a:xfrm>
            <a:prstGeom prst="rect">
              <a:avLst/>
            </a:prstGeom>
            <a:solidFill>
              <a:srgbClr val="FFD2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89DBB6D-F06A-474E-A573-A9BC0A3AF5ED}"/>
                </a:ext>
              </a:extLst>
            </p:cNvPr>
            <p:cNvSpPr/>
            <p:nvPr/>
          </p:nvSpPr>
          <p:spPr>
            <a:xfrm>
              <a:off x="1822172" y="3943937"/>
              <a:ext cx="304800" cy="304800"/>
            </a:xfrm>
            <a:prstGeom prst="ellipse">
              <a:avLst/>
            </a:prstGeom>
            <a:solidFill>
              <a:srgbClr val="FFD2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03F0E73-23BC-9846-8015-18EA4CAA61B8}"/>
                </a:ext>
              </a:extLst>
            </p:cNvPr>
            <p:cNvSpPr/>
            <p:nvPr/>
          </p:nvSpPr>
          <p:spPr>
            <a:xfrm>
              <a:off x="5287617" y="3943937"/>
              <a:ext cx="304800" cy="304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CE772B6-EB37-EB4A-8FC9-9BB306886D23}"/>
                </a:ext>
              </a:extLst>
            </p:cNvPr>
            <p:cNvSpPr/>
            <p:nvPr/>
          </p:nvSpPr>
          <p:spPr>
            <a:xfrm>
              <a:off x="3627782" y="3423721"/>
              <a:ext cx="304800" cy="304800"/>
            </a:xfrm>
            <a:prstGeom prst="ellipse">
              <a:avLst/>
            </a:prstGeom>
            <a:solidFill>
              <a:srgbClr val="FFD2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92BF710-4149-FA4B-A251-EB10A12986D2}"/>
              </a:ext>
            </a:extLst>
          </p:cNvPr>
          <p:cNvGrpSpPr/>
          <p:nvPr/>
        </p:nvGrpSpPr>
        <p:grpSpPr>
          <a:xfrm>
            <a:off x="761998" y="3684969"/>
            <a:ext cx="3770245" cy="1177614"/>
            <a:chOff x="1822172" y="3423721"/>
            <a:chExt cx="3770245" cy="1177614"/>
          </a:xfrm>
          <a:solidFill>
            <a:srgbClr val="0ABEDC"/>
          </a:solidFill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E145C2B-63BA-4943-A55C-41BAFBDB7D83}"/>
                </a:ext>
              </a:extLst>
            </p:cNvPr>
            <p:cNvSpPr/>
            <p:nvPr/>
          </p:nvSpPr>
          <p:spPr>
            <a:xfrm>
              <a:off x="2034207" y="3591339"/>
              <a:ext cx="3491950" cy="1009996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78EE399-A833-C34C-BC6C-63AC8C3E0ABE}"/>
                </a:ext>
              </a:extLst>
            </p:cNvPr>
            <p:cNvSpPr/>
            <p:nvPr/>
          </p:nvSpPr>
          <p:spPr>
            <a:xfrm>
              <a:off x="1822172" y="3943937"/>
              <a:ext cx="304800" cy="3048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6065174-D0CB-D64B-8E19-7CB1976CB1C3}"/>
                </a:ext>
              </a:extLst>
            </p:cNvPr>
            <p:cNvSpPr/>
            <p:nvPr/>
          </p:nvSpPr>
          <p:spPr>
            <a:xfrm>
              <a:off x="5287617" y="3943937"/>
              <a:ext cx="304800" cy="304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E6284BE-1F53-0748-9125-1C1C7B4F9DDC}"/>
                </a:ext>
              </a:extLst>
            </p:cNvPr>
            <p:cNvSpPr/>
            <p:nvPr/>
          </p:nvSpPr>
          <p:spPr>
            <a:xfrm>
              <a:off x="3627782" y="3423721"/>
              <a:ext cx="304800" cy="3048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F95F762-DA27-604E-81A0-65548F9F410B}"/>
              </a:ext>
            </a:extLst>
          </p:cNvPr>
          <p:cNvGrpSpPr/>
          <p:nvPr/>
        </p:nvGrpSpPr>
        <p:grpSpPr>
          <a:xfrm>
            <a:off x="761998" y="4671773"/>
            <a:ext cx="3770245" cy="1177614"/>
            <a:chOff x="1822172" y="3423721"/>
            <a:chExt cx="3770245" cy="1177614"/>
          </a:xfrm>
          <a:solidFill>
            <a:schemeClr val="bg2">
              <a:lumMod val="25000"/>
            </a:schemeClr>
          </a:solidFill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36129ED-2593-0D45-9809-5B9D3446925D}"/>
                </a:ext>
              </a:extLst>
            </p:cNvPr>
            <p:cNvSpPr/>
            <p:nvPr/>
          </p:nvSpPr>
          <p:spPr>
            <a:xfrm>
              <a:off x="2034207" y="3591339"/>
              <a:ext cx="3491950" cy="1009996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1EE13D8-EE9E-C44E-B539-34839FB502C3}"/>
                </a:ext>
              </a:extLst>
            </p:cNvPr>
            <p:cNvSpPr/>
            <p:nvPr/>
          </p:nvSpPr>
          <p:spPr>
            <a:xfrm>
              <a:off x="1822172" y="3943937"/>
              <a:ext cx="304800" cy="3048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B80CD9E-2BE6-8E43-9657-7B39B0733437}"/>
                </a:ext>
              </a:extLst>
            </p:cNvPr>
            <p:cNvSpPr/>
            <p:nvPr/>
          </p:nvSpPr>
          <p:spPr>
            <a:xfrm>
              <a:off x="5287617" y="3943937"/>
              <a:ext cx="304800" cy="304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F8D9AEA-A548-1841-9508-51526C910073}"/>
                </a:ext>
              </a:extLst>
            </p:cNvPr>
            <p:cNvSpPr/>
            <p:nvPr/>
          </p:nvSpPr>
          <p:spPr>
            <a:xfrm>
              <a:off x="3627782" y="3423721"/>
              <a:ext cx="304800" cy="3048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1BAE72D9-A857-6248-A49B-BCB2172F73BB}"/>
              </a:ext>
            </a:extLst>
          </p:cNvPr>
          <p:cNvSpPr/>
          <p:nvPr/>
        </p:nvSpPr>
        <p:spPr>
          <a:xfrm>
            <a:off x="4987618" y="4842416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cs typeface="Arial" panose="020B0604020202020204" pitchFamily="34" charset="0"/>
              </a:rPr>
              <a:t>social networking pictures, </a:t>
            </a:r>
            <a:r>
              <a:rPr lang="en-US" sz="2000" b="1" dirty="0" err="1">
                <a:cs typeface="Arial" panose="020B0604020202020204" pitchFamily="34" charset="0"/>
              </a:rPr>
              <a:t>Whatsaap</a:t>
            </a:r>
            <a:r>
              <a:rPr lang="en-US" sz="2000" b="1" dirty="0">
                <a:cs typeface="Arial" panose="020B0604020202020204" pitchFamily="34" charset="0"/>
              </a:rPr>
              <a:t> groups to encourage bullying, nasty text messages, filming people without permission, prank calls</a:t>
            </a:r>
            <a:endParaRPr lang="en-GB" sz="2000" b="1" dirty="0"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467DC3F-1231-D142-A396-E2BE131F3B18}"/>
              </a:ext>
            </a:extLst>
          </p:cNvPr>
          <p:cNvSpPr txBox="1"/>
          <p:nvPr/>
        </p:nvSpPr>
        <p:spPr>
          <a:xfrm>
            <a:off x="4987618" y="1979680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255DC"/>
                </a:solidFill>
                <a:cs typeface="Arial" panose="020B0604020202020204" pitchFamily="34" charset="0"/>
              </a:rPr>
              <a:t>name calling, calling people unkind names, verbal threats of violence</a:t>
            </a:r>
            <a:endParaRPr lang="en-GB" sz="2000" b="1" dirty="0">
              <a:solidFill>
                <a:srgbClr val="8255DC"/>
              </a:solidFill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61DE16C-2B05-C94F-BAD6-D946281B0C6D}"/>
              </a:ext>
            </a:extLst>
          </p:cNvPr>
          <p:cNvSpPr/>
          <p:nvPr/>
        </p:nvSpPr>
        <p:spPr>
          <a:xfrm>
            <a:off x="4987618" y="300156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cs typeface="Arial" panose="020B0604020202020204" pitchFamily="34" charset="0"/>
              </a:rPr>
              <a:t>hitting, kicking, biting, pushing, tripping you up – anything that hurts you by touching you</a:t>
            </a:r>
            <a:endParaRPr lang="en-GB" sz="2000" b="1" dirty="0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D16842C-14CC-6F4C-B46F-DF23EF4A09CE}"/>
              </a:ext>
            </a:extLst>
          </p:cNvPr>
          <p:cNvSpPr/>
          <p:nvPr/>
        </p:nvSpPr>
        <p:spPr>
          <a:xfrm>
            <a:off x="4990933" y="397274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0ABEDC"/>
                </a:solidFill>
                <a:cs typeface="Arial" panose="020B0604020202020204" pitchFamily="34" charset="0"/>
              </a:rPr>
              <a:t>isolating someone, leaving them out, spreading </a:t>
            </a:r>
            <a:r>
              <a:rPr lang="en-US" sz="2000" b="1" dirty="0" err="1">
                <a:solidFill>
                  <a:srgbClr val="0ABEDC"/>
                </a:solidFill>
                <a:cs typeface="Arial" panose="020B0604020202020204" pitchFamily="34" charset="0"/>
              </a:rPr>
              <a:t>rumours</a:t>
            </a:r>
            <a:r>
              <a:rPr lang="en-US" sz="2000" b="1" dirty="0">
                <a:solidFill>
                  <a:srgbClr val="0ABEDC"/>
                </a:solidFill>
                <a:cs typeface="Arial" panose="020B0604020202020204" pitchFamily="34" charset="0"/>
              </a:rPr>
              <a:t>, threatening looks</a:t>
            </a:r>
            <a:endParaRPr lang="en-GB" sz="2000" b="1" dirty="0">
              <a:solidFill>
                <a:srgbClr val="0ABEDC"/>
              </a:solidFill>
              <a:cs typeface="Arial" panose="020B0604020202020204" pitchFamily="34" charset="0"/>
            </a:endParaRP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6E6023B2-0397-2545-9C1D-D86AB4DF72FD}"/>
              </a:ext>
            </a:extLst>
          </p:cNvPr>
          <p:cNvSpPr txBox="1">
            <a:spLocks/>
          </p:cNvSpPr>
          <p:nvPr/>
        </p:nvSpPr>
        <p:spPr>
          <a:xfrm>
            <a:off x="1278834" y="1941136"/>
            <a:ext cx="2948610" cy="763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Verbal</a:t>
            </a: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C81B03FC-D616-D24F-B926-50E01FBAA757}"/>
              </a:ext>
            </a:extLst>
          </p:cNvPr>
          <p:cNvSpPr txBox="1">
            <a:spLocks/>
          </p:cNvSpPr>
          <p:nvPr/>
        </p:nvSpPr>
        <p:spPr>
          <a:xfrm>
            <a:off x="1278834" y="2935049"/>
            <a:ext cx="2948610" cy="763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+mn-lt"/>
                <a:cs typeface="Arial" panose="020B0604020202020204" pitchFamily="34" charset="0"/>
              </a:rPr>
              <a:t>Physical</a:t>
            </a:r>
          </a:p>
        </p:txBody>
      </p:sp>
      <p:sp>
        <p:nvSpPr>
          <p:cNvPr id="48" name="Title 1">
            <a:extLst>
              <a:ext uri="{FF2B5EF4-FFF2-40B4-BE49-F238E27FC236}">
                <a16:creationId xmlns:a16="http://schemas.microsoft.com/office/drawing/2014/main" id="{2FBAD62C-40B8-4C40-A01B-9895A90A7FE4}"/>
              </a:ext>
            </a:extLst>
          </p:cNvPr>
          <p:cNvSpPr txBox="1">
            <a:spLocks/>
          </p:cNvSpPr>
          <p:nvPr/>
        </p:nvSpPr>
        <p:spPr>
          <a:xfrm>
            <a:off x="1278834" y="3928962"/>
            <a:ext cx="2948610" cy="763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Indirect</a:t>
            </a: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DE3528D9-0B17-7343-8123-0B4D1557C069}"/>
              </a:ext>
            </a:extLst>
          </p:cNvPr>
          <p:cNvSpPr txBox="1">
            <a:spLocks/>
          </p:cNvSpPr>
          <p:nvPr/>
        </p:nvSpPr>
        <p:spPr>
          <a:xfrm>
            <a:off x="1278834" y="4975884"/>
            <a:ext cx="2948610" cy="763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Cyber / Online</a:t>
            </a:r>
          </a:p>
        </p:txBody>
      </p:sp>
    </p:spTree>
    <p:extLst>
      <p:ext uri="{BB962C8B-B14F-4D97-AF65-F5344CB8AC3E}">
        <p14:creationId xmlns:p14="http://schemas.microsoft.com/office/powerpoint/2010/main" val="272683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5E48F-C166-4A8F-A117-CE01C967E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0D2B424-F175-4CCB-962C-A2857B459A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6506" y="215820"/>
            <a:ext cx="8509024" cy="593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60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D9D54-2948-47C5-BFB9-4E83AFAC1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019FFC9-D14C-4573-91D0-857B8E10A9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7547" y="365124"/>
            <a:ext cx="7837841" cy="601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798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D0A59-D0AB-412D-A389-CE0F560D9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E0A3E13-4996-47F9-B905-B3CB3A43AC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9319" y="365125"/>
            <a:ext cx="9222324" cy="597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451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4B903-0798-40A6-806B-A5D84DC10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ED49FC8-307C-48EF-B1E8-041D58F8AF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7924" y="248284"/>
            <a:ext cx="10922096" cy="622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847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242</Words>
  <Application>Microsoft Office PowerPoint</Application>
  <PresentationFormat>Widescreen</PresentationFormat>
  <Paragraphs>24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Century Gothic</vt:lpstr>
      <vt:lpstr>Office Theme</vt:lpstr>
      <vt:lpstr>PowerPoint Presentation</vt:lpstr>
      <vt:lpstr>Is this bullying?</vt:lpstr>
      <vt:lpstr>Is this bullying?</vt:lpstr>
      <vt:lpstr>PowerPoint Presentation</vt:lpstr>
      <vt:lpstr>Types of bullying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Fabien GOUBY</dc:creator>
  <cp:lastModifiedBy>Nicki</cp:lastModifiedBy>
  <cp:revision>20</cp:revision>
  <dcterms:created xsi:type="dcterms:W3CDTF">2020-09-01T18:15:57Z</dcterms:created>
  <dcterms:modified xsi:type="dcterms:W3CDTF">2022-03-21T12:58:28Z</dcterms:modified>
</cp:coreProperties>
</file>