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1" r:id="rId4"/>
    <p:sldId id="263" r:id="rId5"/>
    <p:sldId id="276" r:id="rId6"/>
    <p:sldId id="262" r:id="rId7"/>
    <p:sldId id="264" r:id="rId8"/>
    <p:sldId id="265" r:id="rId9"/>
    <p:sldId id="266" r:id="rId10"/>
    <p:sldId id="267" r:id="rId11"/>
    <p:sldId id="268" r:id="rId12"/>
    <p:sldId id="269" r:id="rId13"/>
    <p:sldId id="270" r:id="rId14"/>
    <p:sldId id="272" r:id="rId15"/>
    <p:sldId id="274" r:id="rId16"/>
    <p:sldId id="277" r:id="rId17"/>
    <p:sldId id="278" r:id="rId18"/>
    <p:sldId id="279" r:id="rId19"/>
    <p:sldId id="280" r:id="rId20"/>
    <p:sldId id="281" r:id="rId21"/>
    <p:sldId id="28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1739548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1887821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277490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2406950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687844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535949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8" name="Footer Placeholder 7"/>
          <p:cNvSpPr>
            <a:spLocks noGrp="1"/>
          </p:cNvSpPr>
          <p:nvPr>
            <p:ph type="ftr" sz="quarter" idx="11"/>
          </p:nvPr>
        </p:nvSpPr>
        <p:spPr>
          <a:xfrm>
            <a:off x="561111" y="6391838"/>
            <a:ext cx="3644282" cy="304801"/>
          </a:xfrm>
        </p:spPr>
        <p:txBody>
          <a:bodyPr/>
          <a:lstStyle/>
          <a:p>
            <a:endParaRPr lang="en-GB" dirty="0"/>
          </a:p>
        </p:txBody>
      </p:sp>
      <p:sp>
        <p:nvSpPr>
          <p:cNvPr id="9" name="Slide Number Placeholder 8"/>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629499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942384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164162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249554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2766770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86263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98713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2720331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3155857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802147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3260DE6-1759-4A83-AD69-4D308E2C282E}" type="datetimeFigureOut">
              <a:rPr lang="en-GB" smtClean="0"/>
              <a:t>16/02/2019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AE0D7BF-3938-41E7-8A53-078A78399F05}" type="slidenum">
              <a:rPr lang="en-GB" smtClean="0"/>
              <a:t>‹#›</a:t>
            </a:fld>
            <a:endParaRPr lang="en-GB" dirty="0"/>
          </a:p>
        </p:txBody>
      </p:sp>
    </p:spTree>
    <p:extLst>
      <p:ext uri="{BB962C8B-B14F-4D97-AF65-F5344CB8AC3E}">
        <p14:creationId xmlns:p14="http://schemas.microsoft.com/office/powerpoint/2010/main" val="2683342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3260DE6-1759-4A83-AD69-4D308E2C282E}" type="datetimeFigureOut">
              <a:rPr lang="en-GB" smtClean="0"/>
              <a:t>16/02/2019</a:t>
            </a:fld>
            <a:endParaRPr lang="en-GB"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AE0D7BF-3938-41E7-8A53-078A78399F05}" type="slidenum">
              <a:rPr lang="en-GB" smtClean="0"/>
              <a:t>‹#›</a:t>
            </a:fld>
            <a:endParaRPr lang="en-GB" dirty="0"/>
          </a:p>
        </p:txBody>
      </p:sp>
    </p:spTree>
    <p:extLst>
      <p:ext uri="{BB962C8B-B14F-4D97-AF65-F5344CB8AC3E}">
        <p14:creationId xmlns:p14="http://schemas.microsoft.com/office/powerpoint/2010/main" val="207370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0109-DC65-4158-A8BE-785B4833442E}"/>
              </a:ext>
            </a:extLst>
          </p:cNvPr>
          <p:cNvSpPr>
            <a:spLocks noGrp="1"/>
          </p:cNvSpPr>
          <p:nvPr>
            <p:ph type="ctrTitle"/>
          </p:nvPr>
        </p:nvSpPr>
        <p:spPr>
          <a:xfrm>
            <a:off x="1154955" y="2099733"/>
            <a:ext cx="9882090" cy="2677648"/>
          </a:xfrm>
        </p:spPr>
        <p:txBody>
          <a:bodyPr/>
          <a:lstStyle/>
          <a:p>
            <a:pPr algn="ctr"/>
            <a:r>
              <a:rPr lang="en-GB" sz="4800" dirty="0"/>
              <a:t>TRIPLE P PARENTING SEMINARES </a:t>
            </a:r>
            <a:br>
              <a:rPr lang="en-GB" sz="4800" dirty="0"/>
            </a:br>
            <a:r>
              <a:rPr lang="en-GB" sz="4800" dirty="0"/>
              <a:t/>
            </a:r>
            <a:br>
              <a:rPr lang="en-GB" sz="4800" dirty="0"/>
            </a:br>
            <a:r>
              <a:rPr lang="en-GB" sz="3600" dirty="0" smtClean="0"/>
              <a:t>Seminar 3</a:t>
            </a:r>
            <a:br>
              <a:rPr lang="en-GB" sz="3600" dirty="0" smtClean="0"/>
            </a:br>
            <a:r>
              <a:rPr lang="en-GB" sz="3600" dirty="0" smtClean="0"/>
              <a:t>Raising resilient children</a:t>
            </a:r>
            <a:endParaRPr lang="en-GB" sz="3600" dirty="0"/>
          </a:p>
        </p:txBody>
      </p:sp>
      <p:sp>
        <p:nvSpPr>
          <p:cNvPr id="3" name="Subtitle 2">
            <a:extLst>
              <a:ext uri="{FF2B5EF4-FFF2-40B4-BE49-F238E27FC236}">
                <a16:creationId xmlns:a16="http://schemas.microsoft.com/office/drawing/2014/main" id="{F9B2226A-123D-43AF-A7B6-4C8774C7ECB5}"/>
              </a:ext>
            </a:extLst>
          </p:cNvPr>
          <p:cNvSpPr>
            <a:spLocks noGrp="1"/>
          </p:cNvSpPr>
          <p:nvPr>
            <p:ph type="subTitle" idx="1"/>
          </p:nvPr>
        </p:nvSpPr>
        <p:spPr/>
        <p:txBody>
          <a:bodyPr/>
          <a:lstStyle/>
          <a:p>
            <a:r>
              <a:rPr lang="en-GB" dirty="0"/>
              <a:t>RUSSELL LOWER SCHOOL 2019</a:t>
            </a:r>
          </a:p>
        </p:txBody>
      </p:sp>
    </p:spTree>
    <p:extLst>
      <p:ext uri="{BB962C8B-B14F-4D97-AF65-F5344CB8AC3E}">
        <p14:creationId xmlns:p14="http://schemas.microsoft.com/office/powerpoint/2010/main" val="1287502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66724-F999-4B97-9BB9-A192E16F2183}"/>
              </a:ext>
            </a:extLst>
          </p:cNvPr>
          <p:cNvSpPr>
            <a:spLocks noGrp="1"/>
          </p:cNvSpPr>
          <p:nvPr>
            <p:ph type="title"/>
          </p:nvPr>
        </p:nvSpPr>
        <p:spPr/>
        <p:txBody>
          <a:bodyPr/>
          <a:lstStyle/>
          <a:p>
            <a:r>
              <a:rPr lang="en-GB" b="1" dirty="0" smtClean="0"/>
              <a:t>Building a positive outlook</a:t>
            </a:r>
            <a:endParaRPr lang="en-GB" b="1" dirty="0"/>
          </a:p>
        </p:txBody>
      </p:sp>
      <p:sp>
        <p:nvSpPr>
          <p:cNvPr id="3" name="Content Placeholder 2">
            <a:extLst>
              <a:ext uri="{FF2B5EF4-FFF2-40B4-BE49-F238E27FC236}">
                <a16:creationId xmlns:a16="http://schemas.microsoft.com/office/drawing/2014/main" id="{C6935B17-954F-4200-8CAA-F4A1B4C730DF}"/>
              </a:ext>
            </a:extLst>
          </p:cNvPr>
          <p:cNvSpPr>
            <a:spLocks noGrp="1"/>
          </p:cNvSpPr>
          <p:nvPr>
            <p:ph idx="1"/>
          </p:nvPr>
        </p:nvSpPr>
        <p:spPr>
          <a:xfrm>
            <a:off x="1154954" y="2306471"/>
            <a:ext cx="8825659" cy="4381712"/>
          </a:xfrm>
        </p:spPr>
        <p:txBody>
          <a:bodyPr>
            <a:normAutofit lnSpcReduction="10000"/>
          </a:bodyPr>
          <a:lstStyle/>
          <a:p>
            <a:pPr marL="0" lvl="0" indent="0">
              <a:buNone/>
            </a:pPr>
            <a:r>
              <a:rPr lang="en-GB" dirty="0" smtClean="0"/>
              <a:t>Parents can help children develop positive ways of thinking about themselves and the world.</a:t>
            </a:r>
          </a:p>
          <a:p>
            <a:pPr marL="0" lvl="0" indent="0">
              <a:buNone/>
            </a:pPr>
            <a:r>
              <a:rPr lang="en-GB" b="1" u="sng" dirty="0" smtClean="0"/>
              <a:t>Optimistic </a:t>
            </a:r>
            <a:r>
              <a:rPr lang="en-GB" b="1" u="sng" dirty="0"/>
              <a:t>thinking </a:t>
            </a:r>
            <a:endParaRPr lang="en-GB" dirty="0"/>
          </a:p>
          <a:p>
            <a:pPr marL="0" lvl="0" indent="0">
              <a:buNone/>
            </a:pPr>
            <a:r>
              <a:rPr lang="en-GB" dirty="0" smtClean="0"/>
              <a:t>This is linked to confidence and emotional wellbeing. You can:</a:t>
            </a:r>
          </a:p>
          <a:p>
            <a:r>
              <a:rPr lang="en-GB" dirty="0" smtClean="0"/>
              <a:t>Model it – if children </a:t>
            </a:r>
            <a:r>
              <a:rPr lang="en-GB" dirty="0" smtClean="0"/>
              <a:t>hear </a:t>
            </a:r>
            <a:r>
              <a:rPr lang="en-GB" dirty="0" smtClean="0"/>
              <a:t>lots of optimistic comments they will begin to think this way</a:t>
            </a:r>
          </a:p>
          <a:p>
            <a:r>
              <a:rPr lang="en-GB" dirty="0"/>
              <a:t>E</a:t>
            </a:r>
            <a:r>
              <a:rPr lang="en-GB" dirty="0" smtClean="0"/>
              <a:t>ncourage goals </a:t>
            </a:r>
          </a:p>
          <a:p>
            <a:r>
              <a:rPr lang="en-GB" dirty="0"/>
              <a:t>E</a:t>
            </a:r>
            <a:r>
              <a:rPr lang="en-GB" dirty="0" smtClean="0"/>
              <a:t>ncouraging </a:t>
            </a:r>
            <a:r>
              <a:rPr lang="en-GB" dirty="0"/>
              <a:t>initiative and </a:t>
            </a:r>
            <a:r>
              <a:rPr lang="en-GB" dirty="0" smtClean="0"/>
              <a:t>creativity</a:t>
            </a:r>
          </a:p>
          <a:p>
            <a:r>
              <a:rPr lang="en-GB" dirty="0"/>
              <a:t>E</a:t>
            </a:r>
            <a:r>
              <a:rPr lang="en-GB" dirty="0" smtClean="0"/>
              <a:t>ncourage </a:t>
            </a:r>
            <a:r>
              <a:rPr lang="en-GB" dirty="0"/>
              <a:t>activities where they will experience </a:t>
            </a:r>
            <a:r>
              <a:rPr lang="en-GB" dirty="0" smtClean="0"/>
              <a:t>success</a:t>
            </a:r>
          </a:p>
          <a:p>
            <a:r>
              <a:rPr lang="en-GB" dirty="0"/>
              <a:t>S</a:t>
            </a:r>
            <a:r>
              <a:rPr lang="en-GB" dirty="0" smtClean="0"/>
              <a:t>how </a:t>
            </a:r>
            <a:r>
              <a:rPr lang="en-GB" dirty="0"/>
              <a:t>how your child has control over </a:t>
            </a:r>
            <a:r>
              <a:rPr lang="en-GB" dirty="0" smtClean="0"/>
              <a:t>events</a:t>
            </a:r>
          </a:p>
          <a:p>
            <a:r>
              <a:rPr lang="en-GB" dirty="0"/>
              <a:t>P</a:t>
            </a:r>
            <a:r>
              <a:rPr lang="en-GB" dirty="0" smtClean="0"/>
              <a:t>oint </a:t>
            </a:r>
            <a:r>
              <a:rPr lang="en-GB" dirty="0"/>
              <a:t>out what your child does </a:t>
            </a:r>
            <a:r>
              <a:rPr lang="en-GB" dirty="0" smtClean="0"/>
              <a:t>well</a:t>
            </a:r>
          </a:p>
          <a:p>
            <a:r>
              <a:rPr lang="en-GB" dirty="0"/>
              <a:t>T</a:t>
            </a:r>
            <a:r>
              <a:rPr lang="en-GB" dirty="0" smtClean="0"/>
              <a:t>alk </a:t>
            </a:r>
            <a:r>
              <a:rPr lang="en-GB" dirty="0"/>
              <a:t>about the good side</a:t>
            </a:r>
          </a:p>
          <a:p>
            <a:pPr marL="0" lvl="0" indent="0">
              <a:buNone/>
            </a:pPr>
            <a:endParaRPr lang="en-GB" dirty="0"/>
          </a:p>
          <a:p>
            <a:endParaRPr lang="en-GB" dirty="0"/>
          </a:p>
        </p:txBody>
      </p:sp>
      <p:pic>
        <p:nvPicPr>
          <p:cNvPr id="4" name="Picture 3"/>
          <p:cNvPicPr>
            <a:picLocks noChangeAspect="1"/>
          </p:cNvPicPr>
          <p:nvPr/>
        </p:nvPicPr>
        <p:blipFill>
          <a:blip r:embed="rId2"/>
          <a:stretch>
            <a:fillRect/>
          </a:stretch>
        </p:blipFill>
        <p:spPr>
          <a:xfrm>
            <a:off x="8356432" y="4379244"/>
            <a:ext cx="1782564" cy="2057651"/>
          </a:xfrm>
          <a:prstGeom prst="rect">
            <a:avLst/>
          </a:prstGeom>
        </p:spPr>
      </p:pic>
    </p:spTree>
    <p:extLst>
      <p:ext uri="{BB962C8B-B14F-4D97-AF65-F5344CB8AC3E}">
        <p14:creationId xmlns:p14="http://schemas.microsoft.com/office/powerpoint/2010/main" val="411251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39051-5FC2-436B-82DE-36A751437B26}"/>
              </a:ext>
            </a:extLst>
          </p:cNvPr>
          <p:cNvSpPr>
            <a:spLocks noGrp="1"/>
          </p:cNvSpPr>
          <p:nvPr>
            <p:ph type="title"/>
          </p:nvPr>
        </p:nvSpPr>
        <p:spPr/>
        <p:txBody>
          <a:bodyPr/>
          <a:lstStyle/>
          <a:p>
            <a:r>
              <a:rPr lang="en-GB" b="1" dirty="0"/>
              <a:t>Building a positive outlook</a:t>
            </a:r>
            <a:endParaRPr lang="en-GB" dirty="0"/>
          </a:p>
        </p:txBody>
      </p:sp>
      <p:sp>
        <p:nvSpPr>
          <p:cNvPr id="7" name="Content Placeholder 6"/>
          <p:cNvSpPr>
            <a:spLocks noGrp="1"/>
          </p:cNvSpPr>
          <p:nvPr>
            <p:ph idx="1"/>
          </p:nvPr>
        </p:nvSpPr>
        <p:spPr>
          <a:xfrm>
            <a:off x="1154954" y="2364377"/>
            <a:ext cx="8825659" cy="3958046"/>
          </a:xfrm>
        </p:spPr>
        <p:txBody>
          <a:bodyPr>
            <a:normAutofit/>
          </a:bodyPr>
          <a:lstStyle/>
          <a:p>
            <a:pPr marL="0" indent="0">
              <a:buNone/>
            </a:pPr>
            <a:r>
              <a:rPr lang="en-GB" b="1" u="sng" dirty="0"/>
              <a:t>Curiosity and exploration </a:t>
            </a:r>
            <a:endParaRPr lang="en-GB" b="1" u="sng" dirty="0" smtClean="0"/>
          </a:p>
          <a:p>
            <a:pPr marL="0" indent="0">
              <a:buNone/>
            </a:pPr>
            <a:r>
              <a:rPr lang="en-GB" dirty="0" smtClean="0"/>
              <a:t>This helps children to learn. Curious children ask lots of questions and are interested in what is around them. You can:</a:t>
            </a:r>
            <a:endParaRPr lang="en-GB" dirty="0"/>
          </a:p>
          <a:p>
            <a:r>
              <a:rPr lang="en-GB" dirty="0"/>
              <a:t>E</a:t>
            </a:r>
            <a:r>
              <a:rPr lang="en-GB" dirty="0" smtClean="0"/>
              <a:t>ncourage </a:t>
            </a:r>
            <a:r>
              <a:rPr lang="en-GB" dirty="0"/>
              <a:t>your child to decide what to </a:t>
            </a:r>
            <a:r>
              <a:rPr lang="en-GB" dirty="0" smtClean="0"/>
              <a:t>do</a:t>
            </a:r>
          </a:p>
          <a:p>
            <a:r>
              <a:rPr lang="en-GB" dirty="0"/>
              <a:t>L</a:t>
            </a:r>
            <a:r>
              <a:rPr lang="en-GB" dirty="0" smtClean="0"/>
              <a:t>et </a:t>
            </a:r>
            <a:r>
              <a:rPr lang="en-GB" dirty="0"/>
              <a:t>your child explore and show your </a:t>
            </a:r>
            <a:r>
              <a:rPr lang="en-GB" dirty="0" smtClean="0"/>
              <a:t>interest</a:t>
            </a:r>
          </a:p>
          <a:p>
            <a:r>
              <a:rPr lang="en-GB" dirty="0"/>
              <a:t>B</a:t>
            </a:r>
            <a:r>
              <a:rPr lang="en-GB" dirty="0" smtClean="0"/>
              <a:t>e </a:t>
            </a:r>
            <a:r>
              <a:rPr lang="en-GB" dirty="0"/>
              <a:t>available when your child wants to show you something (if you can or tell them when you </a:t>
            </a:r>
            <a:r>
              <a:rPr lang="en-GB" dirty="0" smtClean="0"/>
              <a:t>will)</a:t>
            </a:r>
          </a:p>
          <a:p>
            <a:r>
              <a:rPr lang="en-GB" dirty="0"/>
              <a:t>A</a:t>
            </a:r>
            <a:r>
              <a:rPr lang="en-GB" dirty="0" smtClean="0"/>
              <a:t>sk </a:t>
            </a:r>
            <a:r>
              <a:rPr lang="en-GB" dirty="0"/>
              <a:t>questions and make </a:t>
            </a:r>
            <a:r>
              <a:rPr lang="en-GB" dirty="0" smtClean="0"/>
              <a:t>comments about your child’s activities </a:t>
            </a:r>
          </a:p>
          <a:p>
            <a:r>
              <a:rPr lang="en-GB" dirty="0" smtClean="0"/>
              <a:t>Teach your child </a:t>
            </a:r>
            <a:r>
              <a:rPr lang="en-GB" dirty="0"/>
              <a:t>how to find more </a:t>
            </a:r>
            <a:r>
              <a:rPr lang="en-GB" dirty="0" smtClean="0"/>
              <a:t>information such as using maps, books, computers - don’t </a:t>
            </a:r>
            <a:r>
              <a:rPr lang="en-GB" dirty="0"/>
              <a:t>do it for them, encourage and support them in doing it for </a:t>
            </a:r>
            <a:r>
              <a:rPr lang="en-GB" dirty="0" smtClean="0"/>
              <a:t>themselves</a:t>
            </a:r>
            <a:endParaRPr lang="en-GB" dirty="0"/>
          </a:p>
          <a:p>
            <a:pPr lvl="0"/>
            <a:endParaRPr lang="en-GB" dirty="0"/>
          </a:p>
        </p:txBody>
      </p:sp>
    </p:spTree>
    <p:extLst>
      <p:ext uri="{BB962C8B-B14F-4D97-AF65-F5344CB8AC3E}">
        <p14:creationId xmlns:p14="http://schemas.microsoft.com/office/powerpoint/2010/main" val="1053232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F521D-E67C-4268-9DE6-BC400FB1E825}"/>
              </a:ext>
            </a:extLst>
          </p:cNvPr>
          <p:cNvSpPr>
            <a:spLocks noGrp="1"/>
          </p:cNvSpPr>
          <p:nvPr>
            <p:ph type="title"/>
          </p:nvPr>
        </p:nvSpPr>
        <p:spPr/>
        <p:txBody>
          <a:bodyPr/>
          <a:lstStyle/>
          <a:p>
            <a:r>
              <a:rPr lang="en-GB" b="1" dirty="0"/>
              <a:t>Building a positive outlook</a:t>
            </a:r>
          </a:p>
        </p:txBody>
      </p:sp>
      <p:sp>
        <p:nvSpPr>
          <p:cNvPr id="3" name="Content Placeholder 2">
            <a:extLst>
              <a:ext uri="{FF2B5EF4-FFF2-40B4-BE49-F238E27FC236}">
                <a16:creationId xmlns:a16="http://schemas.microsoft.com/office/drawing/2014/main" id="{113A31D9-7F45-4171-8FD9-B1CFBE1ACF28}"/>
              </a:ext>
            </a:extLst>
          </p:cNvPr>
          <p:cNvSpPr>
            <a:spLocks noGrp="1"/>
          </p:cNvSpPr>
          <p:nvPr>
            <p:ph idx="1"/>
          </p:nvPr>
        </p:nvSpPr>
        <p:spPr>
          <a:xfrm>
            <a:off x="1154954" y="2194560"/>
            <a:ext cx="9321457" cy="4572000"/>
          </a:xfrm>
        </p:spPr>
        <p:txBody>
          <a:bodyPr>
            <a:normAutofit fontScale="85000" lnSpcReduction="10000"/>
          </a:bodyPr>
          <a:lstStyle/>
          <a:p>
            <a:pPr marL="0" indent="0">
              <a:buNone/>
            </a:pPr>
            <a:r>
              <a:rPr lang="en-GB" b="1" u="sng" dirty="0" smtClean="0"/>
              <a:t>Encourage contentment </a:t>
            </a:r>
          </a:p>
          <a:p>
            <a:pPr marL="0" indent="0">
              <a:buNone/>
            </a:pPr>
            <a:r>
              <a:rPr lang="en-GB" dirty="0" smtClean="0"/>
              <a:t>This helps children to be accepting, tolerant and appreciative of what they have. You can:</a:t>
            </a:r>
          </a:p>
          <a:p>
            <a:r>
              <a:rPr lang="en-GB" dirty="0"/>
              <a:t>M</a:t>
            </a:r>
            <a:r>
              <a:rPr lang="en-GB" dirty="0" smtClean="0"/>
              <a:t>odel </a:t>
            </a:r>
            <a:r>
              <a:rPr lang="en-GB" dirty="0"/>
              <a:t>being appreciative and </a:t>
            </a:r>
            <a:r>
              <a:rPr lang="en-GB" dirty="0" smtClean="0"/>
              <a:t>grateful </a:t>
            </a:r>
          </a:p>
          <a:p>
            <a:r>
              <a:rPr lang="en-GB" dirty="0"/>
              <a:t>A</a:t>
            </a:r>
            <a:r>
              <a:rPr lang="en-GB" dirty="0" smtClean="0"/>
              <a:t>sk your child about the </a:t>
            </a:r>
            <a:r>
              <a:rPr lang="en-GB" dirty="0"/>
              <a:t>day’s </a:t>
            </a:r>
            <a:r>
              <a:rPr lang="en-GB" dirty="0" smtClean="0"/>
              <a:t>highlights – they may not want to do this straight after school so give them time to relax first</a:t>
            </a:r>
          </a:p>
          <a:p>
            <a:r>
              <a:rPr lang="en-GB" dirty="0" smtClean="0"/>
              <a:t>Create and talk about shared </a:t>
            </a:r>
            <a:r>
              <a:rPr lang="en-GB" dirty="0"/>
              <a:t>family </a:t>
            </a:r>
            <a:r>
              <a:rPr lang="en-GB" dirty="0" smtClean="0"/>
              <a:t>experience - photos</a:t>
            </a:r>
            <a:r>
              <a:rPr lang="en-GB" dirty="0"/>
              <a:t>, talks about stories, funny </a:t>
            </a:r>
            <a:r>
              <a:rPr lang="en-GB" dirty="0" smtClean="0"/>
              <a:t>moments</a:t>
            </a:r>
          </a:p>
          <a:p>
            <a:r>
              <a:rPr lang="en-GB" dirty="0"/>
              <a:t>D</a:t>
            </a:r>
            <a:r>
              <a:rPr lang="en-GB" dirty="0" smtClean="0"/>
              <a:t>iscuss </a:t>
            </a:r>
            <a:r>
              <a:rPr lang="en-GB" dirty="0"/>
              <a:t>other people’s points of </a:t>
            </a:r>
            <a:r>
              <a:rPr lang="en-GB" dirty="0" smtClean="0"/>
              <a:t>view – encourage empathy</a:t>
            </a:r>
          </a:p>
          <a:p>
            <a:r>
              <a:rPr lang="en-GB" dirty="0"/>
              <a:t>D</a:t>
            </a:r>
            <a:r>
              <a:rPr lang="en-GB" dirty="0" smtClean="0"/>
              <a:t>iscus acceptance of </a:t>
            </a:r>
            <a:r>
              <a:rPr lang="en-GB" dirty="0"/>
              <a:t>things that can’t be changed </a:t>
            </a:r>
            <a:r>
              <a:rPr lang="en-GB" dirty="0" smtClean="0"/>
              <a:t>– such as envy of others, acknowledge their feelings whilst encouraging them to accept what they do have and not focus on things they can’t change</a:t>
            </a:r>
          </a:p>
          <a:p>
            <a:r>
              <a:rPr lang="en-GB" dirty="0" smtClean="0"/>
              <a:t>Create opportunity for your children to experience achievement and belonging - foster </a:t>
            </a:r>
            <a:r>
              <a:rPr lang="en-GB" dirty="0"/>
              <a:t>involvement in meaningful </a:t>
            </a:r>
            <a:r>
              <a:rPr lang="en-GB" dirty="0" smtClean="0"/>
              <a:t>activities and groups</a:t>
            </a:r>
          </a:p>
          <a:p>
            <a:r>
              <a:rPr lang="en-GB" dirty="0" smtClean="0"/>
              <a:t>Encourage </a:t>
            </a:r>
            <a:r>
              <a:rPr lang="en-GB" dirty="0"/>
              <a:t>your child to slow </a:t>
            </a:r>
            <a:r>
              <a:rPr lang="en-GB" dirty="0" smtClean="0"/>
              <a:t>down sometimes – time to be still such as star gazing or watching fish in the pond. They are more likely to enjoy this if they can do it with you</a:t>
            </a:r>
            <a:endParaRPr lang="en-GB" dirty="0"/>
          </a:p>
          <a:p>
            <a:pPr lvl="0"/>
            <a:endParaRPr lang="en-GB" dirty="0"/>
          </a:p>
        </p:txBody>
      </p:sp>
    </p:spTree>
    <p:extLst>
      <p:ext uri="{BB962C8B-B14F-4D97-AF65-F5344CB8AC3E}">
        <p14:creationId xmlns:p14="http://schemas.microsoft.com/office/powerpoint/2010/main" val="2694760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D315D-F245-4A68-9617-44E4091803B7}"/>
              </a:ext>
            </a:extLst>
          </p:cNvPr>
          <p:cNvSpPr>
            <a:spLocks noGrp="1"/>
          </p:cNvSpPr>
          <p:nvPr>
            <p:ph type="title"/>
          </p:nvPr>
        </p:nvSpPr>
        <p:spPr/>
        <p:txBody>
          <a:bodyPr/>
          <a:lstStyle/>
          <a:p>
            <a:r>
              <a:rPr lang="en-GB" b="1" dirty="0" smtClean="0"/>
              <a:t>Developing coping skills</a:t>
            </a:r>
            <a:endParaRPr lang="en-GB" dirty="0"/>
          </a:p>
        </p:txBody>
      </p:sp>
      <p:sp>
        <p:nvSpPr>
          <p:cNvPr id="3" name="Content Placeholder 2">
            <a:extLst>
              <a:ext uri="{FF2B5EF4-FFF2-40B4-BE49-F238E27FC236}">
                <a16:creationId xmlns:a16="http://schemas.microsoft.com/office/drawing/2014/main" id="{C4C9F266-A11F-426D-97E9-714630FF8F71}"/>
              </a:ext>
            </a:extLst>
          </p:cNvPr>
          <p:cNvSpPr>
            <a:spLocks noGrp="1"/>
          </p:cNvSpPr>
          <p:nvPr>
            <p:ph idx="1"/>
          </p:nvPr>
        </p:nvSpPr>
        <p:spPr>
          <a:xfrm>
            <a:off x="774032" y="2603500"/>
            <a:ext cx="10776284" cy="3416300"/>
          </a:xfrm>
        </p:spPr>
        <p:txBody>
          <a:bodyPr>
            <a:normAutofit/>
          </a:bodyPr>
          <a:lstStyle/>
          <a:p>
            <a:pPr marL="0" lvl="0" indent="0">
              <a:buNone/>
            </a:pPr>
            <a:r>
              <a:rPr lang="en-GB" dirty="0" smtClean="0"/>
              <a:t>These skills will help children deal with negative emotions. </a:t>
            </a:r>
            <a:endParaRPr lang="en-GB" dirty="0" smtClean="0"/>
          </a:p>
          <a:p>
            <a:pPr marL="0" lvl="0" indent="0">
              <a:buNone/>
            </a:pPr>
            <a:r>
              <a:rPr lang="en-GB" dirty="0" smtClean="0"/>
              <a:t>They </a:t>
            </a:r>
            <a:r>
              <a:rPr lang="en-GB" dirty="0" smtClean="0"/>
              <a:t>involve:</a:t>
            </a:r>
          </a:p>
          <a:p>
            <a:pPr lvl="0"/>
            <a:r>
              <a:rPr lang="en-GB" b="1" dirty="0" smtClean="0"/>
              <a:t>Problem </a:t>
            </a:r>
            <a:r>
              <a:rPr lang="en-GB" b="1" dirty="0"/>
              <a:t>solving</a:t>
            </a:r>
          </a:p>
          <a:p>
            <a:pPr lvl="0"/>
            <a:r>
              <a:rPr lang="en-GB" b="1" dirty="0"/>
              <a:t>Positive thinking</a:t>
            </a:r>
          </a:p>
          <a:p>
            <a:pPr lvl="0"/>
            <a:r>
              <a:rPr lang="en-GB" b="1" dirty="0"/>
              <a:t>Talking back to unhelpful thoughts</a:t>
            </a:r>
          </a:p>
          <a:p>
            <a:pPr lvl="0"/>
            <a:r>
              <a:rPr lang="en-GB" b="1" dirty="0"/>
              <a:t>Relaxing mentally and physically</a:t>
            </a:r>
          </a:p>
          <a:p>
            <a:pPr lvl="0"/>
            <a:r>
              <a:rPr lang="en-GB" b="1" dirty="0"/>
              <a:t>Asking for help and support </a:t>
            </a:r>
          </a:p>
          <a:p>
            <a:pPr marL="0" lvl="0" indent="0">
              <a:buNone/>
            </a:pPr>
            <a:endParaRPr lang="en-GB" sz="1100" dirty="0"/>
          </a:p>
        </p:txBody>
      </p:sp>
      <p:pic>
        <p:nvPicPr>
          <p:cNvPr id="4" name="Picture 3"/>
          <p:cNvPicPr>
            <a:picLocks noChangeAspect="1"/>
          </p:cNvPicPr>
          <p:nvPr/>
        </p:nvPicPr>
        <p:blipFill>
          <a:blip r:embed="rId2"/>
          <a:stretch>
            <a:fillRect/>
          </a:stretch>
        </p:blipFill>
        <p:spPr>
          <a:xfrm>
            <a:off x="7015413" y="3438858"/>
            <a:ext cx="2152650" cy="2262479"/>
          </a:xfrm>
          <a:prstGeom prst="rect">
            <a:avLst/>
          </a:prstGeom>
        </p:spPr>
      </p:pic>
    </p:spTree>
    <p:extLst>
      <p:ext uri="{BB962C8B-B14F-4D97-AF65-F5344CB8AC3E}">
        <p14:creationId xmlns:p14="http://schemas.microsoft.com/office/powerpoint/2010/main" val="2107519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82E1F-B412-4D66-866C-280E8EEB8705}"/>
              </a:ext>
            </a:extLst>
          </p:cNvPr>
          <p:cNvSpPr>
            <a:spLocks noGrp="1"/>
          </p:cNvSpPr>
          <p:nvPr>
            <p:ph type="title"/>
          </p:nvPr>
        </p:nvSpPr>
        <p:spPr/>
        <p:txBody>
          <a:bodyPr/>
          <a:lstStyle/>
          <a:p>
            <a:r>
              <a:rPr lang="en-GB" b="1" dirty="0" smtClean="0"/>
              <a:t>Developing coping skills</a:t>
            </a:r>
            <a:br>
              <a:rPr lang="en-GB" b="1" dirty="0" smtClean="0"/>
            </a:br>
            <a:r>
              <a:rPr lang="en-GB" b="1" dirty="0" smtClean="0"/>
              <a:t>Helping problem solving:</a:t>
            </a:r>
            <a:endParaRPr lang="en-GB" b="1" dirty="0"/>
          </a:p>
        </p:txBody>
      </p:sp>
      <p:sp>
        <p:nvSpPr>
          <p:cNvPr id="3" name="Content Placeholder 2">
            <a:extLst>
              <a:ext uri="{FF2B5EF4-FFF2-40B4-BE49-F238E27FC236}">
                <a16:creationId xmlns:a16="http://schemas.microsoft.com/office/drawing/2014/main" id="{0B773536-A89B-4460-9F01-F69EEF38D9F3}"/>
              </a:ext>
            </a:extLst>
          </p:cNvPr>
          <p:cNvSpPr>
            <a:spLocks noGrp="1"/>
          </p:cNvSpPr>
          <p:nvPr>
            <p:ph idx="1"/>
          </p:nvPr>
        </p:nvSpPr>
        <p:spPr>
          <a:xfrm>
            <a:off x="1154954" y="2347416"/>
            <a:ext cx="8825659" cy="3713750"/>
          </a:xfrm>
        </p:spPr>
        <p:txBody>
          <a:bodyPr>
            <a:normAutofit/>
          </a:bodyPr>
          <a:lstStyle/>
          <a:p>
            <a:pPr marL="0" lvl="0" indent="0">
              <a:buNone/>
            </a:pPr>
            <a:r>
              <a:rPr lang="en-GB" dirty="0" smtClean="0"/>
              <a:t>Children learn a lot through watching. </a:t>
            </a:r>
            <a:endParaRPr lang="en-GB" dirty="0" smtClean="0"/>
          </a:p>
          <a:p>
            <a:pPr marL="0" lvl="0" indent="0">
              <a:buNone/>
            </a:pPr>
            <a:r>
              <a:rPr lang="en-GB" dirty="0" smtClean="0"/>
              <a:t>You </a:t>
            </a:r>
            <a:r>
              <a:rPr lang="en-GB" dirty="0" smtClean="0"/>
              <a:t>can:</a:t>
            </a:r>
          </a:p>
          <a:p>
            <a:pPr lvl="0"/>
            <a:r>
              <a:rPr lang="en-GB" dirty="0" smtClean="0"/>
              <a:t>Set </a:t>
            </a:r>
            <a:r>
              <a:rPr lang="en-GB" dirty="0"/>
              <a:t>good </a:t>
            </a:r>
            <a:r>
              <a:rPr lang="en-GB" dirty="0" smtClean="0"/>
              <a:t>examples and let children see how you deal with problems</a:t>
            </a:r>
            <a:endParaRPr lang="en-GB" dirty="0"/>
          </a:p>
          <a:p>
            <a:pPr lvl="0"/>
            <a:r>
              <a:rPr lang="en-GB" dirty="0" smtClean="0"/>
              <a:t>Involve child in family problem solving discussions – day trips etc.</a:t>
            </a:r>
          </a:p>
          <a:p>
            <a:pPr lvl="0"/>
            <a:r>
              <a:rPr lang="en-GB" dirty="0" smtClean="0"/>
              <a:t>Play </a:t>
            </a:r>
            <a:r>
              <a:rPr lang="en-GB" dirty="0"/>
              <a:t>games and promote </a:t>
            </a:r>
            <a:r>
              <a:rPr lang="en-GB" dirty="0" smtClean="0"/>
              <a:t>thinking and problem solving </a:t>
            </a:r>
          </a:p>
          <a:p>
            <a:pPr lvl="0"/>
            <a:r>
              <a:rPr lang="en-GB" dirty="0" smtClean="0"/>
              <a:t>Encourage </a:t>
            </a:r>
            <a:r>
              <a:rPr lang="en-GB" dirty="0"/>
              <a:t>child to find answers </a:t>
            </a:r>
            <a:r>
              <a:rPr lang="en-GB" dirty="0" smtClean="0"/>
              <a:t>and keep working at problem solving</a:t>
            </a:r>
          </a:p>
          <a:p>
            <a:pPr lvl="0"/>
            <a:r>
              <a:rPr lang="en-GB" dirty="0" smtClean="0"/>
              <a:t>Congratulate your </a:t>
            </a:r>
            <a:r>
              <a:rPr lang="en-GB" dirty="0"/>
              <a:t>child </a:t>
            </a:r>
            <a:r>
              <a:rPr lang="en-GB" dirty="0" smtClean="0"/>
              <a:t>when they </a:t>
            </a:r>
            <a:r>
              <a:rPr lang="en-GB" dirty="0"/>
              <a:t>solve a problem on their own – praise that is specific </a:t>
            </a:r>
          </a:p>
          <a:p>
            <a:pPr lvl="0"/>
            <a:endParaRPr lang="en-GB" dirty="0"/>
          </a:p>
        </p:txBody>
      </p:sp>
    </p:spTree>
    <p:extLst>
      <p:ext uri="{BB962C8B-B14F-4D97-AF65-F5344CB8AC3E}">
        <p14:creationId xmlns:p14="http://schemas.microsoft.com/office/powerpoint/2010/main" val="635706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44F26-CDCD-4E5A-8FDB-0AC7CAFD4BB8}"/>
              </a:ext>
            </a:extLst>
          </p:cNvPr>
          <p:cNvSpPr>
            <a:spLocks noGrp="1"/>
          </p:cNvSpPr>
          <p:nvPr>
            <p:ph type="title"/>
          </p:nvPr>
        </p:nvSpPr>
        <p:spPr>
          <a:xfrm>
            <a:off x="1154954" y="973668"/>
            <a:ext cx="8987667" cy="706964"/>
          </a:xfrm>
        </p:spPr>
        <p:txBody>
          <a:bodyPr/>
          <a:lstStyle/>
          <a:p>
            <a:r>
              <a:rPr lang="en-GB" b="1" dirty="0" smtClean="0"/>
              <a:t/>
            </a:r>
            <a:br>
              <a:rPr lang="en-GB" b="1" dirty="0" smtClean="0"/>
            </a:br>
            <a:r>
              <a:rPr lang="en-GB" b="1" dirty="0" smtClean="0"/>
              <a:t>Developing </a:t>
            </a:r>
            <a:r>
              <a:rPr lang="en-GB" b="1" dirty="0"/>
              <a:t>coping </a:t>
            </a:r>
            <a:r>
              <a:rPr lang="en-GB" b="1" dirty="0" smtClean="0"/>
              <a:t>skills</a:t>
            </a:r>
            <a:br>
              <a:rPr lang="en-GB" b="1" dirty="0" smtClean="0"/>
            </a:br>
            <a:r>
              <a:rPr lang="en-GB" b="1" dirty="0" smtClean="0"/>
              <a:t>Positive thinking, relaxation and support</a:t>
            </a:r>
            <a:r>
              <a:rPr lang="en-GB" b="1" dirty="0"/>
              <a:t/>
            </a:r>
            <a:br>
              <a:rPr lang="en-GB" b="1" dirty="0"/>
            </a:br>
            <a:endParaRPr lang="en-GB" dirty="0"/>
          </a:p>
        </p:txBody>
      </p:sp>
      <p:sp>
        <p:nvSpPr>
          <p:cNvPr id="3" name="Content Placeholder 2">
            <a:extLst>
              <a:ext uri="{FF2B5EF4-FFF2-40B4-BE49-F238E27FC236}">
                <a16:creationId xmlns:a16="http://schemas.microsoft.com/office/drawing/2014/main" id="{7304B12C-0A13-4EA8-9D64-5062DD92AF5D}"/>
              </a:ext>
            </a:extLst>
          </p:cNvPr>
          <p:cNvSpPr>
            <a:spLocks noGrp="1"/>
          </p:cNvSpPr>
          <p:nvPr>
            <p:ph idx="1"/>
          </p:nvPr>
        </p:nvSpPr>
        <p:spPr>
          <a:xfrm>
            <a:off x="1154954" y="2299063"/>
            <a:ext cx="8825659" cy="4426590"/>
          </a:xfrm>
        </p:spPr>
        <p:txBody>
          <a:bodyPr>
            <a:normAutofit fontScale="92500" lnSpcReduction="20000"/>
          </a:bodyPr>
          <a:lstStyle/>
          <a:p>
            <a:pPr lvl="0"/>
            <a:r>
              <a:rPr lang="en-GB" dirty="0"/>
              <a:t>Help child evaluate their </a:t>
            </a:r>
            <a:r>
              <a:rPr lang="en-GB" dirty="0" smtClean="0"/>
              <a:t>own efforts and </a:t>
            </a:r>
            <a:r>
              <a:rPr lang="en-GB" dirty="0"/>
              <a:t>achievements </a:t>
            </a:r>
            <a:r>
              <a:rPr lang="en-GB" dirty="0" smtClean="0"/>
              <a:t>– what they did well and what they would change next time</a:t>
            </a:r>
            <a:endParaRPr lang="en-GB" dirty="0"/>
          </a:p>
          <a:p>
            <a:pPr lvl="0"/>
            <a:r>
              <a:rPr lang="en-GB" dirty="0"/>
              <a:t>Explain thinking in different ways affects how you feel</a:t>
            </a:r>
          </a:p>
          <a:p>
            <a:pPr lvl="0"/>
            <a:r>
              <a:rPr lang="en-GB" dirty="0"/>
              <a:t>Prompt child to think about what others might feel or think</a:t>
            </a:r>
          </a:p>
          <a:p>
            <a:pPr lvl="0"/>
            <a:r>
              <a:rPr lang="en-GB" dirty="0"/>
              <a:t>Point out helpful and unhelpful </a:t>
            </a:r>
            <a:r>
              <a:rPr lang="en-GB" dirty="0" smtClean="0"/>
              <a:t>thinking – encourage practising helpful ways of thinking </a:t>
            </a:r>
            <a:r>
              <a:rPr lang="en-GB" i="1" dirty="0" smtClean="0"/>
              <a:t>‘I can do this’, ‘I did better this time’</a:t>
            </a:r>
            <a:endParaRPr lang="en-GB" i="1" dirty="0"/>
          </a:p>
          <a:p>
            <a:pPr lvl="0"/>
            <a:r>
              <a:rPr lang="en-GB" dirty="0"/>
              <a:t>Model using positive self-talk to cope with </a:t>
            </a:r>
            <a:r>
              <a:rPr lang="en-GB" dirty="0" smtClean="0"/>
              <a:t>your own stress and negative feelings</a:t>
            </a:r>
          </a:p>
          <a:p>
            <a:pPr lvl="0"/>
            <a:r>
              <a:rPr lang="en-GB" dirty="0"/>
              <a:t>Provide good model of how to manage </a:t>
            </a:r>
            <a:r>
              <a:rPr lang="en-GB" dirty="0" smtClean="0"/>
              <a:t>stress by taking time to relax</a:t>
            </a:r>
            <a:endParaRPr lang="en-GB" dirty="0"/>
          </a:p>
          <a:p>
            <a:pPr lvl="0"/>
            <a:r>
              <a:rPr lang="en-GB" dirty="0"/>
              <a:t>Help </a:t>
            </a:r>
            <a:r>
              <a:rPr lang="en-GB" dirty="0" smtClean="0"/>
              <a:t>your child to </a:t>
            </a:r>
            <a:r>
              <a:rPr lang="en-GB" dirty="0"/>
              <a:t>find ways to relax that works for them – we all do this </a:t>
            </a:r>
            <a:r>
              <a:rPr lang="en-GB" dirty="0" smtClean="0"/>
              <a:t>differently</a:t>
            </a:r>
          </a:p>
          <a:p>
            <a:pPr lvl="0"/>
            <a:r>
              <a:rPr lang="en-GB" dirty="0"/>
              <a:t>Discuss how everyone needs to </a:t>
            </a:r>
            <a:r>
              <a:rPr lang="en-GB" dirty="0" smtClean="0"/>
              <a:t>talk about their feelings</a:t>
            </a:r>
            <a:endParaRPr lang="en-GB" dirty="0"/>
          </a:p>
          <a:p>
            <a:pPr lvl="0"/>
            <a:r>
              <a:rPr lang="en-GB" dirty="0"/>
              <a:t>Talk about how you get support from </a:t>
            </a:r>
            <a:r>
              <a:rPr lang="en-GB" dirty="0" smtClean="0"/>
              <a:t>others when you feel bad</a:t>
            </a:r>
            <a:endParaRPr lang="en-GB" dirty="0"/>
          </a:p>
          <a:p>
            <a:pPr lvl="0"/>
            <a:r>
              <a:rPr lang="en-GB" dirty="0"/>
              <a:t>Help children find someone to talk </a:t>
            </a:r>
            <a:r>
              <a:rPr lang="en-GB" dirty="0" smtClean="0"/>
              <a:t>to if they do not want to talk to you </a:t>
            </a:r>
            <a:r>
              <a:rPr lang="en-GB" dirty="0"/>
              <a:t>– network hand, family, trusted friend, school </a:t>
            </a:r>
          </a:p>
          <a:p>
            <a:pPr lvl="0"/>
            <a:endParaRPr lang="en-GB" dirty="0"/>
          </a:p>
          <a:p>
            <a:pPr lvl="0"/>
            <a:endParaRPr lang="en-GB" dirty="0"/>
          </a:p>
          <a:p>
            <a:pPr marL="0" indent="0">
              <a:buNone/>
            </a:pPr>
            <a:endParaRPr lang="en-GB" dirty="0"/>
          </a:p>
        </p:txBody>
      </p:sp>
    </p:spTree>
    <p:extLst>
      <p:ext uri="{BB962C8B-B14F-4D97-AF65-F5344CB8AC3E}">
        <p14:creationId xmlns:p14="http://schemas.microsoft.com/office/powerpoint/2010/main" val="3917920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Dealing with negative feelings</a:t>
            </a:r>
            <a:endParaRPr lang="en-GB" b="1" dirty="0"/>
          </a:p>
        </p:txBody>
      </p:sp>
      <p:sp>
        <p:nvSpPr>
          <p:cNvPr id="7" name="Content Placeholder 6"/>
          <p:cNvSpPr>
            <a:spLocks noGrp="1"/>
          </p:cNvSpPr>
          <p:nvPr>
            <p:ph idx="1"/>
          </p:nvPr>
        </p:nvSpPr>
        <p:spPr>
          <a:xfrm>
            <a:off x="1154954" y="2390503"/>
            <a:ext cx="8825659" cy="4062547"/>
          </a:xfrm>
        </p:spPr>
        <p:txBody>
          <a:bodyPr>
            <a:normAutofit/>
          </a:bodyPr>
          <a:lstStyle/>
          <a:p>
            <a:pPr lvl="0"/>
            <a:r>
              <a:rPr lang="en-GB" dirty="0"/>
              <a:t>All children have negative </a:t>
            </a:r>
            <a:r>
              <a:rPr lang="en-GB" dirty="0" smtClean="0"/>
              <a:t>emotions – they are part of everyday life </a:t>
            </a:r>
            <a:r>
              <a:rPr lang="en-GB" dirty="0" smtClean="0"/>
              <a:t>but they </a:t>
            </a:r>
            <a:r>
              <a:rPr lang="en-GB" dirty="0" smtClean="0"/>
              <a:t>do not need to become extreme if children learn how to manage them</a:t>
            </a:r>
            <a:endParaRPr lang="en-GB" dirty="0"/>
          </a:p>
          <a:p>
            <a:pPr lvl="0"/>
            <a:r>
              <a:rPr lang="en-GB" dirty="0"/>
              <a:t>Parents cannot completely protect children from these feelings</a:t>
            </a:r>
          </a:p>
          <a:p>
            <a:pPr lvl="0"/>
            <a:r>
              <a:rPr lang="en-GB" dirty="0"/>
              <a:t>Many emotions </a:t>
            </a:r>
            <a:r>
              <a:rPr lang="en-GB" dirty="0" smtClean="0"/>
              <a:t>are short lived and pass quickly without parents needing to do anything</a:t>
            </a:r>
          </a:p>
          <a:p>
            <a:pPr lvl="0"/>
            <a:r>
              <a:rPr lang="en-GB" dirty="0" smtClean="0"/>
              <a:t>If children are upset as a response to discipline it is best to ignore and let them settle on their own</a:t>
            </a:r>
            <a:endParaRPr lang="en-GB" dirty="0"/>
          </a:p>
          <a:p>
            <a:pPr lvl="0"/>
            <a:r>
              <a:rPr lang="en-GB" dirty="0" smtClean="0"/>
              <a:t>When distressed at other times parents can calmly </a:t>
            </a:r>
            <a:r>
              <a:rPr lang="en-GB" dirty="0"/>
              <a:t>assist </a:t>
            </a:r>
            <a:r>
              <a:rPr lang="en-GB" dirty="0" smtClean="0"/>
              <a:t>and prompt problem solving</a:t>
            </a:r>
            <a:endParaRPr lang="en-GB" dirty="0"/>
          </a:p>
          <a:p>
            <a:endParaRPr lang="en-GB" dirty="0"/>
          </a:p>
        </p:txBody>
      </p:sp>
    </p:spTree>
    <p:extLst>
      <p:ext uri="{BB962C8B-B14F-4D97-AF65-F5344CB8AC3E}">
        <p14:creationId xmlns:p14="http://schemas.microsoft.com/office/powerpoint/2010/main" val="4018725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Dealing with negative </a:t>
            </a:r>
            <a:r>
              <a:rPr lang="en-GB" b="1" dirty="0" smtClean="0"/>
              <a:t>feelings</a:t>
            </a:r>
            <a:br>
              <a:rPr lang="en-GB" b="1" dirty="0" smtClean="0"/>
            </a:br>
            <a:r>
              <a:rPr lang="en-GB" b="1" dirty="0" smtClean="0"/>
              <a:t>Managing negative emotions:</a:t>
            </a:r>
            <a:endParaRPr lang="en-GB" dirty="0"/>
          </a:p>
        </p:txBody>
      </p:sp>
      <p:sp>
        <p:nvSpPr>
          <p:cNvPr id="3" name="Content Placeholder 2"/>
          <p:cNvSpPr>
            <a:spLocks noGrp="1"/>
          </p:cNvSpPr>
          <p:nvPr>
            <p:ph idx="1"/>
          </p:nvPr>
        </p:nvSpPr>
        <p:spPr>
          <a:xfrm>
            <a:off x="1154954" y="2246811"/>
            <a:ext cx="8825659" cy="4454435"/>
          </a:xfrm>
        </p:spPr>
        <p:txBody>
          <a:bodyPr>
            <a:normAutofit fontScale="92500" lnSpcReduction="20000"/>
          </a:bodyPr>
          <a:lstStyle/>
          <a:p>
            <a:r>
              <a:rPr lang="en-GB" b="1" dirty="0"/>
              <a:t>Notice</a:t>
            </a:r>
            <a:r>
              <a:rPr lang="en-GB" dirty="0"/>
              <a:t> </a:t>
            </a:r>
            <a:r>
              <a:rPr lang="en-GB" dirty="0" smtClean="0"/>
              <a:t>when your child is </a:t>
            </a:r>
            <a:r>
              <a:rPr lang="en-GB" dirty="0"/>
              <a:t>upset</a:t>
            </a:r>
          </a:p>
          <a:p>
            <a:pPr lvl="0"/>
            <a:r>
              <a:rPr lang="en-GB" b="1" dirty="0" smtClean="0"/>
              <a:t>Stop</a:t>
            </a:r>
            <a:r>
              <a:rPr lang="en-GB" dirty="0" smtClean="0"/>
              <a:t> what you are doing and pay attention</a:t>
            </a:r>
          </a:p>
          <a:p>
            <a:pPr lvl="0"/>
            <a:r>
              <a:rPr lang="en-GB" b="1" dirty="0" smtClean="0"/>
              <a:t>Ask</a:t>
            </a:r>
            <a:r>
              <a:rPr lang="en-GB" dirty="0" smtClean="0"/>
              <a:t> </a:t>
            </a:r>
            <a:r>
              <a:rPr lang="en-GB" dirty="0"/>
              <a:t>what is wrong and listen </a:t>
            </a:r>
          </a:p>
          <a:p>
            <a:pPr lvl="0"/>
            <a:r>
              <a:rPr lang="en-GB" b="1" dirty="0" smtClean="0"/>
              <a:t>Summarise</a:t>
            </a:r>
            <a:r>
              <a:rPr lang="en-GB" dirty="0" smtClean="0"/>
              <a:t> </a:t>
            </a:r>
            <a:r>
              <a:rPr lang="en-GB" dirty="0"/>
              <a:t>what </a:t>
            </a:r>
            <a:r>
              <a:rPr lang="en-GB" dirty="0" smtClean="0"/>
              <a:t>you’ve heard </a:t>
            </a:r>
            <a:endParaRPr lang="en-GB" dirty="0"/>
          </a:p>
          <a:p>
            <a:pPr lvl="0"/>
            <a:r>
              <a:rPr lang="en-GB" b="1" dirty="0"/>
              <a:t>Acknowledge</a:t>
            </a:r>
            <a:r>
              <a:rPr lang="en-GB" dirty="0"/>
              <a:t> </a:t>
            </a:r>
            <a:r>
              <a:rPr lang="en-GB" dirty="0" smtClean="0"/>
              <a:t>their feelings – name the emotion and let them know it is ok to be upset</a:t>
            </a:r>
            <a:endParaRPr lang="en-GB" dirty="0"/>
          </a:p>
          <a:p>
            <a:pPr lvl="0"/>
            <a:r>
              <a:rPr lang="en-GB" dirty="0"/>
              <a:t>Asks what </a:t>
            </a:r>
            <a:r>
              <a:rPr lang="en-GB" b="1" dirty="0"/>
              <a:t>they want to do about it </a:t>
            </a:r>
            <a:r>
              <a:rPr lang="en-GB" dirty="0"/>
              <a:t>– may not be looking for us to fix it, may just want to tell us</a:t>
            </a:r>
          </a:p>
          <a:p>
            <a:pPr lvl="0"/>
            <a:r>
              <a:rPr lang="en-GB" b="1" dirty="0"/>
              <a:t>Ask how </a:t>
            </a:r>
            <a:r>
              <a:rPr lang="en-GB" b="1" dirty="0" smtClean="0"/>
              <a:t>you can help </a:t>
            </a:r>
            <a:endParaRPr lang="en-GB" b="1" dirty="0"/>
          </a:p>
          <a:p>
            <a:pPr lvl="0"/>
            <a:r>
              <a:rPr lang="en-GB" dirty="0"/>
              <a:t>Prompt </a:t>
            </a:r>
            <a:r>
              <a:rPr lang="en-GB" b="1" dirty="0"/>
              <a:t>problem solving </a:t>
            </a:r>
          </a:p>
          <a:p>
            <a:pPr lvl="0"/>
            <a:r>
              <a:rPr lang="en-GB" b="1" dirty="0"/>
              <a:t>Suggest cooling off </a:t>
            </a:r>
            <a:r>
              <a:rPr lang="en-GB" dirty="0"/>
              <a:t>if upset continues – give them 10 </a:t>
            </a:r>
            <a:r>
              <a:rPr lang="en-GB" dirty="0" smtClean="0"/>
              <a:t>minutes or distract them with another activity </a:t>
            </a:r>
            <a:r>
              <a:rPr lang="en-GB" dirty="0"/>
              <a:t>and come back, help them regulate </a:t>
            </a:r>
          </a:p>
          <a:p>
            <a:pPr lvl="0"/>
            <a:r>
              <a:rPr lang="en-GB" b="1" dirty="0"/>
              <a:t>Stay calm yourself </a:t>
            </a:r>
          </a:p>
          <a:p>
            <a:pPr lvl="0"/>
            <a:r>
              <a:rPr lang="en-GB" dirty="0"/>
              <a:t>Make a </a:t>
            </a:r>
            <a:r>
              <a:rPr lang="en-GB" b="1" dirty="0"/>
              <a:t>time to talk later </a:t>
            </a:r>
            <a:r>
              <a:rPr lang="en-GB" dirty="0" smtClean="0"/>
              <a:t>when child has calmed down</a:t>
            </a:r>
            <a:endParaRPr lang="en-GB" dirty="0"/>
          </a:p>
          <a:p>
            <a:pPr lvl="0"/>
            <a:endParaRPr lang="en-GB" dirty="0"/>
          </a:p>
        </p:txBody>
      </p:sp>
    </p:spTree>
    <p:extLst>
      <p:ext uri="{BB962C8B-B14F-4D97-AF65-F5344CB8AC3E}">
        <p14:creationId xmlns:p14="http://schemas.microsoft.com/office/powerpoint/2010/main" val="237853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Dealing with negative feelings</a:t>
            </a:r>
            <a:br>
              <a:rPr lang="en-GB" b="1" dirty="0"/>
            </a:br>
            <a:r>
              <a:rPr lang="en-GB" b="1" dirty="0" smtClean="0"/>
              <a:t>Learning to cope on their own:</a:t>
            </a:r>
            <a:endParaRPr lang="en-GB" b="1" dirty="0"/>
          </a:p>
        </p:txBody>
      </p:sp>
      <p:sp>
        <p:nvSpPr>
          <p:cNvPr id="3" name="Content Placeholder 2"/>
          <p:cNvSpPr>
            <a:spLocks noGrp="1"/>
          </p:cNvSpPr>
          <p:nvPr>
            <p:ph idx="1"/>
          </p:nvPr>
        </p:nvSpPr>
        <p:spPr/>
        <p:txBody>
          <a:bodyPr>
            <a:normAutofit/>
          </a:bodyPr>
          <a:lstStyle/>
          <a:p>
            <a:pPr lvl="0"/>
            <a:r>
              <a:rPr lang="en-GB" dirty="0"/>
              <a:t>Set good </a:t>
            </a:r>
            <a:r>
              <a:rPr lang="en-GB" dirty="0" smtClean="0"/>
              <a:t>examples by staying calm and modelling </a:t>
            </a:r>
            <a:endParaRPr lang="en-GB" dirty="0"/>
          </a:p>
          <a:p>
            <a:pPr lvl="0"/>
            <a:r>
              <a:rPr lang="en-GB" dirty="0"/>
              <a:t>Talk about </a:t>
            </a:r>
            <a:r>
              <a:rPr lang="en-GB" dirty="0" smtClean="0"/>
              <a:t>your </a:t>
            </a:r>
            <a:r>
              <a:rPr lang="en-GB" dirty="0" smtClean="0"/>
              <a:t>child’s feelings </a:t>
            </a:r>
            <a:r>
              <a:rPr lang="en-GB" dirty="0" smtClean="0"/>
              <a:t>to help them understand </a:t>
            </a:r>
            <a:endParaRPr lang="en-GB" dirty="0"/>
          </a:p>
          <a:p>
            <a:pPr lvl="0"/>
            <a:r>
              <a:rPr lang="en-GB" dirty="0"/>
              <a:t>Teach child coping </a:t>
            </a:r>
            <a:r>
              <a:rPr lang="en-GB" dirty="0" smtClean="0"/>
              <a:t>strategies – relaxation, distraction</a:t>
            </a:r>
            <a:endParaRPr lang="en-GB" dirty="0"/>
          </a:p>
          <a:p>
            <a:pPr lvl="0"/>
            <a:r>
              <a:rPr lang="en-GB" dirty="0"/>
              <a:t>Encouraging facing </a:t>
            </a:r>
            <a:r>
              <a:rPr lang="en-GB" dirty="0" smtClean="0"/>
              <a:t>fears – gradually in small steps where they can be successful</a:t>
            </a:r>
            <a:endParaRPr lang="en-GB" dirty="0"/>
          </a:p>
          <a:p>
            <a:pPr lvl="0"/>
            <a:r>
              <a:rPr lang="en-GB" dirty="0" smtClean="0"/>
              <a:t>Praise </a:t>
            </a:r>
            <a:r>
              <a:rPr lang="en-GB" dirty="0"/>
              <a:t>child’s </a:t>
            </a:r>
            <a:r>
              <a:rPr lang="en-GB" dirty="0" smtClean="0"/>
              <a:t>efforts and achievements </a:t>
            </a:r>
            <a:endParaRPr lang="en-GB" dirty="0"/>
          </a:p>
          <a:p>
            <a:pPr marL="0" indent="0">
              <a:buNone/>
            </a:pPr>
            <a:endParaRPr lang="en-GB" dirty="0"/>
          </a:p>
        </p:txBody>
      </p:sp>
      <p:pic>
        <p:nvPicPr>
          <p:cNvPr id="4" name="Picture 3"/>
          <p:cNvPicPr>
            <a:picLocks noChangeAspect="1"/>
          </p:cNvPicPr>
          <p:nvPr/>
        </p:nvPicPr>
        <p:blipFill>
          <a:blip r:embed="rId2"/>
          <a:stretch>
            <a:fillRect/>
          </a:stretch>
        </p:blipFill>
        <p:spPr>
          <a:xfrm>
            <a:off x="6909636" y="4490284"/>
            <a:ext cx="3070977" cy="2026427"/>
          </a:xfrm>
          <a:prstGeom prst="rect">
            <a:avLst/>
          </a:prstGeom>
        </p:spPr>
      </p:pic>
    </p:spTree>
    <p:extLst>
      <p:ext uri="{BB962C8B-B14F-4D97-AF65-F5344CB8AC3E}">
        <p14:creationId xmlns:p14="http://schemas.microsoft.com/office/powerpoint/2010/main" val="3111189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Coping with stressful life events</a:t>
            </a:r>
            <a:endParaRPr lang="en-GB" b="1" dirty="0"/>
          </a:p>
        </p:txBody>
      </p:sp>
      <p:sp>
        <p:nvSpPr>
          <p:cNvPr id="3" name="Content Placeholder 2"/>
          <p:cNvSpPr>
            <a:spLocks noGrp="1"/>
          </p:cNvSpPr>
          <p:nvPr>
            <p:ph idx="1"/>
          </p:nvPr>
        </p:nvSpPr>
        <p:spPr/>
        <p:txBody>
          <a:bodyPr>
            <a:normAutofit lnSpcReduction="10000"/>
          </a:bodyPr>
          <a:lstStyle/>
          <a:p>
            <a:pPr marL="0" indent="0">
              <a:buNone/>
            </a:pPr>
            <a:r>
              <a:rPr lang="en-GB" dirty="0" smtClean="0"/>
              <a:t>These can include things such as:</a:t>
            </a:r>
          </a:p>
          <a:p>
            <a:pPr lvl="0"/>
            <a:r>
              <a:rPr lang="en-GB" dirty="0" smtClean="0"/>
              <a:t>Change – moving house or schools</a:t>
            </a:r>
            <a:endParaRPr lang="en-GB" dirty="0"/>
          </a:p>
          <a:p>
            <a:pPr lvl="0"/>
            <a:r>
              <a:rPr lang="en-GB" dirty="0" smtClean="0"/>
              <a:t>Problems </a:t>
            </a:r>
            <a:r>
              <a:rPr lang="en-GB" dirty="0"/>
              <a:t>with peers </a:t>
            </a:r>
            <a:r>
              <a:rPr lang="en-GB" dirty="0" smtClean="0"/>
              <a:t>– being left out or bullied</a:t>
            </a:r>
            <a:endParaRPr lang="en-GB" dirty="0"/>
          </a:p>
          <a:p>
            <a:pPr lvl="0"/>
            <a:r>
              <a:rPr lang="en-GB" dirty="0" smtClean="0"/>
              <a:t>Disappointment – poor test results or not being picked for school team</a:t>
            </a:r>
            <a:endParaRPr lang="en-GB" dirty="0"/>
          </a:p>
          <a:p>
            <a:pPr lvl="0"/>
            <a:r>
              <a:rPr lang="en-GB" dirty="0"/>
              <a:t>Unpleasant experiences </a:t>
            </a:r>
            <a:r>
              <a:rPr lang="en-GB" dirty="0" smtClean="0"/>
              <a:t>– witnessing an accident </a:t>
            </a:r>
            <a:endParaRPr lang="en-GB" dirty="0"/>
          </a:p>
          <a:p>
            <a:pPr lvl="0"/>
            <a:r>
              <a:rPr lang="en-GB" dirty="0" smtClean="0"/>
              <a:t>Loss – death of a pet or family member</a:t>
            </a:r>
          </a:p>
          <a:p>
            <a:pPr lvl="0"/>
            <a:r>
              <a:rPr lang="en-GB" dirty="0" smtClean="0"/>
              <a:t>Separation – parents going through a divorce</a:t>
            </a:r>
          </a:p>
          <a:p>
            <a:pPr lvl="0"/>
            <a:r>
              <a:rPr lang="en-GB" dirty="0" smtClean="0"/>
              <a:t>Joining a new family – step family, adoptive family</a:t>
            </a:r>
          </a:p>
          <a:p>
            <a:pPr lvl="0"/>
            <a:r>
              <a:rPr lang="en-GB" dirty="0" smtClean="0"/>
              <a:t>Becoming seriously ill – or having a loved one with a serious illness</a:t>
            </a:r>
            <a:endParaRPr lang="en-GB" dirty="0"/>
          </a:p>
          <a:p>
            <a:endParaRPr lang="en-GB" dirty="0"/>
          </a:p>
        </p:txBody>
      </p:sp>
    </p:spTree>
    <p:extLst>
      <p:ext uri="{BB962C8B-B14F-4D97-AF65-F5344CB8AC3E}">
        <p14:creationId xmlns:p14="http://schemas.microsoft.com/office/powerpoint/2010/main" val="2460023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44288-1888-471E-B8B0-D738BB0AED05}"/>
              </a:ext>
            </a:extLst>
          </p:cNvPr>
          <p:cNvSpPr>
            <a:spLocks noGrp="1"/>
          </p:cNvSpPr>
          <p:nvPr>
            <p:ph type="title"/>
          </p:nvPr>
        </p:nvSpPr>
        <p:spPr/>
        <p:txBody>
          <a:bodyPr/>
          <a:lstStyle/>
          <a:p>
            <a:r>
              <a:rPr lang="en-GB" b="1" dirty="0" smtClean="0"/>
              <a:t>Emotional resilience </a:t>
            </a:r>
            <a:endParaRPr lang="en-GB" b="1" dirty="0"/>
          </a:p>
        </p:txBody>
      </p:sp>
      <p:sp>
        <p:nvSpPr>
          <p:cNvPr id="7" name="Content Placeholder 6"/>
          <p:cNvSpPr>
            <a:spLocks noGrp="1"/>
          </p:cNvSpPr>
          <p:nvPr>
            <p:ph idx="1"/>
          </p:nvPr>
        </p:nvSpPr>
        <p:spPr>
          <a:xfrm>
            <a:off x="1154954" y="2603499"/>
            <a:ext cx="8825659" cy="3745049"/>
          </a:xfrm>
        </p:spPr>
        <p:txBody>
          <a:bodyPr>
            <a:normAutofit fontScale="92500" lnSpcReduction="10000"/>
          </a:bodyPr>
          <a:lstStyle/>
          <a:p>
            <a:pPr marL="0" indent="0">
              <a:buNone/>
            </a:pPr>
            <a:r>
              <a:rPr lang="en-GB" dirty="0"/>
              <a:t>Emotional resilience is linked to a child’s development. All children have different temperaments and some are more sensitive or emotionally expressive than others</a:t>
            </a:r>
            <a:r>
              <a:rPr lang="en-GB" dirty="0" smtClean="0"/>
              <a:t>. Emotional resilience is:</a:t>
            </a:r>
            <a:endParaRPr lang="en-GB" dirty="0"/>
          </a:p>
          <a:p>
            <a:pPr lvl="0"/>
            <a:r>
              <a:rPr lang="en-GB" b="1" dirty="0" smtClean="0"/>
              <a:t>The ability to recognise</a:t>
            </a:r>
            <a:r>
              <a:rPr lang="en-GB" b="1" dirty="0"/>
              <a:t>, understand and </a:t>
            </a:r>
            <a:r>
              <a:rPr lang="en-GB" b="1" dirty="0" smtClean="0"/>
              <a:t>accept </a:t>
            </a:r>
            <a:r>
              <a:rPr lang="en-GB" b="1" dirty="0"/>
              <a:t>feelings</a:t>
            </a:r>
          </a:p>
          <a:p>
            <a:pPr lvl="0"/>
            <a:r>
              <a:rPr lang="en-GB" b="1" dirty="0" smtClean="0"/>
              <a:t>Being able to express </a:t>
            </a:r>
            <a:r>
              <a:rPr lang="en-GB" b="1" dirty="0"/>
              <a:t>feelings in appropriate </a:t>
            </a:r>
            <a:r>
              <a:rPr lang="en-GB" b="1" dirty="0" smtClean="0"/>
              <a:t>ways that do not harm others </a:t>
            </a:r>
            <a:r>
              <a:rPr lang="en-GB" dirty="0"/>
              <a:t>– feelings are feelings but behaviour is choice. </a:t>
            </a:r>
            <a:r>
              <a:rPr lang="en-GB" dirty="0" smtClean="0"/>
              <a:t>We c</a:t>
            </a:r>
            <a:r>
              <a:rPr lang="en-GB" dirty="0" smtClean="0"/>
              <a:t>an’t </a:t>
            </a:r>
            <a:r>
              <a:rPr lang="en-GB" dirty="0"/>
              <a:t>tell people they are not feeling that way if they express it but the behaviour they display because of this is </a:t>
            </a:r>
            <a:r>
              <a:rPr lang="en-GB" dirty="0" smtClean="0"/>
              <a:t>choice</a:t>
            </a:r>
            <a:endParaRPr lang="en-GB" dirty="0"/>
          </a:p>
          <a:p>
            <a:pPr lvl="0"/>
            <a:r>
              <a:rPr lang="en-GB" b="1" dirty="0" smtClean="0"/>
              <a:t>Being able to face </a:t>
            </a:r>
            <a:r>
              <a:rPr lang="en-GB" b="1" dirty="0"/>
              <a:t>and resolve difficult situations</a:t>
            </a:r>
          </a:p>
          <a:p>
            <a:pPr lvl="0"/>
            <a:r>
              <a:rPr lang="en-GB" b="1" dirty="0" smtClean="0"/>
              <a:t>Able to cope </a:t>
            </a:r>
            <a:r>
              <a:rPr lang="en-GB" b="1" dirty="0"/>
              <a:t>with stressful or upsetting situations </a:t>
            </a:r>
            <a:r>
              <a:rPr lang="en-GB" dirty="0"/>
              <a:t>– use real life examples and model to them</a:t>
            </a:r>
          </a:p>
          <a:p>
            <a:pPr marL="0" indent="0">
              <a:buNone/>
            </a:pPr>
            <a:r>
              <a:rPr lang="en-GB" dirty="0" smtClean="0"/>
              <a:t> </a:t>
            </a:r>
            <a:endParaRPr lang="en-GB" dirty="0"/>
          </a:p>
        </p:txBody>
      </p:sp>
    </p:spTree>
    <p:extLst>
      <p:ext uri="{BB962C8B-B14F-4D97-AF65-F5344CB8AC3E}">
        <p14:creationId xmlns:p14="http://schemas.microsoft.com/office/powerpoint/2010/main" val="3432695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Coping with stressful life </a:t>
            </a:r>
            <a:r>
              <a:rPr lang="en-GB" b="1" dirty="0" smtClean="0"/>
              <a:t>events</a:t>
            </a:r>
            <a:br>
              <a:rPr lang="en-GB" b="1" dirty="0" smtClean="0"/>
            </a:br>
            <a:r>
              <a:rPr lang="en-GB" b="1" dirty="0" smtClean="0"/>
              <a:t>Helping your child cope:</a:t>
            </a:r>
            <a:endParaRPr lang="en-GB" dirty="0"/>
          </a:p>
        </p:txBody>
      </p:sp>
      <p:sp>
        <p:nvSpPr>
          <p:cNvPr id="3" name="Content Placeholder 2"/>
          <p:cNvSpPr>
            <a:spLocks noGrp="1"/>
          </p:cNvSpPr>
          <p:nvPr>
            <p:ph idx="1"/>
          </p:nvPr>
        </p:nvSpPr>
        <p:spPr>
          <a:xfrm>
            <a:off x="1154954" y="2390503"/>
            <a:ext cx="8825659" cy="4153988"/>
          </a:xfrm>
        </p:spPr>
        <p:txBody>
          <a:bodyPr>
            <a:normAutofit fontScale="92500" lnSpcReduction="20000"/>
          </a:bodyPr>
          <a:lstStyle/>
          <a:p>
            <a:pPr marL="0" lvl="0" indent="0">
              <a:buNone/>
            </a:pPr>
            <a:r>
              <a:rPr lang="en-GB" dirty="0" smtClean="0"/>
              <a:t>Important for parents to reassure them of their safety and be available to help them. </a:t>
            </a:r>
            <a:endParaRPr lang="en-GB" dirty="0" smtClean="0"/>
          </a:p>
          <a:p>
            <a:pPr marL="0" lvl="0" indent="0">
              <a:buNone/>
            </a:pPr>
            <a:r>
              <a:rPr lang="en-GB" dirty="0" smtClean="0"/>
              <a:t>You </a:t>
            </a:r>
            <a:r>
              <a:rPr lang="en-GB" dirty="0" smtClean="0"/>
              <a:t>can:</a:t>
            </a:r>
          </a:p>
          <a:p>
            <a:r>
              <a:rPr lang="en-GB" dirty="0" smtClean="0"/>
              <a:t>Allow your child </a:t>
            </a:r>
            <a:r>
              <a:rPr lang="en-GB" dirty="0"/>
              <a:t>to be upset</a:t>
            </a:r>
          </a:p>
          <a:p>
            <a:pPr lvl="0"/>
            <a:r>
              <a:rPr lang="en-GB" dirty="0" smtClean="0"/>
              <a:t>Ask your child to talk</a:t>
            </a:r>
            <a:endParaRPr lang="en-GB" dirty="0"/>
          </a:p>
          <a:p>
            <a:pPr lvl="0"/>
            <a:r>
              <a:rPr lang="en-GB" dirty="0"/>
              <a:t>Say something positive </a:t>
            </a:r>
            <a:r>
              <a:rPr lang="en-GB" dirty="0" smtClean="0"/>
              <a:t>about the situation</a:t>
            </a:r>
            <a:endParaRPr lang="en-GB" dirty="0"/>
          </a:p>
          <a:p>
            <a:pPr lvl="0"/>
            <a:r>
              <a:rPr lang="en-GB" dirty="0"/>
              <a:t>Reassure where appropriate </a:t>
            </a:r>
          </a:p>
          <a:p>
            <a:pPr lvl="0"/>
            <a:r>
              <a:rPr lang="en-GB" dirty="0"/>
              <a:t>Don’t </a:t>
            </a:r>
            <a:r>
              <a:rPr lang="en-GB" dirty="0" smtClean="0"/>
              <a:t>take over and feel </a:t>
            </a:r>
            <a:r>
              <a:rPr lang="en-GB" dirty="0"/>
              <a:t>you have to have the answers – comfort, support </a:t>
            </a:r>
          </a:p>
          <a:p>
            <a:pPr lvl="0"/>
            <a:r>
              <a:rPr lang="en-GB" dirty="0" smtClean="0"/>
              <a:t>After they have had a chance to talk suggest </a:t>
            </a:r>
            <a:r>
              <a:rPr lang="en-GB" dirty="0"/>
              <a:t>something to cheer </a:t>
            </a:r>
            <a:r>
              <a:rPr lang="en-GB" dirty="0" smtClean="0"/>
              <a:t>them </a:t>
            </a:r>
            <a:r>
              <a:rPr lang="en-GB" dirty="0"/>
              <a:t>up</a:t>
            </a:r>
          </a:p>
          <a:p>
            <a:pPr lvl="0"/>
            <a:r>
              <a:rPr lang="en-GB" dirty="0"/>
              <a:t>Encourage use of coping skills – how to manage stress</a:t>
            </a:r>
          </a:p>
          <a:p>
            <a:pPr lvl="0"/>
            <a:r>
              <a:rPr lang="en-GB" dirty="0"/>
              <a:t>Check </a:t>
            </a:r>
            <a:r>
              <a:rPr lang="en-GB" dirty="0" smtClean="0"/>
              <a:t>later how they are feeling</a:t>
            </a:r>
            <a:endParaRPr lang="en-GB" dirty="0"/>
          </a:p>
          <a:p>
            <a:pPr lvl="0"/>
            <a:r>
              <a:rPr lang="en-GB" dirty="0"/>
              <a:t>Seek </a:t>
            </a:r>
            <a:r>
              <a:rPr lang="en-GB" dirty="0" smtClean="0"/>
              <a:t>professional advice </a:t>
            </a:r>
            <a:r>
              <a:rPr lang="en-GB" dirty="0"/>
              <a:t>if problem continues – CHUMS, CAMHS, pastoral in school, GP</a:t>
            </a:r>
          </a:p>
          <a:p>
            <a:endParaRPr lang="en-GB" dirty="0"/>
          </a:p>
        </p:txBody>
      </p:sp>
    </p:spTree>
    <p:extLst>
      <p:ext uri="{BB962C8B-B14F-4D97-AF65-F5344CB8AC3E}">
        <p14:creationId xmlns:p14="http://schemas.microsoft.com/office/powerpoint/2010/main" val="3232473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Key messages:</a:t>
            </a:r>
            <a:endParaRPr lang="en-GB" b="1" dirty="0"/>
          </a:p>
        </p:txBody>
      </p:sp>
      <p:sp>
        <p:nvSpPr>
          <p:cNvPr id="3" name="Content Placeholder 2"/>
          <p:cNvSpPr>
            <a:spLocks noGrp="1"/>
          </p:cNvSpPr>
          <p:nvPr>
            <p:ph idx="1"/>
          </p:nvPr>
        </p:nvSpPr>
        <p:spPr/>
        <p:txBody>
          <a:bodyPr>
            <a:normAutofit/>
          </a:bodyPr>
          <a:lstStyle/>
          <a:p>
            <a:pPr lvl="0"/>
            <a:r>
              <a:rPr lang="en-GB" b="1" dirty="0" smtClean="0"/>
              <a:t>Coping with emotions is important </a:t>
            </a:r>
            <a:r>
              <a:rPr lang="en-GB" dirty="0" smtClean="0"/>
              <a:t>for happiness, wellbeing and success</a:t>
            </a:r>
          </a:p>
          <a:p>
            <a:pPr lvl="0"/>
            <a:r>
              <a:rPr lang="en-GB" dirty="0" smtClean="0"/>
              <a:t>Help your child </a:t>
            </a:r>
            <a:r>
              <a:rPr lang="en-GB" b="1" dirty="0" smtClean="0"/>
              <a:t>recognise, understand and accept feelings</a:t>
            </a:r>
          </a:p>
          <a:p>
            <a:pPr lvl="0"/>
            <a:r>
              <a:rPr lang="en-GB" dirty="0" smtClean="0"/>
              <a:t>Encourage your child to </a:t>
            </a:r>
            <a:r>
              <a:rPr lang="en-GB" b="1" dirty="0" smtClean="0"/>
              <a:t>express their feelings</a:t>
            </a:r>
          </a:p>
          <a:p>
            <a:pPr lvl="0"/>
            <a:r>
              <a:rPr lang="en-GB" dirty="0" smtClean="0"/>
              <a:t>Help them develop a </a:t>
            </a:r>
            <a:r>
              <a:rPr lang="en-GB" b="1" dirty="0" smtClean="0"/>
              <a:t>positive outlook</a:t>
            </a:r>
          </a:p>
          <a:p>
            <a:pPr lvl="0"/>
            <a:r>
              <a:rPr lang="en-GB" dirty="0" smtClean="0"/>
              <a:t>Teach them </a:t>
            </a:r>
            <a:r>
              <a:rPr lang="en-GB" b="1" dirty="0" smtClean="0"/>
              <a:t>coping skills</a:t>
            </a:r>
          </a:p>
          <a:p>
            <a:pPr lvl="0"/>
            <a:r>
              <a:rPr lang="en-GB" dirty="0" smtClean="0"/>
              <a:t>Help them learn to </a:t>
            </a:r>
            <a:r>
              <a:rPr lang="en-GB" b="1" dirty="0" smtClean="0"/>
              <a:t>deal with negative feelings and stressful life events</a:t>
            </a:r>
          </a:p>
          <a:p>
            <a:pPr lvl="0"/>
            <a:endParaRPr lang="en-GB" dirty="0" smtClean="0"/>
          </a:p>
          <a:p>
            <a:endParaRPr lang="en-GB" dirty="0"/>
          </a:p>
        </p:txBody>
      </p:sp>
    </p:spTree>
    <p:extLst>
      <p:ext uri="{BB962C8B-B14F-4D97-AF65-F5344CB8AC3E}">
        <p14:creationId xmlns:p14="http://schemas.microsoft.com/office/powerpoint/2010/main" val="3765059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A9A7D-62B7-4FFA-8E45-70C3DC5DDA85}"/>
              </a:ext>
            </a:extLst>
          </p:cNvPr>
          <p:cNvSpPr>
            <a:spLocks noGrp="1"/>
          </p:cNvSpPr>
          <p:nvPr>
            <p:ph type="title"/>
          </p:nvPr>
        </p:nvSpPr>
        <p:spPr/>
        <p:txBody>
          <a:bodyPr/>
          <a:lstStyle/>
          <a:p>
            <a:r>
              <a:rPr lang="en-GB" b="1" dirty="0"/>
              <a:t>The </a:t>
            </a:r>
            <a:r>
              <a:rPr lang="en-GB" b="1" dirty="0" smtClean="0"/>
              <a:t>importance of emotional resilience:</a:t>
            </a:r>
            <a:endParaRPr lang="en-GB" b="1" dirty="0"/>
          </a:p>
        </p:txBody>
      </p:sp>
      <p:sp>
        <p:nvSpPr>
          <p:cNvPr id="7" name="Content Placeholder 6">
            <a:extLst>
              <a:ext uri="{FF2B5EF4-FFF2-40B4-BE49-F238E27FC236}">
                <a16:creationId xmlns:a16="http://schemas.microsoft.com/office/drawing/2014/main" id="{71D0BDC6-98B2-49D8-A394-8C4CBCE0560A}"/>
              </a:ext>
            </a:extLst>
          </p:cNvPr>
          <p:cNvSpPr>
            <a:spLocks noGrp="1"/>
          </p:cNvSpPr>
          <p:nvPr>
            <p:ph idx="1"/>
          </p:nvPr>
        </p:nvSpPr>
        <p:spPr>
          <a:xfrm>
            <a:off x="1154954" y="2416629"/>
            <a:ext cx="9308395" cy="4088674"/>
          </a:xfrm>
        </p:spPr>
        <p:txBody>
          <a:bodyPr>
            <a:normAutofit fontScale="85000" lnSpcReduction="10000"/>
          </a:bodyPr>
          <a:lstStyle/>
          <a:p>
            <a:pPr lvl="0"/>
            <a:r>
              <a:rPr lang="en-GB" dirty="0"/>
              <a:t>Children need to learn to cope with everyday feelings and difficult </a:t>
            </a:r>
            <a:r>
              <a:rPr lang="en-GB" dirty="0" smtClean="0"/>
              <a:t>situations</a:t>
            </a:r>
            <a:endParaRPr lang="en-GB" dirty="0"/>
          </a:p>
          <a:p>
            <a:pPr lvl="0"/>
            <a:r>
              <a:rPr lang="en-GB" dirty="0" smtClean="0"/>
              <a:t>All children </a:t>
            </a:r>
            <a:r>
              <a:rPr lang="en-GB" dirty="0"/>
              <a:t>experience stressful life </a:t>
            </a:r>
            <a:r>
              <a:rPr lang="en-GB" dirty="0" smtClean="0"/>
              <a:t>events like preparing for tests or competitions</a:t>
            </a:r>
          </a:p>
          <a:p>
            <a:pPr lvl="0"/>
            <a:r>
              <a:rPr lang="en-GB" dirty="0" smtClean="0"/>
              <a:t>Some children experience very upsetting events like a death in the family</a:t>
            </a:r>
            <a:endParaRPr lang="en-GB" dirty="0"/>
          </a:p>
          <a:p>
            <a:pPr lvl="0"/>
            <a:r>
              <a:rPr lang="en-GB" dirty="0" smtClean="0"/>
              <a:t>Being able to cope </a:t>
            </a:r>
            <a:r>
              <a:rPr lang="en-GB" dirty="0"/>
              <a:t>with </a:t>
            </a:r>
            <a:r>
              <a:rPr lang="en-GB" dirty="0" smtClean="0"/>
              <a:t>feelings is important for long term happiness, wellbeing and success</a:t>
            </a:r>
          </a:p>
          <a:p>
            <a:pPr lvl="0"/>
            <a:r>
              <a:rPr lang="en-GB" dirty="0" smtClean="0"/>
              <a:t>It affects our relationships with others as it is related to tolerance and </a:t>
            </a:r>
            <a:r>
              <a:rPr lang="en-GB" dirty="0" smtClean="0"/>
              <a:t>compassion</a:t>
            </a:r>
          </a:p>
          <a:p>
            <a:pPr marL="0" lvl="0" indent="0">
              <a:buNone/>
            </a:pPr>
            <a:endParaRPr lang="en-GB" dirty="0" smtClean="0"/>
          </a:p>
          <a:p>
            <a:pPr marL="0" indent="0">
              <a:buNone/>
            </a:pPr>
            <a:r>
              <a:rPr lang="en-GB" dirty="0"/>
              <a:t>Emotionally resilient children </a:t>
            </a:r>
            <a:r>
              <a:rPr lang="en-GB" dirty="0" smtClean="0"/>
              <a:t>are more likely to be:</a:t>
            </a:r>
            <a:endParaRPr lang="en-GB" dirty="0"/>
          </a:p>
          <a:p>
            <a:pPr lvl="0"/>
            <a:r>
              <a:rPr lang="en-GB" dirty="0"/>
              <a:t>Caring and socially skilled</a:t>
            </a:r>
          </a:p>
          <a:p>
            <a:pPr lvl="0"/>
            <a:r>
              <a:rPr lang="en-GB" dirty="0"/>
              <a:t>Empathetic and sensitive</a:t>
            </a:r>
          </a:p>
          <a:p>
            <a:pPr lvl="0"/>
            <a:r>
              <a:rPr lang="en-GB" dirty="0"/>
              <a:t>Abel to manage their feelings</a:t>
            </a:r>
          </a:p>
          <a:p>
            <a:pPr lvl="0"/>
            <a:r>
              <a:rPr lang="en-GB" dirty="0"/>
              <a:t>Able to cope with stress or unpleasant experiences </a:t>
            </a:r>
          </a:p>
          <a:p>
            <a:pPr lvl="0"/>
            <a:r>
              <a:rPr lang="en-GB" dirty="0"/>
              <a:t>Less likely to resort to unhelpful ways of </a:t>
            </a:r>
            <a:r>
              <a:rPr lang="en-GB" dirty="0" smtClean="0"/>
              <a:t>coping such as misbehaving </a:t>
            </a:r>
            <a:endParaRPr lang="en-GB" dirty="0"/>
          </a:p>
          <a:p>
            <a:pPr lvl="0"/>
            <a:endParaRPr lang="en-GB" dirty="0"/>
          </a:p>
          <a:p>
            <a:endParaRPr lang="en-GB" dirty="0"/>
          </a:p>
        </p:txBody>
      </p:sp>
      <p:pic>
        <p:nvPicPr>
          <p:cNvPr id="4" name="Picture 3"/>
          <p:cNvPicPr>
            <a:picLocks noChangeAspect="1"/>
          </p:cNvPicPr>
          <p:nvPr/>
        </p:nvPicPr>
        <p:blipFill>
          <a:blip r:embed="rId2"/>
          <a:stretch>
            <a:fillRect/>
          </a:stretch>
        </p:blipFill>
        <p:spPr>
          <a:xfrm>
            <a:off x="8301592" y="4317274"/>
            <a:ext cx="2161757" cy="1573216"/>
          </a:xfrm>
          <a:prstGeom prst="rect">
            <a:avLst/>
          </a:prstGeom>
        </p:spPr>
      </p:pic>
    </p:spTree>
    <p:extLst>
      <p:ext uri="{BB962C8B-B14F-4D97-AF65-F5344CB8AC3E}">
        <p14:creationId xmlns:p14="http://schemas.microsoft.com/office/powerpoint/2010/main" val="690139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7F483-DC4B-4E04-AC95-DD37295B1338}"/>
              </a:ext>
            </a:extLst>
          </p:cNvPr>
          <p:cNvSpPr>
            <a:spLocks noGrp="1"/>
          </p:cNvSpPr>
          <p:nvPr>
            <p:ph type="title"/>
          </p:nvPr>
        </p:nvSpPr>
        <p:spPr/>
        <p:txBody>
          <a:bodyPr/>
          <a:lstStyle/>
          <a:p>
            <a:r>
              <a:rPr lang="en-GB" b="1" dirty="0" smtClean="0"/>
              <a:t>Building Blocks</a:t>
            </a:r>
            <a:endParaRPr lang="en-GB" dirty="0"/>
          </a:p>
        </p:txBody>
      </p:sp>
      <p:sp>
        <p:nvSpPr>
          <p:cNvPr id="3" name="Content Placeholder 2">
            <a:extLst>
              <a:ext uri="{FF2B5EF4-FFF2-40B4-BE49-F238E27FC236}">
                <a16:creationId xmlns:a16="http://schemas.microsoft.com/office/drawing/2014/main" id="{D6A1DD3B-11CB-4DED-8C77-4023CA7CC524}"/>
              </a:ext>
            </a:extLst>
          </p:cNvPr>
          <p:cNvSpPr>
            <a:spLocks noGrp="1"/>
          </p:cNvSpPr>
          <p:nvPr>
            <p:ph idx="1"/>
          </p:nvPr>
        </p:nvSpPr>
        <p:spPr>
          <a:xfrm>
            <a:off x="1154954" y="2057589"/>
            <a:ext cx="8825659" cy="4370507"/>
          </a:xfrm>
        </p:spPr>
        <p:txBody>
          <a:bodyPr>
            <a:normAutofit/>
          </a:bodyPr>
          <a:lstStyle/>
          <a:p>
            <a:pPr marL="0" indent="0">
              <a:buNone/>
            </a:pPr>
            <a:endParaRPr lang="en-GB" dirty="0"/>
          </a:p>
          <a:p>
            <a:pPr>
              <a:buFont typeface="+mj-lt"/>
              <a:buAutoNum type="arabicPeriod"/>
            </a:pPr>
            <a:r>
              <a:rPr lang="en-GB" b="1" dirty="0" smtClean="0"/>
              <a:t>Recognise, understand and accept feelings</a:t>
            </a:r>
          </a:p>
          <a:p>
            <a:pPr>
              <a:buFont typeface="+mj-lt"/>
              <a:buAutoNum type="arabicPeriod"/>
            </a:pPr>
            <a:r>
              <a:rPr lang="en-GB" b="1" dirty="0" smtClean="0"/>
              <a:t>Express feelings appropriately </a:t>
            </a:r>
          </a:p>
          <a:p>
            <a:pPr>
              <a:buFont typeface="+mj-lt"/>
              <a:buAutoNum type="arabicPeriod"/>
            </a:pPr>
            <a:r>
              <a:rPr lang="en-GB" b="1" dirty="0" smtClean="0"/>
              <a:t>Develop a positive outlook</a:t>
            </a:r>
          </a:p>
          <a:p>
            <a:pPr>
              <a:buFont typeface="+mj-lt"/>
              <a:buAutoNum type="arabicPeriod"/>
            </a:pPr>
            <a:r>
              <a:rPr lang="en-GB" b="1" dirty="0" smtClean="0"/>
              <a:t>Develop effective ways of coping</a:t>
            </a:r>
          </a:p>
          <a:p>
            <a:pPr>
              <a:buFont typeface="+mj-lt"/>
              <a:buAutoNum type="arabicPeriod"/>
            </a:pPr>
            <a:r>
              <a:rPr lang="en-GB" b="1" dirty="0" smtClean="0"/>
              <a:t>Deal with negative feelings</a:t>
            </a:r>
          </a:p>
          <a:p>
            <a:pPr>
              <a:buFont typeface="+mj-lt"/>
              <a:buAutoNum type="arabicPeriod"/>
            </a:pPr>
            <a:r>
              <a:rPr lang="en-GB" b="1" dirty="0" smtClean="0"/>
              <a:t>Manage stressful life events</a:t>
            </a:r>
          </a:p>
          <a:p>
            <a:pPr marL="0" indent="0">
              <a:buNone/>
            </a:pPr>
            <a:endParaRPr lang="en-GB" dirty="0"/>
          </a:p>
          <a:p>
            <a:endParaRPr lang="en-GB" dirty="0"/>
          </a:p>
        </p:txBody>
      </p:sp>
      <p:pic>
        <p:nvPicPr>
          <p:cNvPr id="4" name="Picture 3"/>
          <p:cNvPicPr>
            <a:picLocks noChangeAspect="1"/>
          </p:cNvPicPr>
          <p:nvPr/>
        </p:nvPicPr>
        <p:blipFill>
          <a:blip r:embed="rId2"/>
          <a:stretch>
            <a:fillRect/>
          </a:stretch>
        </p:blipFill>
        <p:spPr>
          <a:xfrm>
            <a:off x="6855821" y="3265169"/>
            <a:ext cx="2484121" cy="2245263"/>
          </a:xfrm>
          <a:prstGeom prst="rect">
            <a:avLst/>
          </a:prstGeom>
        </p:spPr>
      </p:pic>
    </p:spTree>
    <p:extLst>
      <p:ext uri="{BB962C8B-B14F-4D97-AF65-F5344CB8AC3E}">
        <p14:creationId xmlns:p14="http://schemas.microsoft.com/office/powerpoint/2010/main" val="25246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t>Recognising, understanding and accepting feelings</a:t>
            </a:r>
            <a:endParaRPr lang="en-GB" b="1" dirty="0"/>
          </a:p>
        </p:txBody>
      </p:sp>
      <p:sp>
        <p:nvSpPr>
          <p:cNvPr id="3" name="Content Placeholder 2"/>
          <p:cNvSpPr>
            <a:spLocks noGrp="1"/>
          </p:cNvSpPr>
          <p:nvPr>
            <p:ph idx="1"/>
          </p:nvPr>
        </p:nvSpPr>
        <p:spPr>
          <a:xfrm>
            <a:off x="1154954" y="2286000"/>
            <a:ext cx="8825659" cy="4389120"/>
          </a:xfrm>
        </p:spPr>
        <p:txBody>
          <a:bodyPr>
            <a:normAutofit fontScale="92500" lnSpcReduction="20000"/>
          </a:bodyPr>
          <a:lstStyle/>
          <a:p>
            <a:pPr lvl="0"/>
            <a:r>
              <a:rPr lang="en-GB" dirty="0" smtClean="0"/>
              <a:t>As children develop they learn </a:t>
            </a:r>
            <a:r>
              <a:rPr lang="en-GB" dirty="0"/>
              <a:t>to </a:t>
            </a:r>
            <a:r>
              <a:rPr lang="en-GB" dirty="0" smtClean="0"/>
              <a:t>recognise, talk about and </a:t>
            </a:r>
            <a:r>
              <a:rPr lang="en-GB" dirty="0"/>
              <a:t>understand their emotions and those of others</a:t>
            </a:r>
          </a:p>
          <a:p>
            <a:pPr lvl="0"/>
            <a:r>
              <a:rPr lang="en-GB" dirty="0" smtClean="0"/>
              <a:t>They become </a:t>
            </a:r>
            <a:r>
              <a:rPr lang="en-GB" dirty="0"/>
              <a:t>aware of different </a:t>
            </a:r>
            <a:r>
              <a:rPr lang="en-GB" dirty="0" smtClean="0"/>
              <a:t>feelings and learn the words to describe </a:t>
            </a:r>
            <a:r>
              <a:rPr lang="en-GB" dirty="0" smtClean="0"/>
              <a:t>them</a:t>
            </a:r>
            <a:r>
              <a:rPr lang="en-GB" dirty="0" smtClean="0"/>
              <a:t>. </a:t>
            </a:r>
            <a:r>
              <a:rPr lang="en-GB" dirty="0" smtClean="0"/>
              <a:t>To support this you could use </a:t>
            </a:r>
            <a:r>
              <a:rPr lang="en-GB" dirty="0"/>
              <a:t>visual </a:t>
            </a:r>
            <a:r>
              <a:rPr lang="en-GB" dirty="0" smtClean="0"/>
              <a:t>prompts (emoji faces) so initially they </a:t>
            </a:r>
            <a:r>
              <a:rPr lang="en-GB" dirty="0"/>
              <a:t>can </a:t>
            </a:r>
            <a:r>
              <a:rPr lang="en-GB" dirty="0" smtClean="0"/>
              <a:t>show you </a:t>
            </a:r>
            <a:r>
              <a:rPr lang="en-GB" dirty="0" smtClean="0"/>
              <a:t>and work with them to explain what this means and how it feels</a:t>
            </a:r>
          </a:p>
          <a:p>
            <a:pPr lvl="0"/>
            <a:r>
              <a:rPr lang="en-GB" dirty="0" smtClean="0"/>
              <a:t>As children grow older they develop </a:t>
            </a:r>
            <a:r>
              <a:rPr lang="en-GB" dirty="0"/>
              <a:t>more complex feelings </a:t>
            </a:r>
            <a:endParaRPr lang="en-GB" dirty="0" smtClean="0"/>
          </a:p>
          <a:p>
            <a:pPr marL="0" lvl="0" indent="0">
              <a:buNone/>
            </a:pPr>
            <a:endParaRPr lang="en-GB" dirty="0" smtClean="0"/>
          </a:p>
          <a:p>
            <a:pPr marL="0" lvl="0" indent="0">
              <a:buNone/>
            </a:pPr>
            <a:r>
              <a:rPr lang="en-GB" dirty="0" smtClean="0"/>
              <a:t>What </a:t>
            </a:r>
            <a:r>
              <a:rPr lang="en-GB" dirty="0"/>
              <a:t>parents can do:</a:t>
            </a:r>
          </a:p>
          <a:p>
            <a:pPr lvl="0"/>
            <a:r>
              <a:rPr lang="en-GB" b="1" dirty="0"/>
              <a:t>Accept </a:t>
            </a:r>
            <a:r>
              <a:rPr lang="en-GB" b="1" dirty="0" smtClean="0"/>
              <a:t>different emotions </a:t>
            </a:r>
            <a:r>
              <a:rPr lang="en-GB" dirty="0" smtClean="0"/>
              <a:t>- up </a:t>
            </a:r>
            <a:r>
              <a:rPr lang="en-GB" dirty="0"/>
              <a:t>and downs are normal </a:t>
            </a:r>
          </a:p>
          <a:p>
            <a:pPr lvl="0"/>
            <a:r>
              <a:rPr lang="en-GB" b="1" dirty="0"/>
              <a:t>Talk about </a:t>
            </a:r>
            <a:r>
              <a:rPr lang="en-GB" b="1" dirty="0" smtClean="0"/>
              <a:t>feelings </a:t>
            </a:r>
            <a:r>
              <a:rPr lang="en-GB" dirty="0" smtClean="0"/>
              <a:t>– talk about theirs and others and the reasons behind feelings</a:t>
            </a:r>
            <a:endParaRPr lang="en-GB" dirty="0"/>
          </a:p>
          <a:p>
            <a:pPr lvl="0"/>
            <a:r>
              <a:rPr lang="en-GB" b="1" dirty="0" smtClean="0"/>
              <a:t>Share your own feelings </a:t>
            </a:r>
            <a:r>
              <a:rPr lang="en-GB" dirty="0" smtClean="0"/>
              <a:t>- be </a:t>
            </a:r>
            <a:r>
              <a:rPr lang="en-GB" dirty="0"/>
              <a:t>emotionally </a:t>
            </a:r>
            <a:r>
              <a:rPr lang="en-GB" dirty="0" smtClean="0"/>
              <a:t>expressive, children learn a lot from watching others </a:t>
            </a:r>
            <a:endParaRPr lang="en-GB" dirty="0"/>
          </a:p>
          <a:p>
            <a:pPr lvl="0"/>
            <a:r>
              <a:rPr lang="en-GB" b="1" dirty="0" smtClean="0"/>
              <a:t>Help </a:t>
            </a:r>
            <a:r>
              <a:rPr lang="en-GB" b="1" dirty="0"/>
              <a:t>them recognise and name emotions </a:t>
            </a:r>
            <a:r>
              <a:rPr lang="en-GB" dirty="0"/>
              <a:t>– this can be done through sharing a book or watching </a:t>
            </a:r>
            <a:r>
              <a:rPr lang="en-GB" dirty="0" smtClean="0"/>
              <a:t>TV. Try to describe the emotion for them</a:t>
            </a:r>
            <a:endParaRPr lang="en-GB" dirty="0"/>
          </a:p>
          <a:p>
            <a:endParaRPr lang="en-GB" dirty="0"/>
          </a:p>
        </p:txBody>
      </p:sp>
    </p:spTree>
    <p:extLst>
      <p:ext uri="{BB962C8B-B14F-4D97-AF65-F5344CB8AC3E}">
        <p14:creationId xmlns:p14="http://schemas.microsoft.com/office/powerpoint/2010/main" val="2531609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5B92A-A6A6-4E07-83AD-71A64FF7F94A}"/>
              </a:ext>
            </a:extLst>
          </p:cNvPr>
          <p:cNvSpPr>
            <a:spLocks noGrp="1"/>
          </p:cNvSpPr>
          <p:nvPr>
            <p:ph type="title"/>
          </p:nvPr>
        </p:nvSpPr>
        <p:spPr/>
        <p:txBody>
          <a:bodyPr/>
          <a:lstStyle/>
          <a:p>
            <a:r>
              <a:rPr lang="en-GB" b="1" dirty="0" smtClean="0"/>
              <a:t>Expressing feelings appropriately</a:t>
            </a:r>
            <a:endParaRPr lang="en-GB" dirty="0"/>
          </a:p>
        </p:txBody>
      </p:sp>
      <p:sp>
        <p:nvSpPr>
          <p:cNvPr id="3" name="Content Placeholder 2">
            <a:extLst>
              <a:ext uri="{FF2B5EF4-FFF2-40B4-BE49-F238E27FC236}">
                <a16:creationId xmlns:a16="http://schemas.microsoft.com/office/drawing/2014/main" id="{2185B952-2E81-4D47-A3FD-4E51E63BB344}"/>
              </a:ext>
            </a:extLst>
          </p:cNvPr>
          <p:cNvSpPr>
            <a:spLocks noGrp="1"/>
          </p:cNvSpPr>
          <p:nvPr>
            <p:ph idx="1"/>
          </p:nvPr>
        </p:nvSpPr>
        <p:spPr>
          <a:xfrm>
            <a:off x="1154954" y="2374710"/>
            <a:ext cx="8825659" cy="4086248"/>
          </a:xfrm>
        </p:spPr>
        <p:txBody>
          <a:bodyPr>
            <a:normAutofit/>
          </a:bodyPr>
          <a:lstStyle/>
          <a:p>
            <a:r>
              <a:rPr lang="en-GB" dirty="0" smtClean="0"/>
              <a:t>Children need to learn to express emotions appropriately, such as what words</a:t>
            </a:r>
            <a:r>
              <a:rPr lang="en-GB" dirty="0"/>
              <a:t>, expressions, </a:t>
            </a:r>
            <a:r>
              <a:rPr lang="en-GB" dirty="0" smtClean="0"/>
              <a:t>actions are OK</a:t>
            </a:r>
          </a:p>
          <a:p>
            <a:r>
              <a:rPr lang="en-GB" dirty="0" smtClean="0"/>
              <a:t>They will also need support in when to express their feelings,</a:t>
            </a:r>
            <a:r>
              <a:rPr lang="en-GB" dirty="0"/>
              <a:t> </a:t>
            </a:r>
            <a:r>
              <a:rPr lang="en-GB" dirty="0" smtClean="0"/>
              <a:t>to </a:t>
            </a:r>
            <a:r>
              <a:rPr lang="en-GB" dirty="0"/>
              <a:t>whom, how </a:t>
            </a:r>
            <a:r>
              <a:rPr lang="en-GB" dirty="0" smtClean="0"/>
              <a:t>often and </a:t>
            </a:r>
            <a:r>
              <a:rPr lang="en-GB" dirty="0"/>
              <a:t>how </a:t>
            </a:r>
            <a:r>
              <a:rPr lang="en-GB" dirty="0" smtClean="0"/>
              <a:t>much</a:t>
            </a:r>
          </a:p>
          <a:p>
            <a:r>
              <a:rPr lang="en-GB" dirty="0" smtClean="0"/>
              <a:t>It is important for children to also learn what is not appropriate such as being affectionate to people they don’t know well and socially inappropriate ways of expressing feelings such as yelling or hurtful actions</a:t>
            </a:r>
          </a:p>
          <a:p>
            <a:r>
              <a:rPr lang="en-GB" dirty="0" smtClean="0"/>
              <a:t>It is important for children to learn about cultural through traditions relating to emotions such as weddings and funerals</a:t>
            </a:r>
            <a:endParaRPr lang="en-GB" dirty="0"/>
          </a:p>
          <a:p>
            <a:pPr marL="0" lvl="0" indent="0">
              <a:buNone/>
            </a:pPr>
            <a:endParaRPr lang="en-GB" dirty="0"/>
          </a:p>
        </p:txBody>
      </p:sp>
      <p:pic>
        <p:nvPicPr>
          <p:cNvPr id="5" name="Picture 4"/>
          <p:cNvPicPr>
            <a:picLocks noChangeAspect="1"/>
          </p:cNvPicPr>
          <p:nvPr/>
        </p:nvPicPr>
        <p:blipFill>
          <a:blip r:embed="rId2"/>
          <a:stretch>
            <a:fillRect/>
          </a:stretch>
        </p:blipFill>
        <p:spPr>
          <a:xfrm>
            <a:off x="8151235" y="5083844"/>
            <a:ext cx="2256082" cy="1599931"/>
          </a:xfrm>
          <a:prstGeom prst="rect">
            <a:avLst/>
          </a:prstGeom>
        </p:spPr>
      </p:pic>
    </p:spTree>
    <p:extLst>
      <p:ext uri="{BB962C8B-B14F-4D97-AF65-F5344CB8AC3E}">
        <p14:creationId xmlns:p14="http://schemas.microsoft.com/office/powerpoint/2010/main" val="1124550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4782E-299C-4B5E-826E-A280114D9D5B}"/>
              </a:ext>
            </a:extLst>
          </p:cNvPr>
          <p:cNvSpPr>
            <a:spLocks noGrp="1"/>
          </p:cNvSpPr>
          <p:nvPr>
            <p:ph type="title"/>
          </p:nvPr>
        </p:nvSpPr>
        <p:spPr/>
        <p:txBody>
          <a:bodyPr/>
          <a:lstStyle/>
          <a:p>
            <a:r>
              <a:rPr lang="en-GB" b="1" dirty="0" smtClean="0"/>
              <a:t>Expressing feelings appropriately</a:t>
            </a:r>
            <a:br>
              <a:rPr lang="en-GB" b="1" dirty="0" smtClean="0"/>
            </a:br>
            <a:r>
              <a:rPr lang="en-GB" b="1" dirty="0" smtClean="0"/>
              <a:t>TRAPS:</a:t>
            </a:r>
            <a:endParaRPr lang="en-GB" b="1" dirty="0"/>
          </a:p>
        </p:txBody>
      </p:sp>
      <p:sp>
        <p:nvSpPr>
          <p:cNvPr id="3" name="Content Placeholder 2">
            <a:extLst>
              <a:ext uri="{FF2B5EF4-FFF2-40B4-BE49-F238E27FC236}">
                <a16:creationId xmlns:a16="http://schemas.microsoft.com/office/drawing/2014/main" id="{26D8D514-B2B3-415F-8868-E0421AD95697}"/>
              </a:ext>
            </a:extLst>
          </p:cNvPr>
          <p:cNvSpPr>
            <a:spLocks noGrp="1"/>
          </p:cNvSpPr>
          <p:nvPr>
            <p:ph idx="1"/>
          </p:nvPr>
        </p:nvSpPr>
        <p:spPr>
          <a:xfrm>
            <a:off x="1154954" y="2377440"/>
            <a:ext cx="9654073" cy="4010297"/>
          </a:xfrm>
        </p:spPr>
        <p:txBody>
          <a:bodyPr>
            <a:normAutofit lnSpcReduction="10000"/>
          </a:bodyPr>
          <a:lstStyle/>
          <a:p>
            <a:pPr marL="0" lvl="0" indent="0">
              <a:buNone/>
            </a:pPr>
            <a:r>
              <a:rPr lang="en-GB" dirty="0" smtClean="0"/>
              <a:t>These traps can lead to emotional distress in children:</a:t>
            </a:r>
          </a:p>
          <a:p>
            <a:pPr marL="0" lvl="0" indent="0">
              <a:buNone/>
            </a:pPr>
            <a:endParaRPr lang="en-GB" dirty="0" smtClean="0"/>
          </a:p>
          <a:p>
            <a:pPr lvl="0"/>
            <a:r>
              <a:rPr lang="en-GB" b="1" dirty="0" smtClean="0"/>
              <a:t>Talk </a:t>
            </a:r>
            <a:r>
              <a:rPr lang="en-GB" b="1" dirty="0"/>
              <a:t>too much about our own feelings </a:t>
            </a:r>
            <a:r>
              <a:rPr lang="en-GB" dirty="0"/>
              <a:t>– try not to dominate, </a:t>
            </a:r>
            <a:r>
              <a:rPr lang="en-GB" dirty="0" smtClean="0"/>
              <a:t>children </a:t>
            </a:r>
            <a:r>
              <a:rPr lang="en-GB" dirty="0"/>
              <a:t>need to express in their own way</a:t>
            </a:r>
          </a:p>
          <a:p>
            <a:pPr lvl="0"/>
            <a:r>
              <a:rPr lang="en-GB" b="1" dirty="0"/>
              <a:t>Dwelling on </a:t>
            </a:r>
            <a:r>
              <a:rPr lang="en-GB" b="1" dirty="0" smtClean="0"/>
              <a:t>child’s upsetting </a:t>
            </a:r>
            <a:r>
              <a:rPr lang="en-GB" b="1" dirty="0"/>
              <a:t>events </a:t>
            </a:r>
            <a:r>
              <a:rPr lang="en-GB" dirty="0"/>
              <a:t>– don’t need to keep coming </a:t>
            </a:r>
            <a:r>
              <a:rPr lang="en-GB" dirty="0" smtClean="0"/>
              <a:t>back to upset</a:t>
            </a:r>
            <a:endParaRPr lang="en-GB" dirty="0"/>
          </a:p>
          <a:p>
            <a:pPr lvl="0"/>
            <a:r>
              <a:rPr lang="en-GB" b="1" dirty="0"/>
              <a:t>Showing too much interest in </a:t>
            </a:r>
            <a:r>
              <a:rPr lang="en-GB" b="1" dirty="0" smtClean="0"/>
              <a:t>child’s feelings </a:t>
            </a:r>
            <a:r>
              <a:rPr lang="en-GB" dirty="0"/>
              <a:t>– let them talk when they want to, don’t force the conversation </a:t>
            </a:r>
          </a:p>
          <a:p>
            <a:r>
              <a:rPr lang="en-GB" b="1" dirty="0"/>
              <a:t>Over-reacting to minor upsets </a:t>
            </a:r>
            <a:r>
              <a:rPr lang="en-GB" dirty="0"/>
              <a:t>– children will play up to it</a:t>
            </a:r>
          </a:p>
          <a:p>
            <a:pPr lvl="0"/>
            <a:r>
              <a:rPr lang="en-GB" b="1" dirty="0" smtClean="0"/>
              <a:t>Being </a:t>
            </a:r>
            <a:r>
              <a:rPr lang="en-GB" b="1" dirty="0"/>
              <a:t>overly sympathetic or encouraging avoidance </a:t>
            </a:r>
            <a:r>
              <a:rPr lang="en-GB" dirty="0"/>
              <a:t>– find a balance, listen but don’t indulge </a:t>
            </a:r>
          </a:p>
          <a:p>
            <a:pPr lvl="0"/>
            <a:r>
              <a:rPr lang="en-GB" b="1" dirty="0" smtClean="0"/>
              <a:t>Not </a:t>
            </a:r>
            <a:r>
              <a:rPr lang="en-GB" b="1" dirty="0"/>
              <a:t>giving enough attention to other behaviour </a:t>
            </a:r>
            <a:r>
              <a:rPr lang="en-GB" dirty="0"/>
              <a:t>– notice the positives and when they are just happy and content</a:t>
            </a:r>
          </a:p>
          <a:p>
            <a:endParaRPr lang="en-GB" dirty="0"/>
          </a:p>
        </p:txBody>
      </p:sp>
    </p:spTree>
    <p:extLst>
      <p:ext uri="{BB962C8B-B14F-4D97-AF65-F5344CB8AC3E}">
        <p14:creationId xmlns:p14="http://schemas.microsoft.com/office/powerpoint/2010/main" val="3736987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FCCA8-9DFA-459E-8119-33F1E1F7775D}"/>
              </a:ext>
            </a:extLst>
          </p:cNvPr>
          <p:cNvSpPr>
            <a:spLocks noGrp="1"/>
          </p:cNvSpPr>
          <p:nvPr>
            <p:ph type="title"/>
          </p:nvPr>
        </p:nvSpPr>
        <p:spPr/>
        <p:txBody>
          <a:bodyPr/>
          <a:lstStyle/>
          <a:p>
            <a:r>
              <a:rPr lang="en-GB" b="1" dirty="0" smtClean="0"/>
              <a:t>Expressing feelings appropriately </a:t>
            </a:r>
            <a:br>
              <a:rPr lang="en-GB" b="1" dirty="0" smtClean="0"/>
            </a:br>
            <a:r>
              <a:rPr lang="en-GB" b="1" dirty="0" smtClean="0"/>
              <a:t>Help your child talk:</a:t>
            </a:r>
            <a:endParaRPr lang="en-GB" dirty="0"/>
          </a:p>
        </p:txBody>
      </p:sp>
      <p:sp>
        <p:nvSpPr>
          <p:cNvPr id="3" name="Content Placeholder 2">
            <a:extLst>
              <a:ext uri="{FF2B5EF4-FFF2-40B4-BE49-F238E27FC236}">
                <a16:creationId xmlns:a16="http://schemas.microsoft.com/office/drawing/2014/main" id="{F303C924-976D-41A3-8A09-29271B2BFAA2}"/>
              </a:ext>
            </a:extLst>
          </p:cNvPr>
          <p:cNvSpPr>
            <a:spLocks noGrp="1"/>
          </p:cNvSpPr>
          <p:nvPr>
            <p:ph idx="1"/>
          </p:nvPr>
        </p:nvSpPr>
        <p:spPr>
          <a:xfrm>
            <a:off x="1154954" y="2347415"/>
            <a:ext cx="8825659" cy="4244454"/>
          </a:xfrm>
        </p:spPr>
        <p:txBody>
          <a:bodyPr>
            <a:normAutofit lnSpcReduction="10000"/>
          </a:bodyPr>
          <a:lstStyle/>
          <a:p>
            <a:pPr marL="0" lvl="0" indent="0">
              <a:buNone/>
            </a:pPr>
            <a:r>
              <a:rPr lang="en-GB" dirty="0" smtClean="0"/>
              <a:t>Parents can help their children feel comfortable in talking about their feelings:</a:t>
            </a:r>
          </a:p>
          <a:p>
            <a:pPr marL="0" lvl="0" indent="0">
              <a:buNone/>
            </a:pPr>
            <a:endParaRPr lang="en-GB" dirty="0" smtClean="0"/>
          </a:p>
          <a:p>
            <a:r>
              <a:rPr lang="en-GB" b="1" dirty="0" smtClean="0"/>
              <a:t>Ask </a:t>
            </a:r>
            <a:r>
              <a:rPr lang="en-GB" b="1" dirty="0"/>
              <a:t>how </a:t>
            </a:r>
            <a:r>
              <a:rPr lang="en-GB" b="1" dirty="0" smtClean="0"/>
              <a:t>your child </a:t>
            </a:r>
            <a:r>
              <a:rPr lang="en-GB" b="1" dirty="0"/>
              <a:t>feels</a:t>
            </a:r>
          </a:p>
          <a:p>
            <a:pPr lvl="0"/>
            <a:r>
              <a:rPr lang="en-GB" b="1" dirty="0"/>
              <a:t>Listen to what they </a:t>
            </a:r>
            <a:r>
              <a:rPr lang="en-GB" b="1" dirty="0" smtClean="0"/>
              <a:t>say </a:t>
            </a:r>
            <a:r>
              <a:rPr lang="en-GB" dirty="0" smtClean="0"/>
              <a:t>– stop what you are doing and listen carefully</a:t>
            </a:r>
            <a:endParaRPr lang="en-GB" dirty="0"/>
          </a:p>
          <a:p>
            <a:pPr lvl="0"/>
            <a:r>
              <a:rPr lang="en-GB" b="1" dirty="0"/>
              <a:t>Summarise </a:t>
            </a:r>
            <a:r>
              <a:rPr lang="en-GB" dirty="0"/>
              <a:t>what they say</a:t>
            </a:r>
          </a:p>
          <a:p>
            <a:pPr lvl="0"/>
            <a:r>
              <a:rPr lang="en-GB" b="1" dirty="0"/>
              <a:t>Avoid telling </a:t>
            </a:r>
            <a:r>
              <a:rPr lang="en-GB" dirty="0"/>
              <a:t>your child how they should </a:t>
            </a:r>
            <a:r>
              <a:rPr lang="en-GB" dirty="0" smtClean="0"/>
              <a:t>feel such as </a:t>
            </a:r>
            <a:r>
              <a:rPr lang="en-GB" i="1" dirty="0" smtClean="0"/>
              <a:t>‘there is nothing to worry about’</a:t>
            </a:r>
            <a:endParaRPr lang="en-GB" i="1" dirty="0"/>
          </a:p>
          <a:p>
            <a:pPr lvl="0"/>
            <a:r>
              <a:rPr lang="en-GB" dirty="0"/>
              <a:t>Read stories and </a:t>
            </a:r>
            <a:r>
              <a:rPr lang="en-GB" b="1" dirty="0"/>
              <a:t>talk about character’s </a:t>
            </a:r>
            <a:r>
              <a:rPr lang="en-GB" b="1" dirty="0" smtClean="0"/>
              <a:t>feelings </a:t>
            </a:r>
            <a:endParaRPr lang="en-GB" b="1" dirty="0"/>
          </a:p>
          <a:p>
            <a:pPr lvl="0"/>
            <a:r>
              <a:rPr lang="en-GB" b="1" dirty="0"/>
              <a:t>Help child recognise feelings in </a:t>
            </a:r>
            <a:r>
              <a:rPr lang="en-GB" b="1" dirty="0" smtClean="0"/>
              <a:t>others </a:t>
            </a:r>
            <a:r>
              <a:rPr lang="en-GB" dirty="0" smtClean="0"/>
              <a:t>– </a:t>
            </a:r>
            <a:r>
              <a:rPr lang="en-GB" i="1" dirty="0" smtClean="0"/>
              <a:t>‘how do you think the other person might feel?’</a:t>
            </a:r>
          </a:p>
          <a:p>
            <a:pPr lvl="0"/>
            <a:r>
              <a:rPr lang="en-GB" dirty="0" smtClean="0"/>
              <a:t>Encourage </a:t>
            </a:r>
            <a:r>
              <a:rPr lang="en-GB" dirty="0"/>
              <a:t>children </a:t>
            </a:r>
            <a:r>
              <a:rPr lang="en-GB" dirty="0" smtClean="0"/>
              <a:t>to share their feelings through </a:t>
            </a:r>
            <a:r>
              <a:rPr lang="en-GB" b="1" dirty="0"/>
              <a:t>positive attention for expressing feelings </a:t>
            </a:r>
            <a:r>
              <a:rPr lang="en-GB" dirty="0"/>
              <a:t>in appropriate ways</a:t>
            </a:r>
          </a:p>
          <a:p>
            <a:pPr marL="0" lvl="0" indent="0">
              <a:buNone/>
            </a:pPr>
            <a:endParaRPr lang="en-GB" dirty="0"/>
          </a:p>
          <a:p>
            <a:pPr marL="0" lvl="0" indent="0">
              <a:buNone/>
            </a:pPr>
            <a:endParaRPr lang="en-GB" dirty="0"/>
          </a:p>
        </p:txBody>
      </p:sp>
    </p:spTree>
    <p:extLst>
      <p:ext uri="{BB962C8B-B14F-4D97-AF65-F5344CB8AC3E}">
        <p14:creationId xmlns:p14="http://schemas.microsoft.com/office/powerpoint/2010/main" val="2151825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D8487-C43E-4D02-836B-50FE0BC60E2A}"/>
              </a:ext>
            </a:extLst>
          </p:cNvPr>
          <p:cNvSpPr>
            <a:spLocks noGrp="1"/>
          </p:cNvSpPr>
          <p:nvPr>
            <p:ph type="title"/>
          </p:nvPr>
        </p:nvSpPr>
        <p:spPr/>
        <p:txBody>
          <a:bodyPr/>
          <a:lstStyle/>
          <a:p>
            <a:r>
              <a:rPr lang="en-GB" b="1" dirty="0"/>
              <a:t>Expressing feelings appropriately </a:t>
            </a:r>
            <a:br>
              <a:rPr lang="en-GB" b="1" dirty="0"/>
            </a:br>
            <a:r>
              <a:rPr lang="en-GB" b="1" dirty="0" smtClean="0"/>
              <a:t>Dealing with inappropriate expression:</a:t>
            </a:r>
            <a:endParaRPr lang="en-GB" b="1" dirty="0"/>
          </a:p>
        </p:txBody>
      </p:sp>
      <p:sp>
        <p:nvSpPr>
          <p:cNvPr id="3" name="Content Placeholder 2">
            <a:extLst>
              <a:ext uri="{FF2B5EF4-FFF2-40B4-BE49-F238E27FC236}">
                <a16:creationId xmlns:a16="http://schemas.microsoft.com/office/drawing/2014/main" id="{6D493636-F1EF-440F-AA3A-AB2A11AF447B}"/>
              </a:ext>
            </a:extLst>
          </p:cNvPr>
          <p:cNvSpPr>
            <a:spLocks noGrp="1"/>
          </p:cNvSpPr>
          <p:nvPr>
            <p:ph idx="1"/>
          </p:nvPr>
        </p:nvSpPr>
        <p:spPr>
          <a:xfrm>
            <a:off x="1154954" y="2259875"/>
            <a:ext cx="8825659" cy="4493622"/>
          </a:xfrm>
        </p:spPr>
        <p:txBody>
          <a:bodyPr>
            <a:normAutofit/>
          </a:bodyPr>
          <a:lstStyle/>
          <a:p>
            <a:pPr marL="0" lvl="0" indent="0">
              <a:buNone/>
            </a:pPr>
            <a:r>
              <a:rPr lang="en-GB" dirty="0" smtClean="0"/>
              <a:t>You need to decide how to deal with your child when their upset turns into anger or disrespectful behaviour. Consistent consequences can help with this.</a:t>
            </a:r>
          </a:p>
          <a:p>
            <a:pPr marL="0" lvl="0" indent="0">
              <a:buNone/>
            </a:pPr>
            <a:endParaRPr lang="en-GB" dirty="0" smtClean="0"/>
          </a:p>
          <a:p>
            <a:r>
              <a:rPr lang="en-GB" dirty="0" smtClean="0"/>
              <a:t>Acknowledge the upset but </a:t>
            </a:r>
            <a:r>
              <a:rPr lang="en-GB" dirty="0" smtClean="0"/>
              <a:t>then </a:t>
            </a:r>
            <a:r>
              <a:rPr lang="en-GB" dirty="0" smtClean="0"/>
              <a:t>deal with the problem behaviour </a:t>
            </a:r>
            <a:endParaRPr lang="en-GB" dirty="0"/>
          </a:p>
          <a:p>
            <a:pPr lvl="0"/>
            <a:r>
              <a:rPr lang="en-GB" dirty="0"/>
              <a:t>Tell your child what to stop doing </a:t>
            </a:r>
            <a:r>
              <a:rPr lang="en-GB" dirty="0" smtClean="0"/>
              <a:t>– tell them why and what to do instead. ‘</a:t>
            </a:r>
            <a:r>
              <a:rPr lang="en-GB" i="1" dirty="0" smtClean="0"/>
              <a:t>Stop shouting at me, it’s not nice to yell. Sit down and take a deep breath.’</a:t>
            </a:r>
            <a:endParaRPr lang="en-GB" i="1" dirty="0"/>
          </a:p>
          <a:p>
            <a:pPr lvl="0"/>
            <a:r>
              <a:rPr lang="en-GB" dirty="0" smtClean="0"/>
              <a:t>Use </a:t>
            </a:r>
            <a:r>
              <a:rPr lang="en-GB" dirty="0"/>
              <a:t>back-up consequences if </a:t>
            </a:r>
            <a:r>
              <a:rPr lang="en-GB" dirty="0" smtClean="0"/>
              <a:t>behaviour continues – quiet time </a:t>
            </a:r>
            <a:r>
              <a:rPr lang="en-GB" dirty="0" smtClean="0"/>
              <a:t>or </a:t>
            </a:r>
            <a:r>
              <a:rPr lang="en-GB" dirty="0" smtClean="0"/>
              <a:t>time out</a:t>
            </a:r>
            <a:endParaRPr lang="en-GB" dirty="0"/>
          </a:p>
          <a:p>
            <a:pPr lvl="0"/>
            <a:r>
              <a:rPr lang="en-GB" dirty="0"/>
              <a:t>Model better ways of expressing feelings </a:t>
            </a:r>
            <a:r>
              <a:rPr lang="en-GB" dirty="0" smtClean="0"/>
              <a:t>– try to avoid shouting when upset. Show your child how to keep calm and deal with the situation </a:t>
            </a:r>
            <a:endParaRPr lang="en-GB" dirty="0"/>
          </a:p>
          <a:p>
            <a:pPr marL="0" indent="0">
              <a:buNone/>
            </a:pPr>
            <a:endParaRPr lang="en-GB" b="1" dirty="0"/>
          </a:p>
        </p:txBody>
      </p:sp>
    </p:spTree>
    <p:extLst>
      <p:ext uri="{BB962C8B-B14F-4D97-AF65-F5344CB8AC3E}">
        <p14:creationId xmlns:p14="http://schemas.microsoft.com/office/powerpoint/2010/main" val="16541056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695</TotalTime>
  <Words>1945</Words>
  <Application>Microsoft Office PowerPoint</Application>
  <PresentationFormat>Widescreen</PresentationFormat>
  <Paragraphs>181</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 3</vt:lpstr>
      <vt:lpstr>Ion Boardroom</vt:lpstr>
      <vt:lpstr>TRIPLE P PARENTING SEMINARES   Seminar 3 Raising resilient children</vt:lpstr>
      <vt:lpstr>Emotional resilience </vt:lpstr>
      <vt:lpstr>The importance of emotional resilience:</vt:lpstr>
      <vt:lpstr>Building Blocks</vt:lpstr>
      <vt:lpstr>Recognising, understanding and accepting feelings</vt:lpstr>
      <vt:lpstr>Expressing feelings appropriately</vt:lpstr>
      <vt:lpstr>Expressing feelings appropriately TRAPS:</vt:lpstr>
      <vt:lpstr>Expressing feelings appropriately  Help your child talk:</vt:lpstr>
      <vt:lpstr>Expressing feelings appropriately  Dealing with inappropriate expression:</vt:lpstr>
      <vt:lpstr>Building a positive outlook</vt:lpstr>
      <vt:lpstr>Building a positive outlook</vt:lpstr>
      <vt:lpstr>Building a positive outlook</vt:lpstr>
      <vt:lpstr>Developing coping skills</vt:lpstr>
      <vt:lpstr>Developing coping skills Helping problem solving:</vt:lpstr>
      <vt:lpstr> Developing coping skills Positive thinking, relaxation and support </vt:lpstr>
      <vt:lpstr>Dealing with negative feelings</vt:lpstr>
      <vt:lpstr>Dealing with negative feelings Managing negative emotions:</vt:lpstr>
      <vt:lpstr>Dealing with negative feelings Learning to cope on their own:</vt:lpstr>
      <vt:lpstr>Coping with stressful life events</vt:lpstr>
      <vt:lpstr>Coping with stressful life events Helping your child cope:</vt:lpstr>
      <vt:lpstr>Key messages: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TRIPLE P PARENTING SEMINARES – The Power of positive Parenting.</dc:title>
  <dc:creator>Louise</dc:creator>
  <cp:lastModifiedBy>Louise</cp:lastModifiedBy>
  <cp:revision>58</cp:revision>
  <dcterms:created xsi:type="dcterms:W3CDTF">2019-02-11T11:06:56Z</dcterms:created>
  <dcterms:modified xsi:type="dcterms:W3CDTF">2019-02-16T11:05:27Z</dcterms:modified>
</cp:coreProperties>
</file>