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1" r:id="rId4"/>
    <p:sldId id="263" r:id="rId5"/>
    <p:sldId id="276" r:id="rId6"/>
    <p:sldId id="262" r:id="rId7"/>
    <p:sldId id="264" r:id="rId8"/>
    <p:sldId id="265" r:id="rId9"/>
    <p:sldId id="266" r:id="rId10"/>
    <p:sldId id="267" r:id="rId11"/>
    <p:sldId id="268" r:id="rId12"/>
    <p:sldId id="269" r:id="rId13"/>
    <p:sldId id="270" r:id="rId14"/>
    <p:sldId id="272" r:id="rId15"/>
    <p:sldId id="274" r:id="rId16"/>
    <p:sldId id="275" r:id="rId17"/>
    <p:sldId id="277" r:id="rId18"/>
    <p:sldId id="278" r:id="rId19"/>
    <p:sldId id="279"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43260DE6-1759-4A83-AD69-4D308E2C282E}" type="datetimeFigureOut">
              <a:rPr lang="en-GB" smtClean="0"/>
              <a:t>16/02/2019</a:t>
            </a:fld>
            <a:endParaRPr lang="en-GB"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GB"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1739548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3260DE6-1759-4A83-AD69-4D308E2C282E}" type="datetimeFigureOut">
              <a:rPr lang="en-GB" smtClean="0"/>
              <a:t>16/02/2019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18878211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3260DE6-1759-4A83-AD69-4D308E2C282E}" type="datetimeFigureOut">
              <a:rPr lang="en-GB" smtClean="0"/>
              <a:t>16/02/2019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32774900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3260DE6-1759-4A83-AD69-4D308E2C282E}" type="datetimeFigureOut">
              <a:rPr lang="en-GB" smtClean="0"/>
              <a:t>16/02/2019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24069502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3260DE6-1759-4A83-AD69-4D308E2C282E}" type="datetimeFigureOut">
              <a:rPr lang="en-GB" smtClean="0"/>
              <a:t>16/02/2019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36878449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3260DE6-1759-4A83-AD69-4D308E2C282E}" type="datetimeFigureOut">
              <a:rPr lang="en-GB" smtClean="0"/>
              <a:t>16/02/2019</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35359497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3260DE6-1759-4A83-AD69-4D308E2C282E}" type="datetimeFigureOut">
              <a:rPr lang="en-GB" smtClean="0"/>
              <a:t>16/02/2019</a:t>
            </a:fld>
            <a:endParaRPr lang="en-GB" dirty="0"/>
          </a:p>
        </p:txBody>
      </p:sp>
      <p:sp>
        <p:nvSpPr>
          <p:cNvPr id="8" name="Footer Placeholder 7"/>
          <p:cNvSpPr>
            <a:spLocks noGrp="1"/>
          </p:cNvSpPr>
          <p:nvPr>
            <p:ph type="ftr" sz="quarter" idx="11"/>
          </p:nvPr>
        </p:nvSpPr>
        <p:spPr>
          <a:xfrm>
            <a:off x="561111" y="6391838"/>
            <a:ext cx="3644282" cy="304801"/>
          </a:xfrm>
        </p:spPr>
        <p:txBody>
          <a:bodyPr/>
          <a:lstStyle/>
          <a:p>
            <a:endParaRPr lang="en-GB" dirty="0"/>
          </a:p>
        </p:txBody>
      </p:sp>
      <p:sp>
        <p:nvSpPr>
          <p:cNvPr id="9" name="Slide Number Placeholder 8"/>
          <p:cNvSpPr>
            <a:spLocks noGrp="1"/>
          </p:cNvSpPr>
          <p:nvPr>
            <p:ph type="sldNum" sz="quarter" idx="12"/>
          </p:nvPr>
        </p:nvSpPr>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36294997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43260DE6-1759-4A83-AD69-4D308E2C282E}" type="datetimeFigureOut">
              <a:rPr lang="en-GB" smtClean="0"/>
              <a:t>16/02/2019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39423846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43260DE6-1759-4A83-AD69-4D308E2C282E}" type="datetimeFigureOut">
              <a:rPr lang="en-GB" smtClean="0"/>
              <a:t>16/02/2019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1641620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3260DE6-1759-4A83-AD69-4D308E2C282E}" type="datetimeFigureOut">
              <a:rPr lang="en-GB" smtClean="0"/>
              <a:t>16/02/2019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3249554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3260DE6-1759-4A83-AD69-4D308E2C282E}" type="datetimeFigureOut">
              <a:rPr lang="en-GB" smtClean="0"/>
              <a:t>16/02/2019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2766770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3260DE6-1759-4A83-AD69-4D308E2C282E}" type="datetimeFigureOut">
              <a:rPr lang="en-GB" smtClean="0"/>
              <a:t>16/02/2019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86263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3260DE6-1759-4A83-AD69-4D308E2C282E}" type="datetimeFigureOut">
              <a:rPr lang="en-GB" smtClean="0"/>
              <a:t>16/02/2019</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98713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3260DE6-1759-4A83-AD69-4D308E2C282E}" type="datetimeFigureOut">
              <a:rPr lang="en-GB" smtClean="0"/>
              <a:t>16/02/2019</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2720331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260DE6-1759-4A83-AD69-4D308E2C282E}" type="datetimeFigureOut">
              <a:rPr lang="en-GB" smtClean="0"/>
              <a:t>16/02/2019</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3155857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3260DE6-1759-4A83-AD69-4D308E2C282E}" type="datetimeFigureOut">
              <a:rPr lang="en-GB" smtClean="0"/>
              <a:t>16/02/2019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802147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dirty="0"/>
              <a:t>Click icon to add picture</a:t>
            </a:r>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3260DE6-1759-4A83-AD69-4D308E2C282E}" type="datetimeFigureOut">
              <a:rPr lang="en-GB" smtClean="0"/>
              <a:t>16/02/2019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AE0D7BF-3938-41E7-8A53-078A78399F05}" type="slidenum">
              <a:rPr lang="en-GB" smtClean="0"/>
              <a:t>‹#›</a:t>
            </a:fld>
            <a:endParaRPr lang="en-GB" dirty="0"/>
          </a:p>
        </p:txBody>
      </p:sp>
    </p:spTree>
    <p:extLst>
      <p:ext uri="{BB962C8B-B14F-4D97-AF65-F5344CB8AC3E}">
        <p14:creationId xmlns:p14="http://schemas.microsoft.com/office/powerpoint/2010/main" val="2683342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43260DE6-1759-4A83-AD69-4D308E2C282E}" type="datetimeFigureOut">
              <a:rPr lang="en-GB" smtClean="0"/>
              <a:t>16/02/2019</a:t>
            </a:fld>
            <a:endParaRPr lang="en-GB"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GB"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9AE0D7BF-3938-41E7-8A53-078A78399F05}" type="slidenum">
              <a:rPr lang="en-GB" smtClean="0"/>
              <a:t>‹#›</a:t>
            </a:fld>
            <a:endParaRPr lang="en-GB" dirty="0"/>
          </a:p>
        </p:txBody>
      </p:sp>
    </p:spTree>
    <p:extLst>
      <p:ext uri="{BB962C8B-B14F-4D97-AF65-F5344CB8AC3E}">
        <p14:creationId xmlns:p14="http://schemas.microsoft.com/office/powerpoint/2010/main" val="2073706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820109-DC65-4158-A8BE-785B4833442E}"/>
              </a:ext>
            </a:extLst>
          </p:cNvPr>
          <p:cNvSpPr>
            <a:spLocks noGrp="1"/>
          </p:cNvSpPr>
          <p:nvPr>
            <p:ph type="ctrTitle"/>
          </p:nvPr>
        </p:nvSpPr>
        <p:spPr>
          <a:xfrm>
            <a:off x="1154955" y="2099733"/>
            <a:ext cx="9882090" cy="2677648"/>
          </a:xfrm>
        </p:spPr>
        <p:txBody>
          <a:bodyPr/>
          <a:lstStyle/>
          <a:p>
            <a:pPr algn="ctr"/>
            <a:r>
              <a:rPr lang="en-GB" sz="4800" dirty="0"/>
              <a:t>TRIPLE P PARENTING SEMINARES </a:t>
            </a:r>
            <a:br>
              <a:rPr lang="en-GB" sz="4800" dirty="0"/>
            </a:br>
            <a:r>
              <a:rPr lang="en-GB" sz="4800" dirty="0"/>
              <a:t/>
            </a:r>
            <a:br>
              <a:rPr lang="en-GB" sz="4800" dirty="0"/>
            </a:br>
            <a:r>
              <a:rPr lang="en-GB" sz="3600" dirty="0" smtClean="0"/>
              <a:t>Seminar 2</a:t>
            </a:r>
            <a:br>
              <a:rPr lang="en-GB" sz="3600" dirty="0" smtClean="0"/>
            </a:br>
            <a:r>
              <a:rPr lang="en-GB" sz="3600" dirty="0" smtClean="0"/>
              <a:t>Raising confident, competent children</a:t>
            </a:r>
            <a:endParaRPr lang="en-GB" sz="3600" dirty="0"/>
          </a:p>
        </p:txBody>
      </p:sp>
      <p:sp>
        <p:nvSpPr>
          <p:cNvPr id="3" name="Subtitle 2">
            <a:extLst>
              <a:ext uri="{FF2B5EF4-FFF2-40B4-BE49-F238E27FC236}">
                <a16:creationId xmlns:a16="http://schemas.microsoft.com/office/drawing/2014/main" id="{F9B2226A-123D-43AF-A7B6-4C8774C7ECB5}"/>
              </a:ext>
            </a:extLst>
          </p:cNvPr>
          <p:cNvSpPr>
            <a:spLocks noGrp="1"/>
          </p:cNvSpPr>
          <p:nvPr>
            <p:ph type="subTitle" idx="1"/>
          </p:nvPr>
        </p:nvSpPr>
        <p:spPr/>
        <p:txBody>
          <a:bodyPr/>
          <a:lstStyle/>
          <a:p>
            <a:r>
              <a:rPr lang="en-GB" dirty="0"/>
              <a:t>RUSSELL LOWER SCHOOL 2019</a:t>
            </a:r>
          </a:p>
        </p:txBody>
      </p:sp>
    </p:spTree>
    <p:extLst>
      <p:ext uri="{BB962C8B-B14F-4D97-AF65-F5344CB8AC3E}">
        <p14:creationId xmlns:p14="http://schemas.microsoft.com/office/powerpoint/2010/main" val="12875025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66724-F999-4B97-9BB9-A192E16F2183}"/>
              </a:ext>
            </a:extLst>
          </p:cNvPr>
          <p:cNvSpPr>
            <a:spLocks noGrp="1"/>
          </p:cNvSpPr>
          <p:nvPr>
            <p:ph type="title"/>
          </p:nvPr>
        </p:nvSpPr>
        <p:spPr/>
        <p:txBody>
          <a:bodyPr/>
          <a:lstStyle/>
          <a:p>
            <a:r>
              <a:rPr lang="en-GB" b="1" dirty="0"/>
              <a:t>Having good communication and social skills</a:t>
            </a:r>
            <a:endParaRPr lang="en-GB" dirty="0"/>
          </a:p>
        </p:txBody>
      </p:sp>
      <p:sp>
        <p:nvSpPr>
          <p:cNvPr id="3" name="Content Placeholder 2">
            <a:extLst>
              <a:ext uri="{FF2B5EF4-FFF2-40B4-BE49-F238E27FC236}">
                <a16:creationId xmlns:a16="http://schemas.microsoft.com/office/drawing/2014/main" id="{C6935B17-954F-4200-8CAA-F4A1B4C730DF}"/>
              </a:ext>
            </a:extLst>
          </p:cNvPr>
          <p:cNvSpPr>
            <a:spLocks noGrp="1"/>
          </p:cNvSpPr>
          <p:nvPr>
            <p:ph idx="1"/>
          </p:nvPr>
        </p:nvSpPr>
        <p:spPr>
          <a:xfrm>
            <a:off x="1154954" y="2306471"/>
            <a:ext cx="8825659" cy="4381712"/>
          </a:xfrm>
        </p:spPr>
        <p:txBody>
          <a:bodyPr>
            <a:normAutofit fontScale="85000" lnSpcReduction="20000"/>
          </a:bodyPr>
          <a:lstStyle/>
          <a:p>
            <a:pPr marL="0" lvl="0" indent="0">
              <a:buNone/>
            </a:pPr>
            <a:r>
              <a:rPr lang="en-GB" b="1" u="sng" dirty="0" smtClean="0"/>
              <a:t>What if behaviour is escalating or a child is hitting?</a:t>
            </a:r>
          </a:p>
          <a:p>
            <a:pPr marL="0" indent="0">
              <a:buNone/>
            </a:pPr>
            <a:r>
              <a:rPr lang="en-GB" dirty="0" smtClean="0"/>
              <a:t>Children </a:t>
            </a:r>
            <a:r>
              <a:rPr lang="en-GB" dirty="0"/>
              <a:t>may escalate their behaviour for a response. </a:t>
            </a:r>
            <a:r>
              <a:rPr lang="en-GB" dirty="0" smtClean="0"/>
              <a:t>Children </a:t>
            </a:r>
            <a:r>
              <a:rPr lang="en-GB" dirty="0"/>
              <a:t>may think that they like no boundaries but this is not really the case as there will be a consequence and this will impact on them. </a:t>
            </a:r>
            <a:endParaRPr lang="en-GB" dirty="0" smtClean="0"/>
          </a:p>
          <a:p>
            <a:pPr marL="0" indent="0">
              <a:buNone/>
            </a:pPr>
            <a:r>
              <a:rPr lang="en-GB" dirty="0" smtClean="0"/>
              <a:t>At the point </a:t>
            </a:r>
            <a:r>
              <a:rPr lang="en-GB" dirty="0"/>
              <a:t>of putting </a:t>
            </a:r>
            <a:r>
              <a:rPr lang="en-GB" dirty="0" smtClean="0"/>
              <a:t>in boundaries </a:t>
            </a:r>
            <a:r>
              <a:rPr lang="en-GB" dirty="0"/>
              <a:t>they may not like it and will ‘kick off’ </a:t>
            </a:r>
            <a:r>
              <a:rPr lang="en-GB" dirty="0" smtClean="0"/>
              <a:t>but </a:t>
            </a:r>
            <a:r>
              <a:rPr lang="en-GB" dirty="0"/>
              <a:t>you need to be </a:t>
            </a:r>
            <a:r>
              <a:rPr lang="en-GB" dirty="0" smtClean="0"/>
              <a:t>consistent. This may </a:t>
            </a:r>
            <a:r>
              <a:rPr lang="en-GB" dirty="0"/>
              <a:t>take a long time and it will appear as though there is no change but it will pay off.</a:t>
            </a:r>
          </a:p>
          <a:p>
            <a:r>
              <a:rPr lang="en-GB" dirty="0" smtClean="0"/>
              <a:t>Set the expectation and ground rules </a:t>
            </a:r>
            <a:r>
              <a:rPr lang="en-GB" b="1" i="1" dirty="0" smtClean="0"/>
              <a:t>‘we </a:t>
            </a:r>
            <a:r>
              <a:rPr lang="en-GB" b="1" i="1" dirty="0"/>
              <a:t>don’t hurt people, we use </a:t>
            </a:r>
            <a:r>
              <a:rPr lang="en-GB" b="1" i="1" dirty="0" smtClean="0"/>
              <a:t>kind words and gentle touches’</a:t>
            </a:r>
          </a:p>
          <a:p>
            <a:r>
              <a:rPr lang="en-GB" dirty="0" smtClean="0"/>
              <a:t>Act as a role model. Children </a:t>
            </a:r>
            <a:r>
              <a:rPr lang="en-GB" dirty="0"/>
              <a:t>do what we do not what we say – they will mirror what we do</a:t>
            </a:r>
            <a:r>
              <a:rPr lang="en-GB" dirty="0" smtClean="0"/>
              <a:t>.</a:t>
            </a:r>
            <a:endParaRPr lang="en-GB" b="1" i="1" dirty="0" smtClean="0"/>
          </a:p>
          <a:p>
            <a:r>
              <a:rPr lang="en-GB" dirty="0" smtClean="0"/>
              <a:t>Address the behaviour in the moment but </a:t>
            </a:r>
            <a:r>
              <a:rPr lang="en-GB" dirty="0"/>
              <a:t>discuss when </a:t>
            </a:r>
            <a:r>
              <a:rPr lang="en-GB" dirty="0" smtClean="0"/>
              <a:t>calm </a:t>
            </a:r>
          </a:p>
          <a:p>
            <a:r>
              <a:rPr lang="en-GB" dirty="0" smtClean="0"/>
              <a:t>Explain </a:t>
            </a:r>
            <a:r>
              <a:rPr lang="en-GB" dirty="0"/>
              <a:t>that it is ok to feel that way (name </a:t>
            </a:r>
            <a:r>
              <a:rPr lang="en-GB" dirty="0" smtClean="0"/>
              <a:t>feelings) </a:t>
            </a:r>
            <a:r>
              <a:rPr lang="en-GB" dirty="0"/>
              <a:t>but not ok to </a:t>
            </a:r>
            <a:r>
              <a:rPr lang="en-GB" dirty="0" smtClean="0"/>
              <a:t>hurt </a:t>
            </a:r>
          </a:p>
          <a:p>
            <a:r>
              <a:rPr lang="en-GB" dirty="0" smtClean="0"/>
              <a:t>Try </a:t>
            </a:r>
            <a:r>
              <a:rPr lang="en-GB" dirty="0"/>
              <a:t>to break the habit and give them something else to do when they feel that way – scribble on </a:t>
            </a:r>
            <a:r>
              <a:rPr lang="en-GB" dirty="0" smtClean="0"/>
              <a:t>paper, writing in a book etc</a:t>
            </a:r>
            <a:r>
              <a:rPr lang="en-GB" dirty="0"/>
              <a:t>. </a:t>
            </a:r>
            <a:endParaRPr lang="en-GB" dirty="0" smtClean="0"/>
          </a:p>
          <a:p>
            <a:r>
              <a:rPr lang="en-GB" dirty="0" smtClean="0"/>
              <a:t>Work with the school</a:t>
            </a:r>
          </a:p>
          <a:p>
            <a:pPr marL="0" indent="0" algn="ctr">
              <a:buNone/>
            </a:pPr>
            <a:r>
              <a:rPr lang="en-GB" b="1" dirty="0" smtClean="0"/>
              <a:t>Remember: BEHAVIOUR </a:t>
            </a:r>
            <a:r>
              <a:rPr lang="en-GB" b="1" dirty="0"/>
              <a:t>IS A CHOICE! </a:t>
            </a:r>
          </a:p>
          <a:p>
            <a:pPr marL="0" lvl="0" indent="0">
              <a:buNone/>
            </a:pPr>
            <a:endParaRPr lang="en-GB" dirty="0"/>
          </a:p>
          <a:p>
            <a:endParaRPr lang="en-GB" dirty="0"/>
          </a:p>
        </p:txBody>
      </p:sp>
    </p:spTree>
    <p:extLst>
      <p:ext uri="{BB962C8B-B14F-4D97-AF65-F5344CB8AC3E}">
        <p14:creationId xmlns:p14="http://schemas.microsoft.com/office/powerpoint/2010/main" val="4112512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39051-5FC2-436B-82DE-36A751437B26}"/>
              </a:ext>
            </a:extLst>
          </p:cNvPr>
          <p:cNvSpPr>
            <a:spLocks noGrp="1"/>
          </p:cNvSpPr>
          <p:nvPr>
            <p:ph type="title"/>
          </p:nvPr>
        </p:nvSpPr>
        <p:spPr/>
        <p:txBody>
          <a:bodyPr/>
          <a:lstStyle/>
          <a:p>
            <a:r>
              <a:rPr lang="en-GB" b="1" dirty="0" smtClean="0"/>
              <a:t>Having healthy self-esteem</a:t>
            </a:r>
            <a:endParaRPr lang="en-GB" dirty="0"/>
          </a:p>
        </p:txBody>
      </p:sp>
      <p:sp>
        <p:nvSpPr>
          <p:cNvPr id="6" name="Text Placeholder 5"/>
          <p:cNvSpPr>
            <a:spLocks noGrp="1"/>
          </p:cNvSpPr>
          <p:nvPr>
            <p:ph type="body" idx="1"/>
          </p:nvPr>
        </p:nvSpPr>
        <p:spPr/>
        <p:txBody>
          <a:bodyPr/>
          <a:lstStyle/>
          <a:p>
            <a:r>
              <a:rPr lang="en-GB" dirty="0" smtClean="0"/>
              <a:t>Healthy</a:t>
            </a:r>
            <a:endParaRPr lang="en-GB" dirty="0"/>
          </a:p>
        </p:txBody>
      </p:sp>
      <p:sp>
        <p:nvSpPr>
          <p:cNvPr id="7" name="Content Placeholder 6"/>
          <p:cNvSpPr>
            <a:spLocks noGrp="1"/>
          </p:cNvSpPr>
          <p:nvPr>
            <p:ph sz="half" idx="2"/>
          </p:nvPr>
        </p:nvSpPr>
        <p:spPr>
          <a:xfrm>
            <a:off x="1154954" y="3179762"/>
            <a:ext cx="4825158" cy="3390855"/>
          </a:xfrm>
        </p:spPr>
        <p:txBody>
          <a:bodyPr>
            <a:normAutofit fontScale="85000" lnSpcReduction="10000"/>
          </a:bodyPr>
          <a:lstStyle/>
          <a:p>
            <a:pPr lvl="0"/>
            <a:r>
              <a:rPr lang="en-GB" dirty="0"/>
              <a:t>Happy </a:t>
            </a:r>
          </a:p>
          <a:p>
            <a:pPr lvl="0"/>
            <a:r>
              <a:rPr lang="en-GB" dirty="0" smtClean="0"/>
              <a:t>Cooperative</a:t>
            </a:r>
            <a:endParaRPr lang="en-GB" dirty="0"/>
          </a:p>
          <a:p>
            <a:pPr lvl="0"/>
            <a:r>
              <a:rPr lang="en-GB" dirty="0" smtClean="0"/>
              <a:t>Successful</a:t>
            </a:r>
            <a:endParaRPr lang="en-GB" dirty="0"/>
          </a:p>
          <a:p>
            <a:pPr lvl="0"/>
            <a:r>
              <a:rPr lang="en-GB" dirty="0"/>
              <a:t>Make friends easily </a:t>
            </a:r>
            <a:endParaRPr lang="en-GB" dirty="0" smtClean="0"/>
          </a:p>
          <a:p>
            <a:pPr marL="0" lvl="0" indent="0">
              <a:buNone/>
            </a:pPr>
            <a:r>
              <a:rPr lang="en-GB" dirty="0" smtClean="0"/>
              <a:t>Things that can support this:</a:t>
            </a:r>
          </a:p>
          <a:p>
            <a:r>
              <a:rPr lang="en-GB" dirty="0"/>
              <a:t>Thinking and believing good things about themselves</a:t>
            </a:r>
          </a:p>
          <a:p>
            <a:pPr lvl="0"/>
            <a:r>
              <a:rPr lang="en-GB" dirty="0" smtClean="0"/>
              <a:t>Receive lots of praise, affection and attention – </a:t>
            </a:r>
            <a:r>
              <a:rPr lang="en-GB" dirty="0"/>
              <a:t>compliments around the dinner table, star of the week, full </a:t>
            </a:r>
            <a:r>
              <a:rPr lang="en-GB" dirty="0" smtClean="0"/>
              <a:t>specific </a:t>
            </a:r>
            <a:r>
              <a:rPr lang="en-GB" dirty="0" smtClean="0"/>
              <a:t>praise</a:t>
            </a:r>
            <a:endParaRPr lang="en-GB" dirty="0"/>
          </a:p>
          <a:p>
            <a:pPr lvl="0"/>
            <a:r>
              <a:rPr lang="en-GB" dirty="0"/>
              <a:t>Having achievements recognised </a:t>
            </a:r>
          </a:p>
        </p:txBody>
      </p:sp>
      <p:sp>
        <p:nvSpPr>
          <p:cNvPr id="8" name="Text Placeholder 7"/>
          <p:cNvSpPr>
            <a:spLocks noGrp="1"/>
          </p:cNvSpPr>
          <p:nvPr>
            <p:ph type="body" sz="quarter" idx="3"/>
          </p:nvPr>
        </p:nvSpPr>
        <p:spPr/>
        <p:txBody>
          <a:bodyPr/>
          <a:lstStyle/>
          <a:p>
            <a:r>
              <a:rPr lang="en-GB" dirty="0" smtClean="0"/>
              <a:t>Low</a:t>
            </a:r>
            <a:endParaRPr lang="en-GB" dirty="0"/>
          </a:p>
        </p:txBody>
      </p:sp>
      <p:sp>
        <p:nvSpPr>
          <p:cNvPr id="9" name="Content Placeholder 8"/>
          <p:cNvSpPr>
            <a:spLocks noGrp="1"/>
          </p:cNvSpPr>
          <p:nvPr>
            <p:ph sz="quarter" idx="4"/>
          </p:nvPr>
        </p:nvSpPr>
        <p:spPr>
          <a:xfrm>
            <a:off x="6208712" y="3179762"/>
            <a:ext cx="4825159" cy="3508421"/>
          </a:xfrm>
        </p:spPr>
        <p:txBody>
          <a:bodyPr>
            <a:normAutofit fontScale="92500" lnSpcReduction="20000"/>
          </a:bodyPr>
          <a:lstStyle/>
          <a:p>
            <a:pPr lvl="0"/>
            <a:r>
              <a:rPr lang="en-GB" dirty="0"/>
              <a:t>Feel inadequate</a:t>
            </a:r>
          </a:p>
          <a:p>
            <a:pPr lvl="0"/>
            <a:r>
              <a:rPr lang="en-GB" dirty="0"/>
              <a:t>Reluctant to try anything new</a:t>
            </a:r>
          </a:p>
          <a:p>
            <a:pPr lvl="0"/>
            <a:r>
              <a:rPr lang="en-GB" dirty="0"/>
              <a:t>Give up easily </a:t>
            </a:r>
            <a:endParaRPr lang="en-GB" dirty="0" smtClean="0"/>
          </a:p>
          <a:p>
            <a:pPr marL="0" lvl="0" indent="0">
              <a:buNone/>
            </a:pPr>
            <a:r>
              <a:rPr lang="en-GB" dirty="0" smtClean="0"/>
              <a:t>This can be related to:</a:t>
            </a:r>
          </a:p>
          <a:p>
            <a:r>
              <a:rPr lang="en-GB" dirty="0" smtClean="0"/>
              <a:t>Comparisons against siblings</a:t>
            </a:r>
          </a:p>
          <a:p>
            <a:r>
              <a:rPr lang="en-GB" dirty="0" smtClean="0"/>
              <a:t>Lack of self-care and hygiene</a:t>
            </a:r>
          </a:p>
          <a:p>
            <a:r>
              <a:rPr lang="en-GB" dirty="0" smtClean="0"/>
              <a:t>Poor body image, lack of activity</a:t>
            </a:r>
          </a:p>
          <a:p>
            <a:r>
              <a:rPr lang="en-GB" dirty="0" smtClean="0"/>
              <a:t>Negative thinking</a:t>
            </a:r>
          </a:p>
          <a:p>
            <a:r>
              <a:rPr lang="en-GB" dirty="0" smtClean="0"/>
              <a:t>Arguments between parents</a:t>
            </a:r>
          </a:p>
          <a:p>
            <a:r>
              <a:rPr lang="en-GB" dirty="0" smtClean="0"/>
              <a:t>Neglect or abuse</a:t>
            </a:r>
            <a:endParaRPr lang="en-GB" dirty="0"/>
          </a:p>
          <a:p>
            <a:endParaRPr lang="en-GB" dirty="0"/>
          </a:p>
        </p:txBody>
      </p:sp>
    </p:spTree>
    <p:extLst>
      <p:ext uri="{BB962C8B-B14F-4D97-AF65-F5344CB8AC3E}">
        <p14:creationId xmlns:p14="http://schemas.microsoft.com/office/powerpoint/2010/main" val="10532329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F521D-E67C-4268-9DE6-BC400FB1E825}"/>
              </a:ext>
            </a:extLst>
          </p:cNvPr>
          <p:cNvSpPr>
            <a:spLocks noGrp="1"/>
          </p:cNvSpPr>
          <p:nvPr>
            <p:ph type="title"/>
          </p:nvPr>
        </p:nvSpPr>
        <p:spPr/>
        <p:txBody>
          <a:bodyPr/>
          <a:lstStyle/>
          <a:p>
            <a:r>
              <a:rPr lang="en-GB" b="1" dirty="0" smtClean="0"/>
              <a:t>Having healthy self-esteem</a:t>
            </a:r>
            <a:br>
              <a:rPr lang="en-GB" b="1" dirty="0" smtClean="0"/>
            </a:br>
            <a:r>
              <a:rPr lang="en-GB" b="1" dirty="0" smtClean="0"/>
              <a:t>Building self-esteem</a:t>
            </a:r>
            <a:endParaRPr lang="en-GB" b="1" dirty="0"/>
          </a:p>
        </p:txBody>
      </p:sp>
      <p:sp>
        <p:nvSpPr>
          <p:cNvPr id="3" name="Content Placeholder 2">
            <a:extLst>
              <a:ext uri="{FF2B5EF4-FFF2-40B4-BE49-F238E27FC236}">
                <a16:creationId xmlns:a16="http://schemas.microsoft.com/office/drawing/2014/main" id="{113A31D9-7F45-4171-8FD9-B1CFBE1ACF28}"/>
              </a:ext>
            </a:extLst>
          </p:cNvPr>
          <p:cNvSpPr>
            <a:spLocks noGrp="1"/>
          </p:cNvSpPr>
          <p:nvPr>
            <p:ph idx="1"/>
          </p:nvPr>
        </p:nvSpPr>
        <p:spPr>
          <a:xfrm>
            <a:off x="1154954" y="2429691"/>
            <a:ext cx="8825659" cy="4284618"/>
          </a:xfrm>
        </p:spPr>
        <p:txBody>
          <a:bodyPr>
            <a:normAutofit fontScale="85000" lnSpcReduction="20000"/>
          </a:bodyPr>
          <a:lstStyle/>
          <a:p>
            <a:pPr lvl="0"/>
            <a:r>
              <a:rPr lang="en-GB" b="1" dirty="0"/>
              <a:t>Create safe, predictable </a:t>
            </a:r>
            <a:r>
              <a:rPr lang="en-GB" b="1" dirty="0" smtClean="0"/>
              <a:t>world </a:t>
            </a:r>
            <a:r>
              <a:rPr lang="en-GB" dirty="0" smtClean="0"/>
              <a:t>– this will help children feel more secure</a:t>
            </a:r>
            <a:endParaRPr lang="en-GB" dirty="0"/>
          </a:p>
          <a:p>
            <a:pPr lvl="0"/>
            <a:r>
              <a:rPr lang="en-GB" b="1" dirty="0"/>
              <a:t>Encourage active life style </a:t>
            </a:r>
            <a:r>
              <a:rPr lang="en-GB" dirty="0"/>
              <a:t>– endorphins will make them feel </a:t>
            </a:r>
            <a:r>
              <a:rPr lang="en-GB" dirty="0" smtClean="0"/>
              <a:t>good and you can join in too</a:t>
            </a:r>
            <a:endParaRPr lang="en-GB" dirty="0"/>
          </a:p>
          <a:p>
            <a:pPr lvl="0"/>
            <a:r>
              <a:rPr lang="en-GB" b="1" dirty="0"/>
              <a:t>Be affectionate and say ‘I love you</a:t>
            </a:r>
            <a:r>
              <a:rPr lang="en-GB" b="1" dirty="0" smtClean="0"/>
              <a:t>’ </a:t>
            </a:r>
            <a:r>
              <a:rPr lang="en-GB" dirty="0" smtClean="0"/>
              <a:t>– children feel good about themselves when they know they are loved</a:t>
            </a:r>
            <a:endParaRPr lang="en-GB" dirty="0"/>
          </a:p>
          <a:p>
            <a:pPr lvl="0"/>
            <a:r>
              <a:rPr lang="en-GB" b="1" dirty="0"/>
              <a:t>Encourage your child to </a:t>
            </a:r>
            <a:r>
              <a:rPr lang="en-GB" b="1" dirty="0" smtClean="0"/>
              <a:t>set challenging </a:t>
            </a:r>
            <a:r>
              <a:rPr lang="en-GB" b="1" dirty="0"/>
              <a:t>goals </a:t>
            </a:r>
            <a:r>
              <a:rPr lang="en-GB" dirty="0"/>
              <a:t>– </a:t>
            </a:r>
            <a:r>
              <a:rPr lang="en-GB" dirty="0" smtClean="0"/>
              <a:t>setting realistic </a:t>
            </a:r>
            <a:r>
              <a:rPr lang="en-GB" dirty="0"/>
              <a:t>and </a:t>
            </a:r>
            <a:r>
              <a:rPr lang="en-GB" dirty="0" smtClean="0"/>
              <a:t>achievable goals will develop self-confidence</a:t>
            </a:r>
          </a:p>
          <a:p>
            <a:pPr lvl="0"/>
            <a:r>
              <a:rPr lang="en-GB" b="1" dirty="0" smtClean="0"/>
              <a:t>Help </a:t>
            </a:r>
            <a:r>
              <a:rPr lang="en-GB" b="1" dirty="0"/>
              <a:t>them be a good friend </a:t>
            </a:r>
            <a:r>
              <a:rPr lang="en-GB" dirty="0"/>
              <a:t>– </a:t>
            </a:r>
            <a:r>
              <a:rPr lang="en-GB" dirty="0" smtClean="0"/>
              <a:t>talk about and model </a:t>
            </a:r>
            <a:r>
              <a:rPr lang="en-GB" dirty="0"/>
              <a:t>this </a:t>
            </a:r>
            <a:endParaRPr lang="en-GB" dirty="0" smtClean="0"/>
          </a:p>
          <a:p>
            <a:pPr lvl="0"/>
            <a:r>
              <a:rPr lang="en-GB" b="1" dirty="0" smtClean="0"/>
              <a:t>Help </a:t>
            </a:r>
            <a:r>
              <a:rPr lang="en-GB" b="1" dirty="0"/>
              <a:t>your child see their own </a:t>
            </a:r>
            <a:r>
              <a:rPr lang="en-GB" b="1" dirty="0" smtClean="0"/>
              <a:t>achievements </a:t>
            </a:r>
            <a:r>
              <a:rPr lang="en-GB" dirty="0" smtClean="0"/>
              <a:t>– prompt them to praise their own efforts but also accept that making mistakes is ok </a:t>
            </a:r>
            <a:endParaRPr lang="en-GB" dirty="0"/>
          </a:p>
          <a:p>
            <a:pPr lvl="0"/>
            <a:r>
              <a:rPr lang="en-GB" b="1" dirty="0"/>
              <a:t>Encourage them to express their own </a:t>
            </a:r>
            <a:r>
              <a:rPr lang="en-GB" b="1" dirty="0" smtClean="0"/>
              <a:t>ideas </a:t>
            </a:r>
            <a:r>
              <a:rPr lang="en-GB" dirty="0" smtClean="0"/>
              <a:t>– listen carefully, summarise what you think they have said and ask questions to support them</a:t>
            </a:r>
            <a:endParaRPr lang="en-GB" dirty="0"/>
          </a:p>
          <a:p>
            <a:pPr lvl="0"/>
            <a:r>
              <a:rPr lang="en-GB" b="1" dirty="0"/>
              <a:t>Encourage laughter </a:t>
            </a:r>
            <a:r>
              <a:rPr lang="en-GB" dirty="0" smtClean="0"/>
              <a:t>– children who feel good laugh spontaneously. Encourage them to share stories and tell jokes</a:t>
            </a:r>
          </a:p>
          <a:p>
            <a:pPr lvl="0"/>
            <a:r>
              <a:rPr lang="en-GB" b="1" dirty="0" smtClean="0"/>
              <a:t>Let them make decisions </a:t>
            </a:r>
            <a:r>
              <a:rPr lang="en-GB" dirty="0" smtClean="0"/>
              <a:t>– they will feel more confident when they have opportunity to make appropriate and safe decisions. </a:t>
            </a:r>
            <a:r>
              <a:rPr lang="en-GB" i="1" dirty="0" smtClean="0"/>
              <a:t>‘What are we going to have for pudding? Where are we going to go on Saturday? Where shall we sit?’</a:t>
            </a:r>
            <a:r>
              <a:rPr lang="en-GB" dirty="0" smtClean="0"/>
              <a:t> Make sure you follow through with their decision so they feel valued</a:t>
            </a:r>
            <a:endParaRPr lang="en-GB" dirty="0"/>
          </a:p>
        </p:txBody>
      </p:sp>
    </p:spTree>
    <p:extLst>
      <p:ext uri="{BB962C8B-B14F-4D97-AF65-F5344CB8AC3E}">
        <p14:creationId xmlns:p14="http://schemas.microsoft.com/office/powerpoint/2010/main" val="26947604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D315D-F245-4A68-9617-44E4091803B7}"/>
              </a:ext>
            </a:extLst>
          </p:cNvPr>
          <p:cNvSpPr>
            <a:spLocks noGrp="1"/>
          </p:cNvSpPr>
          <p:nvPr>
            <p:ph type="title"/>
          </p:nvPr>
        </p:nvSpPr>
        <p:spPr/>
        <p:txBody>
          <a:bodyPr/>
          <a:lstStyle/>
          <a:p>
            <a:r>
              <a:rPr lang="en-GB" b="1" dirty="0" smtClean="0"/>
              <a:t>Becoming a good problem solver</a:t>
            </a:r>
            <a:br>
              <a:rPr lang="en-GB" b="1" dirty="0" smtClean="0"/>
            </a:br>
            <a:r>
              <a:rPr lang="en-GB" b="1" dirty="0" smtClean="0"/>
              <a:t>Helping problem solving:</a:t>
            </a:r>
            <a:endParaRPr lang="en-GB" dirty="0"/>
          </a:p>
        </p:txBody>
      </p:sp>
      <p:sp>
        <p:nvSpPr>
          <p:cNvPr id="3" name="Content Placeholder 2">
            <a:extLst>
              <a:ext uri="{FF2B5EF4-FFF2-40B4-BE49-F238E27FC236}">
                <a16:creationId xmlns:a16="http://schemas.microsoft.com/office/drawing/2014/main" id="{C4C9F266-A11F-426D-97E9-714630FF8F71}"/>
              </a:ext>
            </a:extLst>
          </p:cNvPr>
          <p:cNvSpPr>
            <a:spLocks noGrp="1"/>
          </p:cNvSpPr>
          <p:nvPr>
            <p:ph idx="1"/>
          </p:nvPr>
        </p:nvSpPr>
        <p:spPr>
          <a:xfrm>
            <a:off x="774032" y="2603500"/>
            <a:ext cx="10776284" cy="3416300"/>
          </a:xfrm>
        </p:spPr>
        <p:txBody>
          <a:bodyPr>
            <a:normAutofit/>
          </a:bodyPr>
          <a:lstStyle/>
          <a:p>
            <a:pPr marL="0" lvl="0" indent="0">
              <a:buNone/>
            </a:pPr>
            <a:r>
              <a:rPr lang="en-GB" dirty="0" smtClean="0"/>
              <a:t>The ability to problem solve is an important life skill and is related to personal development, self-esteem and confidence.</a:t>
            </a:r>
          </a:p>
          <a:p>
            <a:pPr lvl="0"/>
            <a:r>
              <a:rPr lang="en-GB" dirty="0" smtClean="0"/>
              <a:t>Set a good example </a:t>
            </a:r>
          </a:p>
          <a:p>
            <a:pPr lvl="0"/>
            <a:r>
              <a:rPr lang="en-GB" dirty="0" smtClean="0"/>
              <a:t>Play games that promote thinking – making choices and decisions </a:t>
            </a:r>
          </a:p>
          <a:p>
            <a:pPr lvl="0"/>
            <a:r>
              <a:rPr lang="en-GB" dirty="0" smtClean="0"/>
              <a:t>Encourage them to find answers – it’s about the process as much as then end result</a:t>
            </a:r>
          </a:p>
          <a:p>
            <a:pPr lvl="0"/>
            <a:r>
              <a:rPr lang="en-GB" dirty="0" smtClean="0"/>
              <a:t>Prompt your child to work at solving problems – </a:t>
            </a:r>
            <a:r>
              <a:rPr lang="en-GB" i="1" dirty="0" smtClean="0"/>
              <a:t>‘what do you think you could do?’</a:t>
            </a:r>
          </a:p>
          <a:p>
            <a:pPr lvl="0"/>
            <a:r>
              <a:rPr lang="en-GB" dirty="0" smtClean="0"/>
              <a:t>Congratulate them when they solve a problem </a:t>
            </a:r>
          </a:p>
          <a:p>
            <a:pPr lvl="0"/>
            <a:r>
              <a:rPr lang="en-GB" dirty="0" smtClean="0"/>
              <a:t>Involve child in family problem solving</a:t>
            </a:r>
          </a:p>
          <a:p>
            <a:pPr marL="0" lvl="0" indent="0">
              <a:buNone/>
            </a:pPr>
            <a:endParaRPr lang="en-GB" sz="1100" dirty="0"/>
          </a:p>
        </p:txBody>
      </p:sp>
    </p:spTree>
    <p:extLst>
      <p:ext uri="{BB962C8B-B14F-4D97-AF65-F5344CB8AC3E}">
        <p14:creationId xmlns:p14="http://schemas.microsoft.com/office/powerpoint/2010/main" val="21075195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82E1F-B412-4D66-866C-280E8EEB8705}"/>
              </a:ext>
            </a:extLst>
          </p:cNvPr>
          <p:cNvSpPr>
            <a:spLocks noGrp="1"/>
          </p:cNvSpPr>
          <p:nvPr>
            <p:ph type="title"/>
          </p:nvPr>
        </p:nvSpPr>
        <p:spPr/>
        <p:txBody>
          <a:bodyPr/>
          <a:lstStyle/>
          <a:p>
            <a:r>
              <a:rPr lang="en-GB" b="1" dirty="0" smtClean="0"/>
              <a:t>Becoming a good problem solver</a:t>
            </a:r>
            <a:br>
              <a:rPr lang="en-GB" b="1" dirty="0" smtClean="0"/>
            </a:br>
            <a:r>
              <a:rPr lang="en-GB" b="1" dirty="0" smtClean="0"/>
              <a:t>Problem solving steps:</a:t>
            </a:r>
            <a:endParaRPr lang="en-GB" b="1" dirty="0"/>
          </a:p>
        </p:txBody>
      </p:sp>
      <p:sp>
        <p:nvSpPr>
          <p:cNvPr id="3" name="Content Placeholder 2">
            <a:extLst>
              <a:ext uri="{FF2B5EF4-FFF2-40B4-BE49-F238E27FC236}">
                <a16:creationId xmlns:a16="http://schemas.microsoft.com/office/drawing/2014/main" id="{0B773536-A89B-4460-9F01-F69EEF38D9F3}"/>
              </a:ext>
            </a:extLst>
          </p:cNvPr>
          <p:cNvSpPr>
            <a:spLocks noGrp="1"/>
          </p:cNvSpPr>
          <p:nvPr>
            <p:ph idx="1"/>
          </p:nvPr>
        </p:nvSpPr>
        <p:spPr>
          <a:xfrm>
            <a:off x="1154954" y="2347416"/>
            <a:ext cx="8825659" cy="3713750"/>
          </a:xfrm>
        </p:spPr>
        <p:txBody>
          <a:bodyPr>
            <a:normAutofit/>
          </a:bodyPr>
          <a:lstStyle/>
          <a:p>
            <a:pPr marL="0" indent="0">
              <a:buNone/>
            </a:pPr>
            <a:r>
              <a:rPr lang="en-GB" dirty="0" smtClean="0"/>
              <a:t>Encourage your child to work at solving their own problems and congratulate them when the manage to do it.</a:t>
            </a:r>
          </a:p>
          <a:p>
            <a:pPr lvl="0"/>
            <a:r>
              <a:rPr lang="en-GB" b="1" dirty="0" smtClean="0"/>
              <a:t>Define the problem </a:t>
            </a:r>
            <a:r>
              <a:rPr lang="en-GB" dirty="0"/>
              <a:t>– be clear </a:t>
            </a:r>
            <a:r>
              <a:rPr lang="en-GB" dirty="0" smtClean="0"/>
              <a:t>on what the problem </a:t>
            </a:r>
            <a:r>
              <a:rPr lang="en-GB" dirty="0"/>
              <a:t>is</a:t>
            </a:r>
          </a:p>
          <a:p>
            <a:pPr lvl="0"/>
            <a:r>
              <a:rPr lang="en-GB" dirty="0"/>
              <a:t>Come up with </a:t>
            </a:r>
            <a:r>
              <a:rPr lang="en-GB" dirty="0" smtClean="0"/>
              <a:t>some </a:t>
            </a:r>
            <a:r>
              <a:rPr lang="en-GB" b="1" dirty="0" smtClean="0"/>
              <a:t>possible solutions </a:t>
            </a:r>
            <a:r>
              <a:rPr lang="en-GB" dirty="0"/>
              <a:t>– lots! Ask questions to help them think of some solutions </a:t>
            </a:r>
          </a:p>
          <a:p>
            <a:pPr lvl="0"/>
            <a:r>
              <a:rPr lang="en-GB" b="1" dirty="0"/>
              <a:t>Evaluate options </a:t>
            </a:r>
            <a:r>
              <a:rPr lang="en-GB" dirty="0"/>
              <a:t>– work together to think about the </a:t>
            </a:r>
            <a:r>
              <a:rPr lang="en-GB" dirty="0" smtClean="0"/>
              <a:t>good and bad points of the options</a:t>
            </a:r>
            <a:endParaRPr lang="en-GB" dirty="0"/>
          </a:p>
          <a:p>
            <a:pPr lvl="0"/>
            <a:r>
              <a:rPr lang="en-GB" dirty="0"/>
              <a:t>Decide on </a:t>
            </a:r>
            <a:r>
              <a:rPr lang="en-GB" b="1" dirty="0"/>
              <a:t>best </a:t>
            </a:r>
            <a:r>
              <a:rPr lang="en-GB" b="1" dirty="0" smtClean="0"/>
              <a:t>solution or plan</a:t>
            </a:r>
            <a:endParaRPr lang="en-GB" b="1" dirty="0"/>
          </a:p>
          <a:p>
            <a:pPr lvl="0"/>
            <a:r>
              <a:rPr lang="en-GB" b="1" dirty="0" smtClean="0"/>
              <a:t>Try it out </a:t>
            </a:r>
            <a:r>
              <a:rPr lang="en-GB" dirty="0" smtClean="0"/>
              <a:t>by </a:t>
            </a:r>
            <a:r>
              <a:rPr lang="en-GB" dirty="0" smtClean="0"/>
              <a:t>putting </a:t>
            </a:r>
            <a:r>
              <a:rPr lang="en-GB" dirty="0"/>
              <a:t>plan into action </a:t>
            </a:r>
          </a:p>
          <a:p>
            <a:pPr lvl="0"/>
            <a:r>
              <a:rPr lang="en-GB" b="1" dirty="0"/>
              <a:t>Review</a:t>
            </a:r>
            <a:r>
              <a:rPr lang="en-GB" dirty="0"/>
              <a:t> how it worked and </a:t>
            </a:r>
            <a:r>
              <a:rPr lang="en-GB" b="1" dirty="0"/>
              <a:t>revise</a:t>
            </a:r>
            <a:r>
              <a:rPr lang="en-GB" dirty="0"/>
              <a:t> if necessary </a:t>
            </a:r>
          </a:p>
          <a:p>
            <a:pPr lvl="0"/>
            <a:endParaRPr lang="en-GB" dirty="0"/>
          </a:p>
        </p:txBody>
      </p:sp>
      <p:pic>
        <p:nvPicPr>
          <p:cNvPr id="5" name="Picture 4"/>
          <p:cNvPicPr>
            <a:picLocks noChangeAspect="1"/>
          </p:cNvPicPr>
          <p:nvPr/>
        </p:nvPicPr>
        <p:blipFill>
          <a:blip r:embed="rId2"/>
          <a:stretch>
            <a:fillRect/>
          </a:stretch>
        </p:blipFill>
        <p:spPr>
          <a:xfrm>
            <a:off x="7411292" y="4689157"/>
            <a:ext cx="2505075" cy="1685925"/>
          </a:xfrm>
          <a:prstGeom prst="rect">
            <a:avLst/>
          </a:prstGeom>
        </p:spPr>
      </p:pic>
    </p:spTree>
    <p:extLst>
      <p:ext uri="{BB962C8B-B14F-4D97-AF65-F5344CB8AC3E}">
        <p14:creationId xmlns:p14="http://schemas.microsoft.com/office/powerpoint/2010/main" val="6357065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44F26-CDCD-4E5A-8FDB-0AC7CAFD4BB8}"/>
              </a:ext>
            </a:extLst>
          </p:cNvPr>
          <p:cNvSpPr>
            <a:spLocks noGrp="1"/>
          </p:cNvSpPr>
          <p:nvPr>
            <p:ph type="title"/>
          </p:nvPr>
        </p:nvSpPr>
        <p:spPr/>
        <p:txBody>
          <a:bodyPr/>
          <a:lstStyle/>
          <a:p>
            <a:r>
              <a:rPr lang="en-GB" b="1" dirty="0" smtClean="0"/>
              <a:t>Becoming independent</a:t>
            </a:r>
            <a:endParaRPr lang="en-GB" dirty="0"/>
          </a:p>
        </p:txBody>
      </p:sp>
      <p:sp>
        <p:nvSpPr>
          <p:cNvPr id="3" name="Content Placeholder 2">
            <a:extLst>
              <a:ext uri="{FF2B5EF4-FFF2-40B4-BE49-F238E27FC236}">
                <a16:creationId xmlns:a16="http://schemas.microsoft.com/office/drawing/2014/main" id="{7304B12C-0A13-4EA8-9D64-5062DD92AF5D}"/>
              </a:ext>
            </a:extLst>
          </p:cNvPr>
          <p:cNvSpPr>
            <a:spLocks noGrp="1"/>
          </p:cNvSpPr>
          <p:nvPr>
            <p:ph idx="1"/>
          </p:nvPr>
        </p:nvSpPr>
        <p:spPr>
          <a:xfrm>
            <a:off x="1154954" y="2299063"/>
            <a:ext cx="9412897" cy="4310743"/>
          </a:xfrm>
        </p:spPr>
        <p:txBody>
          <a:bodyPr>
            <a:normAutofit fontScale="92500" lnSpcReduction="20000"/>
          </a:bodyPr>
          <a:lstStyle/>
          <a:p>
            <a:pPr marL="0" indent="0">
              <a:buNone/>
            </a:pPr>
            <a:r>
              <a:rPr lang="en-GB" dirty="0" smtClean="0"/>
              <a:t>As children develop they can do many more things for themselves and should be encouraged to do so. They will still need their parents for guidance and support as they master more complex skills.</a:t>
            </a:r>
          </a:p>
          <a:p>
            <a:pPr marL="0" indent="0">
              <a:buNone/>
            </a:pPr>
            <a:r>
              <a:rPr lang="en-GB" dirty="0" smtClean="0"/>
              <a:t>This increase in independence will prepare children for later life. It also allows children to participate and contribute to the running of the home.</a:t>
            </a:r>
          </a:p>
          <a:p>
            <a:pPr marL="0" indent="0">
              <a:buNone/>
            </a:pPr>
            <a:r>
              <a:rPr lang="en-GB" dirty="0" smtClean="0"/>
              <a:t>Becoming independent involves </a:t>
            </a:r>
            <a:r>
              <a:rPr lang="en-GB" dirty="0"/>
              <a:t>l</a:t>
            </a:r>
            <a:r>
              <a:rPr lang="en-GB" dirty="0" smtClean="0"/>
              <a:t>earning </a:t>
            </a:r>
            <a:r>
              <a:rPr lang="en-GB" dirty="0"/>
              <a:t>basic self-care skills (according to </a:t>
            </a:r>
            <a:r>
              <a:rPr lang="en-GB" dirty="0" smtClean="0"/>
              <a:t>age), increasing responsibilities and feeling </a:t>
            </a:r>
            <a:r>
              <a:rPr lang="en-GB" dirty="0"/>
              <a:t>confident in their own </a:t>
            </a:r>
            <a:r>
              <a:rPr lang="en-GB" dirty="0" smtClean="0"/>
              <a:t>ability. </a:t>
            </a:r>
          </a:p>
          <a:p>
            <a:pPr marL="0" indent="0">
              <a:buNone/>
            </a:pPr>
            <a:r>
              <a:rPr lang="en-GB" dirty="0" smtClean="0"/>
              <a:t>Behaviours that show increasing independence include:</a:t>
            </a:r>
          </a:p>
          <a:p>
            <a:pPr lvl="0"/>
            <a:r>
              <a:rPr lang="en-GB" dirty="0"/>
              <a:t>Getting ready to go </a:t>
            </a:r>
            <a:r>
              <a:rPr lang="en-GB" dirty="0" smtClean="0"/>
              <a:t>out without reminders</a:t>
            </a:r>
            <a:endParaRPr lang="en-GB" dirty="0"/>
          </a:p>
          <a:p>
            <a:pPr lvl="0"/>
            <a:r>
              <a:rPr lang="en-GB" dirty="0"/>
              <a:t>Completing simple household chores (age appropriate</a:t>
            </a:r>
            <a:r>
              <a:rPr lang="en-GB" dirty="0" smtClean="0"/>
              <a:t>)</a:t>
            </a:r>
          </a:p>
          <a:p>
            <a:pPr lvl="0"/>
            <a:r>
              <a:rPr lang="en-GB" dirty="0" smtClean="0"/>
              <a:t>Self-care skills such as toileting, cleaning teeth and getting dressed</a:t>
            </a:r>
            <a:endParaRPr lang="en-GB" dirty="0"/>
          </a:p>
          <a:p>
            <a:pPr lvl="0"/>
            <a:r>
              <a:rPr lang="en-GB" dirty="0" smtClean="0"/>
              <a:t>Looking after their things and tidying </a:t>
            </a:r>
            <a:r>
              <a:rPr lang="en-GB" dirty="0"/>
              <a:t>up after themselves </a:t>
            </a:r>
          </a:p>
          <a:p>
            <a:pPr lvl="0"/>
            <a:r>
              <a:rPr lang="en-GB" dirty="0"/>
              <a:t>Getting ready for school – routine, prompts, direction </a:t>
            </a:r>
            <a:r>
              <a:rPr lang="en-GB" dirty="0" smtClean="0"/>
              <a:t>might be needed to support</a:t>
            </a:r>
            <a:endParaRPr lang="en-GB" dirty="0"/>
          </a:p>
          <a:p>
            <a:pPr lvl="0"/>
            <a:r>
              <a:rPr lang="en-GB" dirty="0"/>
              <a:t>Cooking or using tools under supervision </a:t>
            </a:r>
          </a:p>
        </p:txBody>
      </p:sp>
    </p:spTree>
    <p:extLst>
      <p:ext uri="{BB962C8B-B14F-4D97-AF65-F5344CB8AC3E}">
        <p14:creationId xmlns:p14="http://schemas.microsoft.com/office/powerpoint/2010/main" val="39179206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1549C-98F0-4981-8EA6-8D729F4CA2F3}"/>
              </a:ext>
            </a:extLst>
          </p:cNvPr>
          <p:cNvSpPr>
            <a:spLocks noGrp="1"/>
          </p:cNvSpPr>
          <p:nvPr>
            <p:ph type="title"/>
          </p:nvPr>
        </p:nvSpPr>
        <p:spPr/>
        <p:txBody>
          <a:bodyPr/>
          <a:lstStyle/>
          <a:p>
            <a:r>
              <a:rPr lang="en-GB" b="1" dirty="0"/>
              <a:t>Becoming independent</a:t>
            </a:r>
          </a:p>
        </p:txBody>
      </p:sp>
      <p:sp>
        <p:nvSpPr>
          <p:cNvPr id="4" name="Text Placeholder 3"/>
          <p:cNvSpPr>
            <a:spLocks noGrp="1"/>
          </p:cNvSpPr>
          <p:nvPr>
            <p:ph type="body" idx="1"/>
          </p:nvPr>
        </p:nvSpPr>
        <p:spPr/>
        <p:txBody>
          <a:bodyPr/>
          <a:lstStyle/>
          <a:p>
            <a:r>
              <a:rPr lang="en-GB" dirty="0" smtClean="0"/>
              <a:t>Example – morning routine</a:t>
            </a:r>
            <a:endParaRPr lang="en-GB" dirty="0"/>
          </a:p>
        </p:txBody>
      </p:sp>
      <p:sp>
        <p:nvSpPr>
          <p:cNvPr id="6" name="Content Placeholder 5"/>
          <p:cNvSpPr>
            <a:spLocks noGrp="1"/>
          </p:cNvSpPr>
          <p:nvPr>
            <p:ph sz="half" idx="2"/>
          </p:nvPr>
        </p:nvSpPr>
        <p:spPr/>
        <p:txBody>
          <a:bodyPr>
            <a:normAutofit lnSpcReduction="10000"/>
          </a:bodyPr>
          <a:lstStyle/>
          <a:p>
            <a:pPr lvl="0"/>
            <a:r>
              <a:rPr lang="en-GB" dirty="0"/>
              <a:t>Get out of bed at suitable time</a:t>
            </a:r>
          </a:p>
          <a:p>
            <a:pPr lvl="0"/>
            <a:r>
              <a:rPr lang="en-GB" dirty="0"/>
              <a:t>Get </a:t>
            </a:r>
            <a:r>
              <a:rPr lang="en-GB" dirty="0" smtClean="0"/>
              <a:t>dressed and groomed</a:t>
            </a:r>
            <a:endParaRPr lang="en-GB" dirty="0"/>
          </a:p>
          <a:p>
            <a:pPr lvl="0"/>
            <a:r>
              <a:rPr lang="en-GB" dirty="0"/>
              <a:t>Eat </a:t>
            </a:r>
            <a:r>
              <a:rPr lang="en-GB" dirty="0" smtClean="0"/>
              <a:t>a healthy breakfast </a:t>
            </a:r>
            <a:endParaRPr lang="en-GB" dirty="0"/>
          </a:p>
          <a:p>
            <a:pPr lvl="0"/>
            <a:r>
              <a:rPr lang="en-GB" dirty="0"/>
              <a:t>Have everything they need for their day</a:t>
            </a:r>
          </a:p>
          <a:p>
            <a:pPr lvl="0"/>
            <a:r>
              <a:rPr lang="en-GB" dirty="0"/>
              <a:t>Arrive at school </a:t>
            </a:r>
            <a:r>
              <a:rPr lang="en-GB" dirty="0" smtClean="0"/>
              <a:t>in a positive frame of mind</a:t>
            </a:r>
          </a:p>
          <a:p>
            <a:pPr lvl="0"/>
            <a:r>
              <a:rPr lang="en-GB" dirty="0" smtClean="0"/>
              <a:t>Greet peers and teacher politely </a:t>
            </a:r>
            <a:endParaRPr lang="en-GB" dirty="0"/>
          </a:p>
          <a:p>
            <a:endParaRPr lang="en-GB" dirty="0"/>
          </a:p>
        </p:txBody>
      </p:sp>
      <p:sp>
        <p:nvSpPr>
          <p:cNvPr id="7" name="Text Placeholder 6"/>
          <p:cNvSpPr>
            <a:spLocks noGrp="1"/>
          </p:cNvSpPr>
          <p:nvPr>
            <p:ph type="body" sz="quarter" idx="3"/>
          </p:nvPr>
        </p:nvSpPr>
        <p:spPr/>
        <p:txBody>
          <a:bodyPr/>
          <a:lstStyle/>
          <a:p>
            <a:r>
              <a:rPr lang="en-GB" dirty="0" smtClean="0"/>
              <a:t>PARENT TRAPS</a:t>
            </a:r>
            <a:endParaRPr lang="en-GB" dirty="0"/>
          </a:p>
        </p:txBody>
      </p:sp>
      <p:sp>
        <p:nvSpPr>
          <p:cNvPr id="8" name="Content Placeholder 7"/>
          <p:cNvSpPr>
            <a:spLocks noGrp="1"/>
          </p:cNvSpPr>
          <p:nvPr>
            <p:ph sz="quarter" idx="4"/>
          </p:nvPr>
        </p:nvSpPr>
        <p:spPr>
          <a:xfrm>
            <a:off x="6208712" y="3179762"/>
            <a:ext cx="4825159" cy="2946718"/>
          </a:xfrm>
        </p:spPr>
        <p:txBody>
          <a:bodyPr>
            <a:normAutofit fontScale="92500"/>
          </a:bodyPr>
          <a:lstStyle/>
          <a:p>
            <a:pPr lvl="0"/>
            <a:r>
              <a:rPr lang="en-GB" dirty="0"/>
              <a:t>Getting up late</a:t>
            </a:r>
          </a:p>
          <a:p>
            <a:pPr lvl="0"/>
            <a:r>
              <a:rPr lang="en-GB" dirty="0"/>
              <a:t>Rushing</a:t>
            </a:r>
          </a:p>
          <a:p>
            <a:pPr lvl="0"/>
            <a:r>
              <a:rPr lang="en-GB" dirty="0"/>
              <a:t>Not being organised </a:t>
            </a:r>
          </a:p>
          <a:p>
            <a:pPr lvl="0"/>
            <a:r>
              <a:rPr lang="en-GB" dirty="0"/>
              <a:t>Taking over and doing everything for your child</a:t>
            </a:r>
          </a:p>
          <a:p>
            <a:pPr lvl="0"/>
            <a:r>
              <a:rPr lang="en-GB" dirty="0"/>
              <a:t>Giving too many prompts and reminders – </a:t>
            </a:r>
            <a:r>
              <a:rPr lang="en-GB" dirty="0" smtClean="0"/>
              <a:t>‘have </a:t>
            </a:r>
            <a:r>
              <a:rPr lang="en-GB" dirty="0"/>
              <a:t>you got this, have you done that</a:t>
            </a:r>
            <a:r>
              <a:rPr lang="en-GB" dirty="0" smtClean="0"/>
              <a:t>?’ </a:t>
            </a:r>
            <a:r>
              <a:rPr lang="en-GB" dirty="0"/>
              <a:t>Child </a:t>
            </a:r>
            <a:r>
              <a:rPr lang="en-GB" dirty="0" smtClean="0"/>
              <a:t>can learn to rely on this and only get ready after repeated reminders</a:t>
            </a:r>
            <a:endParaRPr lang="en-GB" dirty="0"/>
          </a:p>
        </p:txBody>
      </p:sp>
    </p:spTree>
    <p:extLst>
      <p:ext uri="{BB962C8B-B14F-4D97-AF65-F5344CB8AC3E}">
        <p14:creationId xmlns:p14="http://schemas.microsoft.com/office/powerpoint/2010/main" val="38253490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Becoming independent</a:t>
            </a:r>
            <a:br>
              <a:rPr lang="en-GB" b="1" dirty="0" smtClean="0"/>
            </a:br>
            <a:r>
              <a:rPr lang="en-GB" b="1" dirty="0" smtClean="0"/>
              <a:t>Good morning routine:</a:t>
            </a:r>
            <a:endParaRPr lang="en-GB" b="1" dirty="0"/>
          </a:p>
        </p:txBody>
      </p:sp>
      <p:sp>
        <p:nvSpPr>
          <p:cNvPr id="7" name="Content Placeholder 6"/>
          <p:cNvSpPr>
            <a:spLocks noGrp="1"/>
          </p:cNvSpPr>
          <p:nvPr>
            <p:ph idx="1"/>
          </p:nvPr>
        </p:nvSpPr>
        <p:spPr>
          <a:xfrm>
            <a:off x="1154954" y="2390503"/>
            <a:ext cx="8825659" cy="4258491"/>
          </a:xfrm>
        </p:spPr>
        <p:txBody>
          <a:bodyPr>
            <a:normAutofit fontScale="85000" lnSpcReduction="10000"/>
          </a:bodyPr>
          <a:lstStyle/>
          <a:p>
            <a:pPr lvl="0"/>
            <a:r>
              <a:rPr lang="en-GB" b="1" dirty="0"/>
              <a:t>Plan ahead </a:t>
            </a:r>
            <a:r>
              <a:rPr lang="en-GB" dirty="0"/>
              <a:t>– what is coming up? </a:t>
            </a:r>
            <a:r>
              <a:rPr lang="en-GB" dirty="0" smtClean="0"/>
              <a:t>Children and adults to be clear on activities for the next day before bed</a:t>
            </a:r>
          </a:p>
          <a:p>
            <a:pPr lvl="0"/>
            <a:r>
              <a:rPr lang="en-GB" b="1" dirty="0" smtClean="0"/>
              <a:t>Be </a:t>
            </a:r>
            <a:r>
              <a:rPr lang="en-GB" b="1" dirty="0"/>
              <a:t>organised and have everything ready </a:t>
            </a:r>
            <a:r>
              <a:rPr lang="en-GB" b="1" dirty="0" smtClean="0"/>
              <a:t>the night before </a:t>
            </a:r>
            <a:r>
              <a:rPr lang="en-GB" dirty="0" smtClean="0"/>
              <a:t>– school clothes, bag etc.</a:t>
            </a:r>
            <a:endParaRPr lang="en-GB" dirty="0"/>
          </a:p>
          <a:p>
            <a:pPr lvl="0"/>
            <a:r>
              <a:rPr lang="en-GB" b="1" dirty="0"/>
              <a:t>Avoid distractions </a:t>
            </a:r>
            <a:r>
              <a:rPr lang="en-GB" dirty="0"/>
              <a:t>– </a:t>
            </a:r>
            <a:r>
              <a:rPr lang="en-GB" dirty="0" smtClean="0"/>
              <a:t>such as watching TV or iPad </a:t>
            </a:r>
          </a:p>
          <a:p>
            <a:r>
              <a:rPr lang="en-GB" b="1" dirty="0" smtClean="0"/>
              <a:t>Discuss </a:t>
            </a:r>
            <a:r>
              <a:rPr lang="en-GB" b="1" dirty="0"/>
              <a:t>ground rules </a:t>
            </a:r>
            <a:r>
              <a:rPr lang="en-GB" dirty="0"/>
              <a:t>– </a:t>
            </a:r>
            <a:r>
              <a:rPr lang="en-GB" dirty="0" smtClean="0"/>
              <a:t>t</a:t>
            </a:r>
            <a:r>
              <a:rPr lang="en-GB" dirty="0" smtClean="0"/>
              <a:t>hese </a:t>
            </a:r>
            <a:r>
              <a:rPr lang="en-GB" dirty="0" smtClean="0"/>
              <a:t>need introducing beforehand perhaps at the weekend. Be </a:t>
            </a:r>
            <a:r>
              <a:rPr lang="en-GB" dirty="0"/>
              <a:t>clear </a:t>
            </a:r>
            <a:r>
              <a:rPr lang="en-GB" i="1" dirty="0"/>
              <a:t>‘you can only watch TV when you are dressed and ready for school’</a:t>
            </a:r>
            <a:r>
              <a:rPr lang="en-GB" dirty="0"/>
              <a:t>. </a:t>
            </a:r>
            <a:endParaRPr lang="en-GB" dirty="0" smtClean="0"/>
          </a:p>
          <a:p>
            <a:r>
              <a:rPr lang="en-GB" b="1" dirty="0" smtClean="0"/>
              <a:t>Start </a:t>
            </a:r>
            <a:r>
              <a:rPr lang="en-GB" b="1" dirty="0"/>
              <a:t>an activity schedule </a:t>
            </a:r>
            <a:r>
              <a:rPr lang="en-GB" dirty="0"/>
              <a:t>– </a:t>
            </a:r>
            <a:r>
              <a:rPr lang="en-GB" dirty="0" smtClean="0"/>
              <a:t>this shows or tells your child each step they must complete. These could be photographs, a visual </a:t>
            </a:r>
            <a:r>
              <a:rPr lang="en-GB" dirty="0"/>
              <a:t>timetable, post-it notes to take off and throw </a:t>
            </a:r>
            <a:r>
              <a:rPr lang="en-GB" dirty="0" smtClean="0"/>
              <a:t>away</a:t>
            </a:r>
          </a:p>
          <a:p>
            <a:r>
              <a:rPr lang="en-GB" b="1" dirty="0" smtClean="0"/>
              <a:t>Prompt </a:t>
            </a:r>
            <a:r>
              <a:rPr lang="en-GB" b="1" dirty="0"/>
              <a:t>them to use schedule</a:t>
            </a:r>
            <a:r>
              <a:rPr lang="en-GB" dirty="0"/>
              <a:t> </a:t>
            </a:r>
            <a:r>
              <a:rPr lang="en-GB" dirty="0" smtClean="0"/>
              <a:t>– </a:t>
            </a:r>
            <a:r>
              <a:rPr lang="en-GB" i="1" dirty="0" smtClean="0"/>
              <a:t>‘what’s the first thing you need to do?’</a:t>
            </a:r>
            <a:endParaRPr lang="en-GB" i="1" dirty="0"/>
          </a:p>
          <a:p>
            <a:pPr lvl="0"/>
            <a:r>
              <a:rPr lang="en-GB" b="1" dirty="0"/>
              <a:t>Praise and reward </a:t>
            </a:r>
            <a:r>
              <a:rPr lang="en-GB" dirty="0"/>
              <a:t>– </a:t>
            </a:r>
            <a:r>
              <a:rPr lang="en-GB" dirty="0" smtClean="0"/>
              <a:t>initially praise for each step even if they </a:t>
            </a:r>
            <a:r>
              <a:rPr lang="en-GB" dirty="0" smtClean="0"/>
              <a:t>needed </a:t>
            </a:r>
            <a:r>
              <a:rPr lang="en-GB" dirty="0" smtClean="0"/>
              <a:t>prompting. Once they can do it by themselves, only praise them if they do it without a reminder</a:t>
            </a:r>
          </a:p>
          <a:p>
            <a:pPr lvl="0"/>
            <a:r>
              <a:rPr lang="en-GB" b="1" dirty="0" smtClean="0"/>
              <a:t>Provide back-up reward </a:t>
            </a:r>
            <a:r>
              <a:rPr lang="en-GB" dirty="0" smtClean="0"/>
              <a:t>– find out what is important to them</a:t>
            </a:r>
          </a:p>
          <a:p>
            <a:pPr lvl="0"/>
            <a:r>
              <a:rPr lang="en-GB" b="1" dirty="0" smtClean="0"/>
              <a:t>Gradually </a:t>
            </a:r>
            <a:r>
              <a:rPr lang="en-GB" b="1" dirty="0"/>
              <a:t>reduce prompts and rewards </a:t>
            </a:r>
            <a:r>
              <a:rPr lang="en-GB" dirty="0" smtClean="0"/>
              <a:t>– this can be done once the routine is established</a:t>
            </a:r>
            <a:endParaRPr lang="en-GB" dirty="0"/>
          </a:p>
          <a:p>
            <a:endParaRPr lang="en-GB" dirty="0"/>
          </a:p>
        </p:txBody>
      </p:sp>
    </p:spTree>
    <p:extLst>
      <p:ext uri="{BB962C8B-B14F-4D97-AF65-F5344CB8AC3E}">
        <p14:creationId xmlns:p14="http://schemas.microsoft.com/office/powerpoint/2010/main" val="40187258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Becoming independent</a:t>
            </a:r>
            <a:br>
              <a:rPr lang="en-GB" b="1" dirty="0"/>
            </a:br>
            <a:r>
              <a:rPr lang="en-GB" b="1" dirty="0"/>
              <a:t>Good </a:t>
            </a:r>
            <a:r>
              <a:rPr lang="en-GB" b="1" dirty="0" smtClean="0"/>
              <a:t>after school </a:t>
            </a:r>
            <a:r>
              <a:rPr lang="en-GB" b="1" dirty="0"/>
              <a:t>routine:</a:t>
            </a:r>
            <a:endParaRPr lang="en-GB" dirty="0"/>
          </a:p>
        </p:txBody>
      </p:sp>
      <p:sp>
        <p:nvSpPr>
          <p:cNvPr id="3" name="Content Placeholder 2"/>
          <p:cNvSpPr>
            <a:spLocks noGrp="1"/>
          </p:cNvSpPr>
          <p:nvPr>
            <p:ph idx="1"/>
          </p:nvPr>
        </p:nvSpPr>
        <p:spPr/>
        <p:txBody>
          <a:bodyPr>
            <a:normAutofit/>
          </a:bodyPr>
          <a:lstStyle/>
          <a:p>
            <a:pPr lvl="0"/>
            <a:r>
              <a:rPr lang="en-GB" b="1" dirty="0" smtClean="0"/>
              <a:t>Allow children to relax </a:t>
            </a:r>
            <a:r>
              <a:rPr lang="en-GB" dirty="0" smtClean="0"/>
              <a:t>– don’t plan too many after school activities. Children </a:t>
            </a:r>
            <a:r>
              <a:rPr lang="en-GB" dirty="0"/>
              <a:t>need </a:t>
            </a:r>
            <a:r>
              <a:rPr lang="en-GB" dirty="0" smtClean="0"/>
              <a:t>to be able to relax and have some </a:t>
            </a:r>
            <a:r>
              <a:rPr lang="en-GB" dirty="0"/>
              <a:t>down time after a long day at school </a:t>
            </a:r>
            <a:endParaRPr lang="en-GB" dirty="0" smtClean="0"/>
          </a:p>
          <a:p>
            <a:pPr lvl="0"/>
            <a:r>
              <a:rPr lang="en-GB" b="1" dirty="0" smtClean="0"/>
              <a:t>Feed them </a:t>
            </a:r>
            <a:r>
              <a:rPr lang="en-GB" dirty="0" smtClean="0"/>
              <a:t>– children will be hungry after school and a healthy snack will help with this before dinner</a:t>
            </a:r>
          </a:p>
          <a:p>
            <a:pPr lvl="0"/>
            <a:r>
              <a:rPr lang="en-GB" b="1" dirty="0" smtClean="0"/>
              <a:t>Keep a routine for certain things </a:t>
            </a:r>
            <a:r>
              <a:rPr lang="en-GB" dirty="0" smtClean="0"/>
              <a:t>– when will they do homework and for how long? State a clear rule and stick to it</a:t>
            </a:r>
            <a:endParaRPr lang="en-GB" dirty="0"/>
          </a:p>
          <a:p>
            <a:r>
              <a:rPr lang="en-GB" b="1" dirty="0" smtClean="0"/>
              <a:t>Fun </a:t>
            </a:r>
            <a:r>
              <a:rPr lang="en-GB" dirty="0" smtClean="0"/>
              <a:t>– allow play, TV and computer time after homework is done</a:t>
            </a:r>
            <a:endParaRPr lang="en-GB" dirty="0"/>
          </a:p>
        </p:txBody>
      </p:sp>
    </p:spTree>
    <p:extLst>
      <p:ext uri="{BB962C8B-B14F-4D97-AF65-F5344CB8AC3E}">
        <p14:creationId xmlns:p14="http://schemas.microsoft.com/office/powerpoint/2010/main" val="23785314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Key messages:</a:t>
            </a:r>
            <a:endParaRPr lang="en-GB" b="1" dirty="0"/>
          </a:p>
        </p:txBody>
      </p:sp>
      <p:sp>
        <p:nvSpPr>
          <p:cNvPr id="3" name="Content Placeholder 2"/>
          <p:cNvSpPr>
            <a:spLocks noGrp="1"/>
          </p:cNvSpPr>
          <p:nvPr>
            <p:ph idx="1"/>
          </p:nvPr>
        </p:nvSpPr>
        <p:spPr/>
        <p:txBody>
          <a:bodyPr>
            <a:normAutofit/>
          </a:bodyPr>
          <a:lstStyle/>
          <a:p>
            <a:pPr lvl="0"/>
            <a:r>
              <a:rPr lang="en-GB" dirty="0" smtClean="0"/>
              <a:t>Encourage children to </a:t>
            </a:r>
            <a:r>
              <a:rPr lang="en-GB" b="1" dirty="0" smtClean="0"/>
              <a:t>show </a:t>
            </a:r>
            <a:r>
              <a:rPr lang="en-GB" b="1" dirty="0"/>
              <a:t>respect</a:t>
            </a:r>
          </a:p>
          <a:p>
            <a:pPr lvl="0"/>
            <a:r>
              <a:rPr lang="en-GB" dirty="0" smtClean="0"/>
              <a:t>Encourage them to be </a:t>
            </a:r>
            <a:r>
              <a:rPr lang="en-GB" b="1" dirty="0" smtClean="0"/>
              <a:t>considerate of other’s needs</a:t>
            </a:r>
            <a:endParaRPr lang="en-GB" b="1" dirty="0"/>
          </a:p>
          <a:p>
            <a:pPr lvl="0"/>
            <a:r>
              <a:rPr lang="en-GB" dirty="0" smtClean="0"/>
              <a:t>Help them become </a:t>
            </a:r>
            <a:r>
              <a:rPr lang="en-GB" b="1" dirty="0" smtClean="0"/>
              <a:t>good </a:t>
            </a:r>
            <a:r>
              <a:rPr lang="en-GB" b="1" dirty="0"/>
              <a:t>communicators</a:t>
            </a:r>
          </a:p>
          <a:p>
            <a:pPr lvl="0"/>
            <a:r>
              <a:rPr lang="en-GB" dirty="0" smtClean="0"/>
              <a:t>Help them develop </a:t>
            </a:r>
            <a:r>
              <a:rPr lang="en-GB" b="1" dirty="0" smtClean="0"/>
              <a:t>good </a:t>
            </a:r>
            <a:r>
              <a:rPr lang="en-GB" b="1" dirty="0"/>
              <a:t>social skills </a:t>
            </a:r>
            <a:endParaRPr lang="en-GB" b="1" dirty="0" smtClean="0"/>
          </a:p>
          <a:p>
            <a:pPr lvl="0"/>
            <a:r>
              <a:rPr lang="en-GB" dirty="0" smtClean="0"/>
              <a:t>Help them to develop </a:t>
            </a:r>
            <a:r>
              <a:rPr lang="en-GB" b="1" dirty="0" smtClean="0"/>
              <a:t>healthy </a:t>
            </a:r>
            <a:r>
              <a:rPr lang="en-GB" b="1" dirty="0"/>
              <a:t>self-esteem</a:t>
            </a:r>
          </a:p>
          <a:p>
            <a:pPr lvl="0"/>
            <a:r>
              <a:rPr lang="en-GB" dirty="0" smtClean="0"/>
              <a:t>Teach them how to be a </a:t>
            </a:r>
            <a:r>
              <a:rPr lang="en-GB" b="1" dirty="0" smtClean="0"/>
              <a:t>good problem solver</a:t>
            </a:r>
          </a:p>
          <a:p>
            <a:pPr lvl="0"/>
            <a:r>
              <a:rPr lang="en-GB" dirty="0" smtClean="0"/>
              <a:t>Promote </a:t>
            </a:r>
            <a:r>
              <a:rPr lang="en-GB" b="1" dirty="0" smtClean="0"/>
              <a:t>independence by taking </a:t>
            </a:r>
            <a:r>
              <a:rPr lang="en-GB" b="1" dirty="0"/>
              <a:t>responsibility </a:t>
            </a:r>
            <a:r>
              <a:rPr lang="en-GB" dirty="0"/>
              <a:t>and </a:t>
            </a:r>
            <a:r>
              <a:rPr lang="en-GB" dirty="0" smtClean="0"/>
              <a:t>doing </a:t>
            </a:r>
            <a:r>
              <a:rPr lang="en-GB" dirty="0"/>
              <a:t>things for themselves </a:t>
            </a:r>
          </a:p>
          <a:p>
            <a:endParaRPr lang="en-GB" dirty="0"/>
          </a:p>
        </p:txBody>
      </p:sp>
    </p:spTree>
    <p:extLst>
      <p:ext uri="{BB962C8B-B14F-4D97-AF65-F5344CB8AC3E}">
        <p14:creationId xmlns:p14="http://schemas.microsoft.com/office/powerpoint/2010/main" val="3111189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44288-1888-471E-B8B0-D738BB0AED05}"/>
              </a:ext>
            </a:extLst>
          </p:cNvPr>
          <p:cNvSpPr>
            <a:spLocks noGrp="1"/>
          </p:cNvSpPr>
          <p:nvPr>
            <p:ph type="title"/>
          </p:nvPr>
        </p:nvSpPr>
        <p:spPr/>
        <p:txBody>
          <a:bodyPr/>
          <a:lstStyle/>
          <a:p>
            <a:r>
              <a:rPr lang="en-GB" b="1" dirty="0" smtClean="0"/>
              <a:t>The foundations…</a:t>
            </a:r>
            <a:endParaRPr lang="en-GB" b="1" dirty="0"/>
          </a:p>
        </p:txBody>
      </p:sp>
      <p:sp>
        <p:nvSpPr>
          <p:cNvPr id="7" name="Content Placeholder 6"/>
          <p:cNvSpPr>
            <a:spLocks noGrp="1"/>
          </p:cNvSpPr>
          <p:nvPr>
            <p:ph idx="1"/>
          </p:nvPr>
        </p:nvSpPr>
        <p:spPr/>
        <p:txBody>
          <a:bodyPr/>
          <a:lstStyle/>
          <a:p>
            <a:r>
              <a:rPr lang="en-GB" dirty="0"/>
              <a:t>The foundations for social and emotional skills are laid in early years of a child’s life</a:t>
            </a:r>
          </a:p>
          <a:p>
            <a:pPr lvl="0"/>
            <a:r>
              <a:rPr lang="en-GB" dirty="0" smtClean="0"/>
              <a:t>Parents </a:t>
            </a:r>
            <a:r>
              <a:rPr lang="en-GB" dirty="0"/>
              <a:t>choose </a:t>
            </a:r>
            <a:r>
              <a:rPr lang="en-GB" dirty="0" smtClean="0"/>
              <a:t>the values</a:t>
            </a:r>
            <a:r>
              <a:rPr lang="en-GB" dirty="0"/>
              <a:t>, skills and behaviours to </a:t>
            </a:r>
            <a:r>
              <a:rPr lang="en-GB" dirty="0" smtClean="0"/>
              <a:t>encourage in their children </a:t>
            </a:r>
          </a:p>
          <a:p>
            <a:pPr lvl="0"/>
            <a:r>
              <a:rPr lang="en-GB" dirty="0" smtClean="0"/>
              <a:t>Parents have a key role to play in supporting children in developing their confidence and </a:t>
            </a:r>
            <a:r>
              <a:rPr lang="en-GB" dirty="0" smtClean="0"/>
              <a:t>reaching </a:t>
            </a:r>
            <a:r>
              <a:rPr lang="en-GB" dirty="0" smtClean="0"/>
              <a:t>their potential</a:t>
            </a:r>
            <a:endParaRPr lang="en-GB" dirty="0"/>
          </a:p>
          <a:p>
            <a:endParaRPr lang="en-GB" dirty="0"/>
          </a:p>
        </p:txBody>
      </p:sp>
      <p:pic>
        <p:nvPicPr>
          <p:cNvPr id="3" name="Picture 2"/>
          <p:cNvPicPr>
            <a:picLocks noChangeAspect="1"/>
          </p:cNvPicPr>
          <p:nvPr/>
        </p:nvPicPr>
        <p:blipFill>
          <a:blip r:embed="rId2"/>
          <a:stretch>
            <a:fillRect/>
          </a:stretch>
        </p:blipFill>
        <p:spPr>
          <a:xfrm>
            <a:off x="4334295" y="4893537"/>
            <a:ext cx="2466975" cy="1590675"/>
          </a:xfrm>
          <a:prstGeom prst="rect">
            <a:avLst/>
          </a:prstGeom>
        </p:spPr>
      </p:pic>
    </p:spTree>
    <p:extLst>
      <p:ext uri="{BB962C8B-B14F-4D97-AF65-F5344CB8AC3E}">
        <p14:creationId xmlns:p14="http://schemas.microsoft.com/office/powerpoint/2010/main" val="3432695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A9A7D-62B7-4FFA-8E45-70C3DC5DDA85}"/>
              </a:ext>
            </a:extLst>
          </p:cNvPr>
          <p:cNvSpPr>
            <a:spLocks noGrp="1"/>
          </p:cNvSpPr>
          <p:nvPr>
            <p:ph type="title"/>
          </p:nvPr>
        </p:nvSpPr>
        <p:spPr/>
        <p:txBody>
          <a:bodyPr/>
          <a:lstStyle/>
          <a:p>
            <a:r>
              <a:rPr lang="en-GB" b="1" dirty="0"/>
              <a:t>The </a:t>
            </a:r>
            <a:r>
              <a:rPr lang="en-GB" b="1" dirty="0" smtClean="0"/>
              <a:t>6 building blocks for success:</a:t>
            </a:r>
            <a:endParaRPr lang="en-GB" b="1" dirty="0"/>
          </a:p>
        </p:txBody>
      </p:sp>
      <p:sp>
        <p:nvSpPr>
          <p:cNvPr id="7" name="Content Placeholder 6">
            <a:extLst>
              <a:ext uri="{FF2B5EF4-FFF2-40B4-BE49-F238E27FC236}">
                <a16:creationId xmlns:a16="http://schemas.microsoft.com/office/drawing/2014/main" id="{71D0BDC6-98B2-49D8-A394-8C4CBCE0560A}"/>
              </a:ext>
            </a:extLst>
          </p:cNvPr>
          <p:cNvSpPr>
            <a:spLocks noGrp="1"/>
          </p:cNvSpPr>
          <p:nvPr>
            <p:ph idx="1"/>
          </p:nvPr>
        </p:nvSpPr>
        <p:spPr/>
        <p:txBody>
          <a:bodyPr>
            <a:normAutofit/>
          </a:bodyPr>
          <a:lstStyle/>
          <a:p>
            <a:pPr lvl="0">
              <a:buFont typeface="+mj-lt"/>
              <a:buAutoNum type="arabicPeriod"/>
            </a:pPr>
            <a:r>
              <a:rPr lang="en-GB" b="1" dirty="0" smtClean="0"/>
              <a:t>Showing respect to others </a:t>
            </a:r>
            <a:r>
              <a:rPr lang="en-GB" dirty="0" smtClean="0"/>
              <a:t>– encourage politeness, cooperating and following rules </a:t>
            </a:r>
          </a:p>
          <a:p>
            <a:pPr lvl="0">
              <a:buFont typeface="+mj-lt"/>
              <a:buAutoNum type="arabicPeriod"/>
            </a:pPr>
            <a:r>
              <a:rPr lang="en-GB" b="1" dirty="0" smtClean="0"/>
              <a:t>Being considerate</a:t>
            </a:r>
          </a:p>
          <a:p>
            <a:pPr lvl="0">
              <a:buFont typeface="+mj-lt"/>
              <a:buAutoNum type="arabicPeriod"/>
            </a:pPr>
            <a:r>
              <a:rPr lang="en-GB" b="1" dirty="0" smtClean="0"/>
              <a:t>Having good communication and social skills</a:t>
            </a:r>
          </a:p>
          <a:p>
            <a:pPr lvl="0">
              <a:buFont typeface="+mj-lt"/>
              <a:buAutoNum type="arabicPeriod"/>
            </a:pPr>
            <a:r>
              <a:rPr lang="en-GB" b="1" dirty="0" smtClean="0"/>
              <a:t>Having healthy self-esteem</a:t>
            </a:r>
          </a:p>
          <a:p>
            <a:pPr lvl="0">
              <a:buFont typeface="+mj-lt"/>
              <a:buAutoNum type="arabicPeriod"/>
            </a:pPr>
            <a:r>
              <a:rPr lang="en-GB" b="1" dirty="0" smtClean="0"/>
              <a:t>Becoming a good problem solver</a:t>
            </a:r>
          </a:p>
          <a:p>
            <a:pPr lvl="0">
              <a:buFont typeface="+mj-lt"/>
              <a:buAutoNum type="arabicPeriod"/>
            </a:pPr>
            <a:r>
              <a:rPr lang="en-GB" b="1" dirty="0" smtClean="0"/>
              <a:t>Becoming independent </a:t>
            </a:r>
          </a:p>
          <a:p>
            <a:endParaRPr lang="en-GB" dirty="0"/>
          </a:p>
        </p:txBody>
      </p:sp>
      <p:pic>
        <p:nvPicPr>
          <p:cNvPr id="3" name="Picture 2"/>
          <p:cNvPicPr>
            <a:picLocks noChangeAspect="1"/>
          </p:cNvPicPr>
          <p:nvPr/>
        </p:nvPicPr>
        <p:blipFill>
          <a:blip r:embed="rId2"/>
          <a:stretch>
            <a:fillRect/>
          </a:stretch>
        </p:blipFill>
        <p:spPr>
          <a:xfrm>
            <a:off x="7505428" y="3386636"/>
            <a:ext cx="1703886" cy="2881116"/>
          </a:xfrm>
          <a:prstGeom prst="rect">
            <a:avLst/>
          </a:prstGeom>
        </p:spPr>
      </p:pic>
    </p:spTree>
    <p:extLst>
      <p:ext uri="{BB962C8B-B14F-4D97-AF65-F5344CB8AC3E}">
        <p14:creationId xmlns:p14="http://schemas.microsoft.com/office/powerpoint/2010/main" val="690139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7F483-DC4B-4E04-AC95-DD37295B1338}"/>
              </a:ext>
            </a:extLst>
          </p:cNvPr>
          <p:cNvSpPr>
            <a:spLocks noGrp="1"/>
          </p:cNvSpPr>
          <p:nvPr>
            <p:ph type="title"/>
          </p:nvPr>
        </p:nvSpPr>
        <p:spPr/>
        <p:txBody>
          <a:bodyPr/>
          <a:lstStyle/>
          <a:p>
            <a:r>
              <a:rPr lang="en-GB" b="1" dirty="0" smtClean="0"/>
              <a:t>Showing respect to others</a:t>
            </a:r>
            <a:endParaRPr lang="en-GB" dirty="0"/>
          </a:p>
        </p:txBody>
      </p:sp>
      <p:sp>
        <p:nvSpPr>
          <p:cNvPr id="3" name="Content Placeholder 2">
            <a:extLst>
              <a:ext uri="{FF2B5EF4-FFF2-40B4-BE49-F238E27FC236}">
                <a16:creationId xmlns:a16="http://schemas.microsoft.com/office/drawing/2014/main" id="{D6A1DD3B-11CB-4DED-8C77-4023CA7CC524}"/>
              </a:ext>
            </a:extLst>
          </p:cNvPr>
          <p:cNvSpPr>
            <a:spLocks noGrp="1"/>
          </p:cNvSpPr>
          <p:nvPr>
            <p:ph idx="1"/>
          </p:nvPr>
        </p:nvSpPr>
        <p:spPr>
          <a:xfrm>
            <a:off x="1154954" y="2057589"/>
            <a:ext cx="8825659" cy="4370507"/>
          </a:xfrm>
        </p:spPr>
        <p:txBody>
          <a:bodyPr>
            <a:normAutofit/>
          </a:bodyPr>
          <a:lstStyle/>
          <a:p>
            <a:pPr marL="0" indent="0">
              <a:buNone/>
            </a:pPr>
            <a:endParaRPr lang="en-GB" dirty="0"/>
          </a:p>
          <a:p>
            <a:pPr marL="0" lvl="0" indent="0" algn="ctr">
              <a:buNone/>
            </a:pPr>
            <a:r>
              <a:rPr lang="en-GB" b="1" dirty="0" smtClean="0"/>
              <a:t>Children are more likely to get along with others if they are respectful towards them. Children can do this in many ways:</a:t>
            </a:r>
          </a:p>
          <a:p>
            <a:r>
              <a:rPr lang="en-GB" b="1" dirty="0" smtClean="0"/>
              <a:t>Speak </a:t>
            </a:r>
            <a:r>
              <a:rPr lang="en-GB" b="1" dirty="0"/>
              <a:t>politely </a:t>
            </a:r>
            <a:r>
              <a:rPr lang="en-GB" dirty="0"/>
              <a:t>– </a:t>
            </a:r>
            <a:r>
              <a:rPr lang="en-GB" dirty="0" smtClean="0"/>
              <a:t>this is important for children to learn. One of the best ways of achieving this is through </a:t>
            </a:r>
            <a:r>
              <a:rPr lang="en-GB" b="1" i="1" dirty="0" smtClean="0"/>
              <a:t>modelling</a:t>
            </a:r>
            <a:r>
              <a:rPr lang="en-GB" dirty="0" smtClean="0"/>
              <a:t>. We should encourage children to speak </a:t>
            </a:r>
            <a:r>
              <a:rPr lang="en-GB" dirty="0"/>
              <a:t>in </a:t>
            </a:r>
            <a:r>
              <a:rPr lang="en-GB" dirty="0" smtClean="0"/>
              <a:t>a pleasant </a:t>
            </a:r>
            <a:r>
              <a:rPr lang="en-GB" dirty="0"/>
              <a:t>tone of </a:t>
            </a:r>
            <a:r>
              <a:rPr lang="en-GB" dirty="0" smtClean="0"/>
              <a:t>voice and ask and answer politely (this </a:t>
            </a:r>
            <a:r>
              <a:rPr lang="en-GB" dirty="0"/>
              <a:t>could be a house rule</a:t>
            </a:r>
            <a:r>
              <a:rPr lang="en-GB" dirty="0" smtClean="0"/>
              <a:t>). Do not </a:t>
            </a:r>
            <a:r>
              <a:rPr lang="en-GB" dirty="0"/>
              <a:t>give child what they want when ask in rude or unpleasant way (rewarding bad </a:t>
            </a:r>
            <a:r>
              <a:rPr lang="en-GB" dirty="0" smtClean="0"/>
              <a:t>behaviour). If they ask rudely it is ok to say ‘no’ as we need to praise the behaviour we want to </a:t>
            </a:r>
            <a:r>
              <a:rPr lang="en-GB" dirty="0" smtClean="0"/>
              <a:t>see. </a:t>
            </a:r>
            <a:r>
              <a:rPr lang="en-GB" dirty="0" smtClean="0"/>
              <a:t>Try to be as consistent as you can.</a:t>
            </a:r>
          </a:p>
          <a:p>
            <a:r>
              <a:rPr lang="en-GB" b="1" dirty="0" smtClean="0"/>
              <a:t>Cooperate and follow rules </a:t>
            </a:r>
            <a:r>
              <a:rPr lang="en-GB" dirty="0" smtClean="0"/>
              <a:t>– all children need guidance about what is expected of them and feel safe and secure when they know an adult is in control. Make </a:t>
            </a:r>
            <a:r>
              <a:rPr lang="en-GB" dirty="0"/>
              <a:t>a request very clearly and set the expectation and then don’t stay for a conversation about it.</a:t>
            </a:r>
          </a:p>
          <a:p>
            <a:endParaRPr lang="en-GB" dirty="0" smtClean="0"/>
          </a:p>
          <a:p>
            <a:endParaRPr lang="en-GB" dirty="0"/>
          </a:p>
          <a:p>
            <a:endParaRPr lang="en-GB" dirty="0"/>
          </a:p>
        </p:txBody>
      </p:sp>
    </p:spTree>
    <p:extLst>
      <p:ext uri="{BB962C8B-B14F-4D97-AF65-F5344CB8AC3E}">
        <p14:creationId xmlns:p14="http://schemas.microsoft.com/office/powerpoint/2010/main" val="252461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b="1" dirty="0" smtClean="0"/>
              <a:t>Showing respect to others continued:</a:t>
            </a:r>
            <a:endParaRPr lang="en-GB" b="1" dirty="0"/>
          </a:p>
        </p:txBody>
      </p:sp>
      <p:sp>
        <p:nvSpPr>
          <p:cNvPr id="5" name="Text Placeholder 4"/>
          <p:cNvSpPr>
            <a:spLocks noGrp="1"/>
          </p:cNvSpPr>
          <p:nvPr>
            <p:ph type="body" idx="1"/>
          </p:nvPr>
        </p:nvSpPr>
        <p:spPr/>
        <p:txBody>
          <a:bodyPr/>
          <a:lstStyle/>
          <a:p>
            <a:r>
              <a:rPr lang="en-GB" dirty="0" smtClean="0"/>
              <a:t>How to be cooperative: </a:t>
            </a:r>
            <a:endParaRPr lang="en-GB" dirty="0"/>
          </a:p>
        </p:txBody>
      </p:sp>
      <p:sp>
        <p:nvSpPr>
          <p:cNvPr id="3" name="Content Placeholder 2"/>
          <p:cNvSpPr>
            <a:spLocks noGrp="1"/>
          </p:cNvSpPr>
          <p:nvPr>
            <p:ph sz="half" idx="2"/>
          </p:nvPr>
        </p:nvSpPr>
        <p:spPr/>
        <p:txBody>
          <a:bodyPr>
            <a:normAutofit lnSpcReduction="10000"/>
          </a:bodyPr>
          <a:lstStyle/>
          <a:p>
            <a:r>
              <a:rPr lang="en-GB" dirty="0"/>
              <a:t>C</a:t>
            </a:r>
            <a:r>
              <a:rPr lang="en-GB" dirty="0" smtClean="0"/>
              <a:t>hildren </a:t>
            </a:r>
            <a:r>
              <a:rPr lang="en-GB" dirty="0"/>
              <a:t>need to be able to stop what they are </a:t>
            </a:r>
            <a:r>
              <a:rPr lang="en-GB" dirty="0" smtClean="0"/>
              <a:t>doing</a:t>
            </a:r>
          </a:p>
          <a:p>
            <a:r>
              <a:rPr lang="en-GB" dirty="0" smtClean="0"/>
              <a:t>Listen to </a:t>
            </a:r>
            <a:r>
              <a:rPr lang="en-GB" dirty="0"/>
              <a:t>and understand what is being </a:t>
            </a:r>
            <a:r>
              <a:rPr lang="en-GB" dirty="0" smtClean="0"/>
              <a:t>said</a:t>
            </a:r>
          </a:p>
          <a:p>
            <a:r>
              <a:rPr lang="en-GB" dirty="0"/>
              <a:t>F</a:t>
            </a:r>
            <a:r>
              <a:rPr lang="en-GB" dirty="0" smtClean="0"/>
              <a:t>ollow </a:t>
            </a:r>
            <a:r>
              <a:rPr lang="en-GB" dirty="0"/>
              <a:t>an instruction straight away without </a:t>
            </a:r>
            <a:r>
              <a:rPr lang="en-GB" dirty="0" smtClean="0"/>
              <a:t>complaining </a:t>
            </a:r>
          </a:p>
          <a:p>
            <a:r>
              <a:rPr lang="en-GB" dirty="0"/>
              <a:t>J</a:t>
            </a:r>
            <a:r>
              <a:rPr lang="en-GB" dirty="0" smtClean="0"/>
              <a:t>oin </a:t>
            </a:r>
            <a:r>
              <a:rPr lang="en-GB" dirty="0"/>
              <a:t>in class or group </a:t>
            </a:r>
            <a:r>
              <a:rPr lang="en-GB" dirty="0" smtClean="0"/>
              <a:t>activities </a:t>
            </a:r>
          </a:p>
          <a:p>
            <a:r>
              <a:rPr lang="en-GB" dirty="0"/>
              <a:t>C</a:t>
            </a:r>
            <a:r>
              <a:rPr lang="en-GB" dirty="0" smtClean="0"/>
              <a:t>ooperate </a:t>
            </a:r>
            <a:r>
              <a:rPr lang="en-GB" dirty="0"/>
              <a:t>with other children by sharing and turn </a:t>
            </a:r>
            <a:r>
              <a:rPr lang="en-GB" dirty="0" smtClean="0"/>
              <a:t>taking</a:t>
            </a:r>
            <a:endParaRPr lang="en-GB" dirty="0"/>
          </a:p>
        </p:txBody>
      </p:sp>
      <p:sp>
        <p:nvSpPr>
          <p:cNvPr id="6" name="Text Placeholder 5"/>
          <p:cNvSpPr>
            <a:spLocks noGrp="1"/>
          </p:cNvSpPr>
          <p:nvPr>
            <p:ph type="body" sz="quarter" idx="3"/>
          </p:nvPr>
        </p:nvSpPr>
        <p:spPr/>
        <p:txBody>
          <a:bodyPr/>
          <a:lstStyle/>
          <a:p>
            <a:r>
              <a:rPr lang="en-GB" dirty="0" smtClean="0"/>
              <a:t>How to develop these skills:</a:t>
            </a:r>
            <a:endParaRPr lang="en-GB" dirty="0"/>
          </a:p>
        </p:txBody>
      </p:sp>
      <p:sp>
        <p:nvSpPr>
          <p:cNvPr id="7" name="Content Placeholder 6"/>
          <p:cNvSpPr>
            <a:spLocks noGrp="1"/>
          </p:cNvSpPr>
          <p:nvPr>
            <p:ph sz="quarter" idx="4"/>
          </p:nvPr>
        </p:nvSpPr>
        <p:spPr/>
        <p:txBody>
          <a:bodyPr>
            <a:normAutofit fontScale="92500" lnSpcReduction="20000"/>
          </a:bodyPr>
          <a:lstStyle/>
          <a:p>
            <a:r>
              <a:rPr lang="en-GB" dirty="0"/>
              <a:t>G</a:t>
            </a:r>
            <a:r>
              <a:rPr lang="en-GB" dirty="0" smtClean="0"/>
              <a:t>et </a:t>
            </a:r>
            <a:r>
              <a:rPr lang="en-GB" dirty="0" smtClean="0"/>
              <a:t>close and use the child’s name</a:t>
            </a:r>
          </a:p>
          <a:p>
            <a:r>
              <a:rPr lang="en-GB" dirty="0"/>
              <a:t>G</a:t>
            </a:r>
            <a:r>
              <a:rPr lang="en-GB" dirty="0" smtClean="0"/>
              <a:t>ive </a:t>
            </a:r>
            <a:r>
              <a:rPr lang="en-GB" dirty="0"/>
              <a:t>instruction clearly and calmly with a firm </a:t>
            </a:r>
            <a:r>
              <a:rPr lang="en-GB" dirty="0" smtClean="0"/>
              <a:t>voice</a:t>
            </a:r>
          </a:p>
          <a:p>
            <a:r>
              <a:rPr lang="en-GB" dirty="0"/>
              <a:t>P</a:t>
            </a:r>
            <a:r>
              <a:rPr lang="en-GB" dirty="0" smtClean="0"/>
              <a:t>ause </a:t>
            </a:r>
            <a:r>
              <a:rPr lang="en-GB" dirty="0" smtClean="0"/>
              <a:t>briefly </a:t>
            </a:r>
            <a:r>
              <a:rPr lang="en-GB" dirty="0"/>
              <a:t>(5 seconds</a:t>
            </a:r>
            <a:r>
              <a:rPr lang="en-GB" dirty="0" smtClean="0"/>
              <a:t>) </a:t>
            </a:r>
          </a:p>
          <a:p>
            <a:r>
              <a:rPr lang="en-GB" dirty="0" smtClean="0"/>
              <a:t>Praise </a:t>
            </a:r>
            <a:r>
              <a:rPr lang="en-GB" dirty="0"/>
              <a:t>child if they do what you </a:t>
            </a:r>
            <a:r>
              <a:rPr lang="en-GB" dirty="0" smtClean="0"/>
              <a:t>ask </a:t>
            </a:r>
          </a:p>
          <a:p>
            <a:r>
              <a:rPr lang="en-GB" dirty="0"/>
              <a:t>R</a:t>
            </a:r>
            <a:r>
              <a:rPr lang="en-GB" dirty="0" smtClean="0"/>
              <a:t>epeat </a:t>
            </a:r>
            <a:r>
              <a:rPr lang="en-GB" dirty="0"/>
              <a:t>instruction once if </a:t>
            </a:r>
            <a:r>
              <a:rPr lang="en-GB" dirty="0" smtClean="0"/>
              <a:t>child ignores or protests </a:t>
            </a:r>
          </a:p>
          <a:p>
            <a:r>
              <a:rPr lang="en-GB" dirty="0"/>
              <a:t>I</a:t>
            </a:r>
            <a:r>
              <a:rPr lang="en-GB" dirty="0" smtClean="0"/>
              <a:t>f </a:t>
            </a:r>
            <a:r>
              <a:rPr lang="en-GB" dirty="0" smtClean="0"/>
              <a:t>they don’t do as you ask use a suitable </a:t>
            </a:r>
            <a:r>
              <a:rPr lang="en-GB" dirty="0"/>
              <a:t>back up </a:t>
            </a:r>
            <a:r>
              <a:rPr lang="en-GB" dirty="0" smtClean="0"/>
              <a:t>consequence </a:t>
            </a:r>
            <a:r>
              <a:rPr lang="en-GB" dirty="0"/>
              <a:t>(e.g. loss of </a:t>
            </a:r>
            <a:r>
              <a:rPr lang="en-GB" dirty="0" smtClean="0"/>
              <a:t>Xbox </a:t>
            </a:r>
            <a:r>
              <a:rPr lang="en-GB" dirty="0" smtClean="0"/>
              <a:t>time, quiet time or time-out)</a:t>
            </a:r>
            <a:endParaRPr lang="en-GB" dirty="0"/>
          </a:p>
        </p:txBody>
      </p:sp>
    </p:spTree>
    <p:extLst>
      <p:ext uri="{BB962C8B-B14F-4D97-AF65-F5344CB8AC3E}">
        <p14:creationId xmlns:p14="http://schemas.microsoft.com/office/powerpoint/2010/main" val="25316094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5B92A-A6A6-4E07-83AD-71A64FF7F94A}"/>
              </a:ext>
            </a:extLst>
          </p:cNvPr>
          <p:cNvSpPr>
            <a:spLocks noGrp="1"/>
          </p:cNvSpPr>
          <p:nvPr>
            <p:ph type="title"/>
          </p:nvPr>
        </p:nvSpPr>
        <p:spPr/>
        <p:txBody>
          <a:bodyPr/>
          <a:lstStyle/>
          <a:p>
            <a:r>
              <a:rPr lang="en-GB" b="1" dirty="0" smtClean="0"/>
              <a:t>Being considerate</a:t>
            </a:r>
            <a:br>
              <a:rPr lang="en-GB" b="1" dirty="0" smtClean="0"/>
            </a:br>
            <a:r>
              <a:rPr lang="en-GB" b="1" dirty="0" smtClean="0"/>
              <a:t>Skills needed:</a:t>
            </a:r>
            <a:endParaRPr lang="en-GB" dirty="0"/>
          </a:p>
        </p:txBody>
      </p:sp>
      <p:sp>
        <p:nvSpPr>
          <p:cNvPr id="3" name="Content Placeholder 2">
            <a:extLst>
              <a:ext uri="{FF2B5EF4-FFF2-40B4-BE49-F238E27FC236}">
                <a16:creationId xmlns:a16="http://schemas.microsoft.com/office/drawing/2014/main" id="{2185B952-2E81-4D47-A3FD-4E51E63BB344}"/>
              </a:ext>
            </a:extLst>
          </p:cNvPr>
          <p:cNvSpPr>
            <a:spLocks noGrp="1"/>
          </p:cNvSpPr>
          <p:nvPr>
            <p:ph idx="1"/>
          </p:nvPr>
        </p:nvSpPr>
        <p:spPr>
          <a:xfrm>
            <a:off x="1154954" y="2374710"/>
            <a:ext cx="8825659" cy="4086248"/>
          </a:xfrm>
        </p:spPr>
        <p:txBody>
          <a:bodyPr>
            <a:normAutofit fontScale="92500" lnSpcReduction="10000"/>
          </a:bodyPr>
          <a:lstStyle/>
          <a:p>
            <a:pPr marL="0" lvl="0" indent="0">
              <a:buNone/>
            </a:pPr>
            <a:r>
              <a:rPr lang="en-GB" dirty="0" smtClean="0"/>
              <a:t>Children will find it easier to get on with others and make friends if they are considerate of others needs. This can involve:</a:t>
            </a:r>
          </a:p>
          <a:p>
            <a:pPr marL="0" lvl="0" indent="0">
              <a:buNone/>
            </a:pPr>
            <a:endParaRPr lang="en-GB" dirty="0" smtClean="0"/>
          </a:p>
          <a:p>
            <a:pPr lvl="0"/>
            <a:r>
              <a:rPr lang="en-GB" dirty="0" smtClean="0"/>
              <a:t>Looking at and listening to others when they are speaking</a:t>
            </a:r>
            <a:endParaRPr lang="en-GB" dirty="0"/>
          </a:p>
          <a:p>
            <a:pPr lvl="0"/>
            <a:r>
              <a:rPr lang="en-GB" dirty="0" smtClean="0"/>
              <a:t>Letting </a:t>
            </a:r>
            <a:r>
              <a:rPr lang="en-GB" dirty="0"/>
              <a:t>others have a </a:t>
            </a:r>
            <a:r>
              <a:rPr lang="en-GB" dirty="0" smtClean="0"/>
              <a:t>turn – turn taking in games and activities</a:t>
            </a:r>
            <a:endParaRPr lang="en-GB" dirty="0"/>
          </a:p>
          <a:p>
            <a:pPr lvl="0"/>
            <a:r>
              <a:rPr lang="en-GB" dirty="0" smtClean="0"/>
              <a:t>Asking </a:t>
            </a:r>
            <a:r>
              <a:rPr lang="en-GB" dirty="0"/>
              <a:t>what others would like to </a:t>
            </a:r>
            <a:r>
              <a:rPr lang="en-GB" dirty="0" smtClean="0"/>
              <a:t>do rather than taking the lead all the time</a:t>
            </a:r>
            <a:endParaRPr lang="en-GB" dirty="0"/>
          </a:p>
          <a:p>
            <a:pPr lvl="0"/>
            <a:r>
              <a:rPr lang="en-GB" dirty="0" smtClean="0"/>
              <a:t>Waiting and not </a:t>
            </a:r>
            <a:r>
              <a:rPr lang="en-GB" dirty="0" smtClean="0"/>
              <a:t>interrupting </a:t>
            </a:r>
            <a:r>
              <a:rPr lang="en-GB" dirty="0" smtClean="0"/>
              <a:t>while </a:t>
            </a:r>
            <a:r>
              <a:rPr lang="en-GB" dirty="0"/>
              <a:t>others </a:t>
            </a:r>
            <a:r>
              <a:rPr lang="en-GB" dirty="0" smtClean="0"/>
              <a:t>are talking/busy </a:t>
            </a:r>
            <a:endParaRPr lang="en-GB" dirty="0"/>
          </a:p>
          <a:p>
            <a:pPr lvl="0"/>
            <a:r>
              <a:rPr lang="en-GB" dirty="0" smtClean="0"/>
              <a:t>Thinking </a:t>
            </a:r>
            <a:r>
              <a:rPr lang="en-GB" dirty="0"/>
              <a:t>about </a:t>
            </a:r>
            <a:r>
              <a:rPr lang="en-GB" dirty="0" smtClean="0"/>
              <a:t>other </a:t>
            </a:r>
            <a:r>
              <a:rPr lang="en-GB" dirty="0" smtClean="0"/>
              <a:t>people’s feelings</a:t>
            </a:r>
            <a:endParaRPr lang="en-GB" dirty="0"/>
          </a:p>
          <a:p>
            <a:pPr lvl="0"/>
            <a:r>
              <a:rPr lang="en-GB" dirty="0" smtClean="0"/>
              <a:t>Helping </a:t>
            </a:r>
            <a:r>
              <a:rPr lang="en-GB" dirty="0"/>
              <a:t>others</a:t>
            </a:r>
          </a:p>
          <a:p>
            <a:pPr lvl="0"/>
            <a:r>
              <a:rPr lang="en-GB" dirty="0" smtClean="0"/>
              <a:t>Being friendly </a:t>
            </a:r>
            <a:r>
              <a:rPr lang="en-GB" dirty="0"/>
              <a:t>and welcoming</a:t>
            </a:r>
          </a:p>
          <a:p>
            <a:pPr lvl="0"/>
            <a:r>
              <a:rPr lang="en-GB" dirty="0" smtClean="0"/>
              <a:t>Helping </a:t>
            </a:r>
            <a:r>
              <a:rPr lang="en-GB" dirty="0"/>
              <a:t>at </a:t>
            </a:r>
            <a:r>
              <a:rPr lang="en-GB" dirty="0" smtClean="0"/>
              <a:t>home – doing simple chores without being asked like putting dirty clothes in a clothes basket</a:t>
            </a:r>
            <a:endParaRPr lang="en-GB" dirty="0"/>
          </a:p>
          <a:p>
            <a:endParaRPr lang="en-GB" dirty="0"/>
          </a:p>
        </p:txBody>
      </p:sp>
      <p:pic>
        <p:nvPicPr>
          <p:cNvPr id="4" name="Picture 3"/>
          <p:cNvPicPr>
            <a:picLocks noChangeAspect="1"/>
          </p:cNvPicPr>
          <p:nvPr/>
        </p:nvPicPr>
        <p:blipFill>
          <a:blip r:embed="rId2"/>
          <a:stretch>
            <a:fillRect/>
          </a:stretch>
        </p:blipFill>
        <p:spPr>
          <a:xfrm>
            <a:off x="8816229" y="4417834"/>
            <a:ext cx="2200275" cy="1343025"/>
          </a:xfrm>
          <a:prstGeom prst="rect">
            <a:avLst/>
          </a:prstGeom>
        </p:spPr>
      </p:pic>
    </p:spTree>
    <p:extLst>
      <p:ext uri="{BB962C8B-B14F-4D97-AF65-F5344CB8AC3E}">
        <p14:creationId xmlns:p14="http://schemas.microsoft.com/office/powerpoint/2010/main" val="1124550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4782E-299C-4B5E-826E-A280114D9D5B}"/>
              </a:ext>
            </a:extLst>
          </p:cNvPr>
          <p:cNvSpPr>
            <a:spLocks noGrp="1"/>
          </p:cNvSpPr>
          <p:nvPr>
            <p:ph type="title"/>
          </p:nvPr>
        </p:nvSpPr>
        <p:spPr/>
        <p:txBody>
          <a:bodyPr/>
          <a:lstStyle/>
          <a:p>
            <a:r>
              <a:rPr lang="en-GB" b="1" dirty="0" smtClean="0"/>
              <a:t>Being considerate</a:t>
            </a:r>
            <a:br>
              <a:rPr lang="en-GB" b="1" dirty="0" smtClean="0"/>
            </a:br>
            <a:r>
              <a:rPr lang="en-GB" b="1" dirty="0" smtClean="0"/>
              <a:t>How to encourage this:</a:t>
            </a:r>
            <a:endParaRPr lang="en-GB" b="1" dirty="0"/>
          </a:p>
        </p:txBody>
      </p:sp>
      <p:sp>
        <p:nvSpPr>
          <p:cNvPr id="3" name="Content Placeholder 2">
            <a:extLst>
              <a:ext uri="{FF2B5EF4-FFF2-40B4-BE49-F238E27FC236}">
                <a16:creationId xmlns:a16="http://schemas.microsoft.com/office/drawing/2014/main" id="{26D8D514-B2B3-415F-8868-E0421AD95697}"/>
              </a:ext>
            </a:extLst>
          </p:cNvPr>
          <p:cNvSpPr>
            <a:spLocks noGrp="1"/>
          </p:cNvSpPr>
          <p:nvPr>
            <p:ph idx="1"/>
          </p:nvPr>
        </p:nvSpPr>
        <p:spPr>
          <a:xfrm>
            <a:off x="1154954" y="2238234"/>
            <a:ext cx="9654073" cy="4517408"/>
          </a:xfrm>
        </p:spPr>
        <p:txBody>
          <a:bodyPr>
            <a:normAutofit fontScale="92500" lnSpcReduction="20000"/>
          </a:bodyPr>
          <a:lstStyle/>
          <a:p>
            <a:pPr lvl="0"/>
            <a:r>
              <a:rPr lang="en-GB" b="1" dirty="0"/>
              <a:t>Model it yourself </a:t>
            </a:r>
            <a:r>
              <a:rPr lang="en-GB" dirty="0"/>
              <a:t>– giving them the opportunity to learn and see how it is done</a:t>
            </a:r>
          </a:p>
          <a:p>
            <a:pPr lvl="0"/>
            <a:r>
              <a:rPr lang="en-GB" b="1" dirty="0"/>
              <a:t>Avoid criticising </a:t>
            </a:r>
            <a:r>
              <a:rPr lang="en-GB" b="1" dirty="0" smtClean="0"/>
              <a:t>others </a:t>
            </a:r>
            <a:r>
              <a:rPr lang="en-GB" dirty="0" smtClean="0"/>
              <a:t>– if they see you doing it they are likely to do it too</a:t>
            </a:r>
            <a:endParaRPr lang="en-GB" dirty="0"/>
          </a:p>
          <a:p>
            <a:pPr lvl="0"/>
            <a:r>
              <a:rPr lang="en-GB" b="1" dirty="0"/>
              <a:t>Point out others’ good points </a:t>
            </a:r>
            <a:r>
              <a:rPr lang="en-GB" dirty="0"/>
              <a:t>– </a:t>
            </a:r>
            <a:r>
              <a:rPr lang="en-GB" dirty="0" smtClean="0"/>
              <a:t>this can also be about recognising </a:t>
            </a:r>
            <a:r>
              <a:rPr lang="en-GB" dirty="0"/>
              <a:t>achievement and effort not always </a:t>
            </a:r>
            <a:r>
              <a:rPr lang="en-GB" dirty="0" smtClean="0"/>
              <a:t>success. Link this to real life examples of people the child knows</a:t>
            </a:r>
            <a:endParaRPr lang="en-GB" dirty="0"/>
          </a:p>
          <a:p>
            <a:pPr lvl="0"/>
            <a:r>
              <a:rPr lang="en-GB" b="1" dirty="0"/>
              <a:t>Provide opportunities to show </a:t>
            </a:r>
            <a:r>
              <a:rPr lang="en-GB" b="1" dirty="0" smtClean="0"/>
              <a:t>caring </a:t>
            </a:r>
            <a:r>
              <a:rPr lang="en-GB" dirty="0" smtClean="0"/>
              <a:t>– this can involve helping others or caring for a pet</a:t>
            </a:r>
            <a:endParaRPr lang="en-GB" dirty="0"/>
          </a:p>
          <a:p>
            <a:pPr lvl="0"/>
            <a:r>
              <a:rPr lang="en-GB" b="1" dirty="0" smtClean="0"/>
              <a:t>Acknowledge kindness </a:t>
            </a:r>
            <a:r>
              <a:rPr lang="en-GB" dirty="0" smtClean="0"/>
              <a:t>- praise or thank your child they are kind, helpful or show an awareness of other’s feelings. Tell them how their kindness makes you feel – this will also make them feel good</a:t>
            </a:r>
          </a:p>
          <a:p>
            <a:pPr lvl="0"/>
            <a:r>
              <a:rPr lang="en-GB" b="1" dirty="0" smtClean="0"/>
              <a:t>Ask </a:t>
            </a:r>
            <a:r>
              <a:rPr lang="en-GB" b="1" dirty="0"/>
              <a:t>your child about their </a:t>
            </a:r>
            <a:r>
              <a:rPr lang="en-GB" b="1" dirty="0" smtClean="0"/>
              <a:t>feelings and support them in recognising others</a:t>
            </a:r>
            <a:r>
              <a:rPr lang="en-GB" dirty="0" smtClean="0"/>
              <a:t> - keep </a:t>
            </a:r>
            <a:r>
              <a:rPr lang="en-GB" dirty="0"/>
              <a:t>this simple! </a:t>
            </a:r>
            <a:r>
              <a:rPr lang="en-GB" dirty="0" smtClean="0"/>
              <a:t>Emoji faces could help them name their own feelings. Questioning will help them consider others.</a:t>
            </a:r>
          </a:p>
          <a:p>
            <a:r>
              <a:rPr lang="en-GB" b="1" dirty="0" smtClean="0"/>
              <a:t>Encourage </a:t>
            </a:r>
            <a:r>
              <a:rPr lang="en-GB" b="1" dirty="0"/>
              <a:t>your child to make amends </a:t>
            </a:r>
            <a:r>
              <a:rPr lang="en-GB" dirty="0"/>
              <a:t>– </a:t>
            </a:r>
            <a:r>
              <a:rPr lang="en-GB" dirty="0" smtClean="0"/>
              <a:t>this is about children </a:t>
            </a:r>
            <a:r>
              <a:rPr lang="en-GB" dirty="0"/>
              <a:t>taking responsibility and seeing the </a:t>
            </a:r>
            <a:r>
              <a:rPr lang="en-GB" dirty="0" smtClean="0"/>
              <a:t>consequence. They </a:t>
            </a:r>
            <a:r>
              <a:rPr lang="en-GB" dirty="0"/>
              <a:t>need to acknowledge they have done something wrong and how this has impacted on the other person </a:t>
            </a:r>
            <a:r>
              <a:rPr lang="en-GB" dirty="0" smtClean="0"/>
              <a:t> </a:t>
            </a:r>
          </a:p>
          <a:p>
            <a:r>
              <a:rPr lang="en-GB" b="1" dirty="0" smtClean="0"/>
              <a:t>Provide </a:t>
            </a:r>
            <a:r>
              <a:rPr lang="en-GB" b="1" dirty="0"/>
              <a:t>a </a:t>
            </a:r>
            <a:r>
              <a:rPr lang="en-GB" b="1" dirty="0" smtClean="0"/>
              <a:t>consequence for inconsiderate or hurtful behaviour </a:t>
            </a:r>
            <a:r>
              <a:rPr lang="en-GB" dirty="0"/>
              <a:t>– </a:t>
            </a:r>
            <a:r>
              <a:rPr lang="en-GB" dirty="0" smtClean="0"/>
              <a:t>if the same problem occurs address it quickly and appropriately and </a:t>
            </a:r>
            <a:r>
              <a:rPr lang="en-GB" dirty="0"/>
              <a:t>hold </a:t>
            </a:r>
            <a:r>
              <a:rPr lang="en-GB" dirty="0" smtClean="0"/>
              <a:t>the child </a:t>
            </a:r>
            <a:r>
              <a:rPr lang="en-GB" dirty="0"/>
              <a:t>to account </a:t>
            </a:r>
          </a:p>
          <a:p>
            <a:endParaRPr lang="en-GB" dirty="0"/>
          </a:p>
        </p:txBody>
      </p:sp>
    </p:spTree>
    <p:extLst>
      <p:ext uri="{BB962C8B-B14F-4D97-AF65-F5344CB8AC3E}">
        <p14:creationId xmlns:p14="http://schemas.microsoft.com/office/powerpoint/2010/main" val="37369877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3FCCA8-9DFA-459E-8119-33F1E1F7775D}"/>
              </a:ext>
            </a:extLst>
          </p:cNvPr>
          <p:cNvSpPr>
            <a:spLocks noGrp="1"/>
          </p:cNvSpPr>
          <p:nvPr>
            <p:ph type="title"/>
          </p:nvPr>
        </p:nvSpPr>
        <p:spPr/>
        <p:txBody>
          <a:bodyPr/>
          <a:lstStyle/>
          <a:p>
            <a:r>
              <a:rPr lang="en-GB" b="1" dirty="0" smtClean="0"/>
              <a:t>Having good communication and social skills</a:t>
            </a:r>
            <a:endParaRPr lang="en-GB" dirty="0"/>
          </a:p>
        </p:txBody>
      </p:sp>
      <p:sp>
        <p:nvSpPr>
          <p:cNvPr id="3" name="Content Placeholder 2">
            <a:extLst>
              <a:ext uri="{FF2B5EF4-FFF2-40B4-BE49-F238E27FC236}">
                <a16:creationId xmlns:a16="http://schemas.microsoft.com/office/drawing/2014/main" id="{F303C924-976D-41A3-8A09-29271B2BFAA2}"/>
              </a:ext>
            </a:extLst>
          </p:cNvPr>
          <p:cNvSpPr>
            <a:spLocks noGrp="1"/>
          </p:cNvSpPr>
          <p:nvPr>
            <p:ph idx="1"/>
          </p:nvPr>
        </p:nvSpPr>
        <p:spPr>
          <a:xfrm>
            <a:off x="1154954" y="2347415"/>
            <a:ext cx="8825659" cy="4244454"/>
          </a:xfrm>
        </p:spPr>
        <p:txBody>
          <a:bodyPr>
            <a:normAutofit fontScale="92500" lnSpcReduction="10000"/>
          </a:bodyPr>
          <a:lstStyle/>
          <a:p>
            <a:pPr marL="0" lvl="0" indent="0">
              <a:buNone/>
            </a:pPr>
            <a:r>
              <a:rPr lang="en-GB" dirty="0" smtClean="0"/>
              <a:t>Children who have good communication and social skills find </a:t>
            </a:r>
            <a:r>
              <a:rPr lang="en-GB" dirty="0"/>
              <a:t>it easier to make and keep </a:t>
            </a:r>
            <a:r>
              <a:rPr lang="en-GB" dirty="0" smtClean="0"/>
              <a:t>friends. They are liked </a:t>
            </a:r>
            <a:r>
              <a:rPr lang="en-GB" dirty="0"/>
              <a:t>by </a:t>
            </a:r>
            <a:r>
              <a:rPr lang="en-GB" dirty="0" smtClean="0"/>
              <a:t>peers and tend to have fewer arguments and disagreements.</a:t>
            </a:r>
            <a:endParaRPr lang="en-GB" b="1" dirty="0"/>
          </a:p>
          <a:p>
            <a:pPr marL="0" indent="0">
              <a:buNone/>
            </a:pPr>
            <a:r>
              <a:rPr lang="en-GB" b="1" u="sng" dirty="0" smtClean="0"/>
              <a:t>Encouraging friendship and help them make friends</a:t>
            </a:r>
            <a:endParaRPr lang="en-GB" u="sng" dirty="0"/>
          </a:p>
          <a:p>
            <a:pPr lvl="0"/>
            <a:r>
              <a:rPr lang="en-GB" b="1" dirty="0"/>
              <a:t>Show interest in your child’s friends and their family </a:t>
            </a:r>
            <a:r>
              <a:rPr lang="en-GB" dirty="0"/>
              <a:t>– you may need to ask them, </a:t>
            </a:r>
            <a:r>
              <a:rPr lang="en-GB" dirty="0" smtClean="0"/>
              <a:t>it is important </a:t>
            </a:r>
            <a:r>
              <a:rPr lang="en-GB" dirty="0"/>
              <a:t>they see you put a value on what matters to them</a:t>
            </a:r>
          </a:p>
          <a:p>
            <a:pPr lvl="0"/>
            <a:r>
              <a:rPr lang="en-GB" b="1" dirty="0"/>
              <a:t>Talk about </a:t>
            </a:r>
            <a:r>
              <a:rPr lang="en-GB" b="1" dirty="0" smtClean="0"/>
              <a:t>what it means to be a </a:t>
            </a:r>
            <a:r>
              <a:rPr lang="en-GB" b="1" dirty="0"/>
              <a:t>friend and making friends </a:t>
            </a:r>
            <a:r>
              <a:rPr lang="en-GB" dirty="0"/>
              <a:t>– help them see the importance</a:t>
            </a:r>
          </a:p>
          <a:p>
            <a:pPr lvl="0"/>
            <a:r>
              <a:rPr lang="en-GB" b="1" dirty="0"/>
              <a:t>Suggest your child invites a visitor </a:t>
            </a:r>
            <a:r>
              <a:rPr lang="en-GB" dirty="0"/>
              <a:t>– </a:t>
            </a:r>
            <a:r>
              <a:rPr lang="en-GB" dirty="0" smtClean="0"/>
              <a:t>this also helps them </a:t>
            </a:r>
            <a:r>
              <a:rPr lang="en-GB" dirty="0"/>
              <a:t>use some other skills </a:t>
            </a:r>
            <a:r>
              <a:rPr lang="en-GB" dirty="0" smtClean="0"/>
              <a:t>such as turn talking</a:t>
            </a:r>
            <a:endParaRPr lang="en-GB" dirty="0"/>
          </a:p>
          <a:p>
            <a:pPr lvl="0"/>
            <a:r>
              <a:rPr lang="en-GB" b="1" dirty="0"/>
              <a:t>Expect appropriate behaviour from your child and any visitors </a:t>
            </a:r>
            <a:r>
              <a:rPr lang="en-GB" dirty="0"/>
              <a:t>– </a:t>
            </a:r>
            <a:r>
              <a:rPr lang="en-GB" dirty="0" smtClean="0"/>
              <a:t>if there was a problem last time discuss some rules and what will happen if they don’t follow them. Expect the same from the visitor as your own child and be prepared to remind them of the house </a:t>
            </a:r>
            <a:r>
              <a:rPr lang="en-GB" dirty="0" smtClean="0"/>
              <a:t>rules</a:t>
            </a:r>
            <a:endParaRPr lang="en-GB" dirty="0"/>
          </a:p>
          <a:p>
            <a:pPr marL="0" lvl="0" indent="0">
              <a:buNone/>
            </a:pPr>
            <a:endParaRPr lang="en-GB" dirty="0"/>
          </a:p>
        </p:txBody>
      </p:sp>
    </p:spTree>
    <p:extLst>
      <p:ext uri="{BB962C8B-B14F-4D97-AF65-F5344CB8AC3E}">
        <p14:creationId xmlns:p14="http://schemas.microsoft.com/office/powerpoint/2010/main" val="2151825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D8487-C43E-4D02-836B-50FE0BC60E2A}"/>
              </a:ext>
            </a:extLst>
          </p:cNvPr>
          <p:cNvSpPr>
            <a:spLocks noGrp="1"/>
          </p:cNvSpPr>
          <p:nvPr>
            <p:ph type="title"/>
          </p:nvPr>
        </p:nvSpPr>
        <p:spPr/>
        <p:txBody>
          <a:bodyPr/>
          <a:lstStyle/>
          <a:p>
            <a:r>
              <a:rPr lang="en-GB" b="1" dirty="0"/>
              <a:t>Having good communication and social skills</a:t>
            </a:r>
          </a:p>
        </p:txBody>
      </p:sp>
      <p:sp>
        <p:nvSpPr>
          <p:cNvPr id="3" name="Content Placeholder 2">
            <a:extLst>
              <a:ext uri="{FF2B5EF4-FFF2-40B4-BE49-F238E27FC236}">
                <a16:creationId xmlns:a16="http://schemas.microsoft.com/office/drawing/2014/main" id="{6D493636-F1EF-440F-AA3A-AB2A11AF447B}"/>
              </a:ext>
            </a:extLst>
          </p:cNvPr>
          <p:cNvSpPr>
            <a:spLocks noGrp="1"/>
          </p:cNvSpPr>
          <p:nvPr>
            <p:ph idx="1"/>
          </p:nvPr>
        </p:nvSpPr>
        <p:spPr>
          <a:xfrm>
            <a:off x="1154954" y="2259875"/>
            <a:ext cx="8825659" cy="4493622"/>
          </a:xfrm>
        </p:spPr>
        <p:txBody>
          <a:bodyPr>
            <a:normAutofit fontScale="77500" lnSpcReduction="20000"/>
          </a:bodyPr>
          <a:lstStyle/>
          <a:p>
            <a:pPr marL="0" indent="0">
              <a:buNone/>
            </a:pPr>
            <a:r>
              <a:rPr lang="en-GB" b="1" u="sng" dirty="0" smtClean="0"/>
              <a:t>What to do if your child hurts others</a:t>
            </a:r>
          </a:p>
          <a:p>
            <a:pPr marL="0" indent="0">
              <a:buNone/>
            </a:pPr>
            <a:r>
              <a:rPr lang="en-GB" dirty="0" smtClean="0"/>
              <a:t>When children hurt others it needs to be taken seriously. Try to find </a:t>
            </a:r>
            <a:r>
              <a:rPr lang="en-GB" dirty="0"/>
              <a:t>out why it is happening and develop a plan to </a:t>
            </a:r>
            <a:r>
              <a:rPr lang="en-GB" dirty="0" smtClean="0"/>
              <a:t>address it.</a:t>
            </a:r>
            <a:endParaRPr lang="en-GB" dirty="0"/>
          </a:p>
          <a:p>
            <a:pPr lvl="0"/>
            <a:r>
              <a:rPr lang="en-GB" b="1" dirty="0"/>
              <a:t>Listen </a:t>
            </a:r>
            <a:r>
              <a:rPr lang="en-GB" b="1" dirty="0" smtClean="0"/>
              <a:t>carefully to </a:t>
            </a:r>
            <a:r>
              <a:rPr lang="en-GB" b="1" dirty="0"/>
              <a:t>what your child has done </a:t>
            </a:r>
            <a:r>
              <a:rPr lang="en-GB" dirty="0"/>
              <a:t>– you want them to know they can speak to you </a:t>
            </a:r>
          </a:p>
          <a:p>
            <a:pPr lvl="0"/>
            <a:r>
              <a:rPr lang="en-GB" b="1" dirty="0"/>
              <a:t>Discuss it with your child </a:t>
            </a:r>
            <a:r>
              <a:rPr lang="en-GB" dirty="0"/>
              <a:t>– let them know how you found out about </a:t>
            </a:r>
            <a:r>
              <a:rPr lang="en-GB" dirty="0" smtClean="0"/>
              <a:t>it and describe what you were told. Ask them to tell you what happened and listen</a:t>
            </a:r>
            <a:endParaRPr lang="en-GB" dirty="0"/>
          </a:p>
          <a:p>
            <a:pPr lvl="0"/>
            <a:r>
              <a:rPr lang="en-GB" b="1" dirty="0" smtClean="0"/>
              <a:t>Let them know it Is </a:t>
            </a:r>
            <a:r>
              <a:rPr lang="en-GB" b="1" dirty="0"/>
              <a:t>a serious problem </a:t>
            </a:r>
            <a:r>
              <a:rPr lang="en-GB" dirty="0" smtClean="0"/>
              <a:t>– do not accept explanations that minimise the problem such as it was just a joke or bit of fun</a:t>
            </a:r>
            <a:endParaRPr lang="en-GB" dirty="0"/>
          </a:p>
          <a:p>
            <a:pPr lvl="0"/>
            <a:r>
              <a:rPr lang="en-GB" b="1" dirty="0"/>
              <a:t>Discuss how it affects others </a:t>
            </a:r>
            <a:r>
              <a:rPr lang="en-GB" dirty="0"/>
              <a:t>– be honest, </a:t>
            </a:r>
            <a:r>
              <a:rPr lang="en-GB" i="1" dirty="0"/>
              <a:t>‘how do you think it would feel if that happened to you?’</a:t>
            </a:r>
          </a:p>
          <a:p>
            <a:pPr lvl="0"/>
            <a:r>
              <a:rPr lang="en-GB" b="1" dirty="0"/>
              <a:t>Explain the consequences </a:t>
            </a:r>
            <a:r>
              <a:rPr lang="en-GB" dirty="0" smtClean="0"/>
              <a:t>– explain aggression is not tolerated and if it happens again they could get into serious trouble</a:t>
            </a:r>
            <a:endParaRPr lang="en-GB" dirty="0"/>
          </a:p>
          <a:p>
            <a:pPr lvl="0"/>
            <a:r>
              <a:rPr lang="en-GB" b="1" dirty="0" smtClean="0"/>
              <a:t>Watch </a:t>
            </a:r>
            <a:r>
              <a:rPr lang="en-GB" b="1" dirty="0"/>
              <a:t>how your child plays with others </a:t>
            </a:r>
            <a:r>
              <a:rPr lang="en-GB" dirty="0" smtClean="0"/>
              <a:t>– </a:t>
            </a:r>
            <a:r>
              <a:rPr lang="en-GB" dirty="0"/>
              <a:t>look for </a:t>
            </a:r>
            <a:r>
              <a:rPr lang="en-GB" dirty="0" smtClean="0"/>
              <a:t>triggers. What is it that is the problem, name calling, hitting, leaving children out etc.</a:t>
            </a:r>
            <a:endParaRPr lang="en-GB" dirty="0"/>
          </a:p>
          <a:p>
            <a:pPr lvl="0"/>
            <a:r>
              <a:rPr lang="en-GB" b="1" dirty="0"/>
              <a:t>Praise your child for playing well </a:t>
            </a:r>
            <a:r>
              <a:rPr lang="en-GB" dirty="0" smtClean="0"/>
              <a:t>– give them positive attention for playing well with others</a:t>
            </a:r>
          </a:p>
          <a:p>
            <a:pPr lvl="0"/>
            <a:r>
              <a:rPr lang="en-GB" b="1" dirty="0" smtClean="0"/>
              <a:t>Provide </a:t>
            </a:r>
            <a:r>
              <a:rPr lang="en-GB" b="1" dirty="0"/>
              <a:t>a consequence for hurting </a:t>
            </a:r>
            <a:r>
              <a:rPr lang="en-GB" dirty="0"/>
              <a:t>– </a:t>
            </a:r>
            <a:r>
              <a:rPr lang="en-GB" dirty="0" smtClean="0"/>
              <a:t>act quickly. Tell them what they have done wrong and what they should have done instead. Provide an immediate consequence. </a:t>
            </a:r>
          </a:p>
          <a:p>
            <a:pPr marL="0" lvl="0" indent="0" algn="ctr">
              <a:buNone/>
            </a:pPr>
            <a:r>
              <a:rPr lang="en-GB" b="1" dirty="0" smtClean="0"/>
              <a:t>If there is a serious or longstanding problem work in collaboration with the school.</a:t>
            </a:r>
            <a:endParaRPr lang="en-GB" b="1" dirty="0"/>
          </a:p>
        </p:txBody>
      </p:sp>
    </p:spTree>
    <p:extLst>
      <p:ext uri="{BB962C8B-B14F-4D97-AF65-F5344CB8AC3E}">
        <p14:creationId xmlns:p14="http://schemas.microsoft.com/office/powerpoint/2010/main" val="16541056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581</TotalTime>
  <Words>2375</Words>
  <Application>Microsoft Office PowerPoint</Application>
  <PresentationFormat>Widescreen</PresentationFormat>
  <Paragraphs>178</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Century Gothic</vt:lpstr>
      <vt:lpstr>Wingdings 3</vt:lpstr>
      <vt:lpstr>Ion Boardroom</vt:lpstr>
      <vt:lpstr>TRIPLE P PARENTING SEMINARES   Seminar 2 Raising confident, competent children</vt:lpstr>
      <vt:lpstr>The foundations…</vt:lpstr>
      <vt:lpstr>The 6 building blocks for success:</vt:lpstr>
      <vt:lpstr>Showing respect to others</vt:lpstr>
      <vt:lpstr>Showing respect to others continued:</vt:lpstr>
      <vt:lpstr>Being considerate Skills needed:</vt:lpstr>
      <vt:lpstr>Being considerate How to encourage this:</vt:lpstr>
      <vt:lpstr>Having good communication and social skills</vt:lpstr>
      <vt:lpstr>Having good communication and social skills</vt:lpstr>
      <vt:lpstr>Having good communication and social skills</vt:lpstr>
      <vt:lpstr>Having healthy self-esteem</vt:lpstr>
      <vt:lpstr>Having healthy self-esteem Building self-esteem</vt:lpstr>
      <vt:lpstr>Becoming a good problem solver Helping problem solving:</vt:lpstr>
      <vt:lpstr>Becoming a good problem solver Problem solving steps:</vt:lpstr>
      <vt:lpstr>Becoming independent</vt:lpstr>
      <vt:lpstr>Becoming independent</vt:lpstr>
      <vt:lpstr>Becoming independent Good morning routine:</vt:lpstr>
      <vt:lpstr>Becoming independent Good after school routine:</vt:lpstr>
      <vt:lpstr>Key messages: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TRIPLE P PARENTING SEMINARES – The Power of positive Parenting.</dc:title>
  <dc:creator>Louise</dc:creator>
  <cp:lastModifiedBy>Louise</cp:lastModifiedBy>
  <cp:revision>45</cp:revision>
  <dcterms:created xsi:type="dcterms:W3CDTF">2019-02-11T11:06:56Z</dcterms:created>
  <dcterms:modified xsi:type="dcterms:W3CDTF">2019-02-16T10:48:43Z</dcterms:modified>
</cp:coreProperties>
</file>