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173954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188782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27749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240695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68784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53594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8" name="Footer Placeholder 7"/>
          <p:cNvSpPr>
            <a:spLocks noGrp="1"/>
          </p:cNvSpPr>
          <p:nvPr>
            <p:ph type="ftr" sz="quarter" idx="11"/>
          </p:nvPr>
        </p:nvSpPr>
        <p:spPr>
          <a:xfrm>
            <a:off x="561111" y="6391838"/>
            <a:ext cx="3644282" cy="304801"/>
          </a:xfrm>
        </p:spPr>
        <p:txBody>
          <a:bodyPr/>
          <a:lstStyle/>
          <a:p>
            <a:endParaRPr lang="en-GB" dirty="0"/>
          </a:p>
        </p:txBody>
      </p:sp>
      <p:sp>
        <p:nvSpPr>
          <p:cNvPr id="9" name="Slide Number Placeholder 8"/>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629499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94238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164162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24955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276677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8626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9871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272033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315585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8021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260DE6-1759-4A83-AD69-4D308E2C282E}" type="datetimeFigureOut">
              <a:rPr lang="en-GB" smtClean="0"/>
              <a:t>16/02/2019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0D7BF-3938-41E7-8A53-078A78399F05}" type="slidenum">
              <a:rPr lang="en-GB" smtClean="0"/>
              <a:t>‹#›</a:t>
            </a:fld>
            <a:endParaRPr lang="en-GB" dirty="0"/>
          </a:p>
        </p:txBody>
      </p:sp>
    </p:spTree>
    <p:extLst>
      <p:ext uri="{BB962C8B-B14F-4D97-AF65-F5344CB8AC3E}">
        <p14:creationId xmlns:p14="http://schemas.microsoft.com/office/powerpoint/2010/main" val="268334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260DE6-1759-4A83-AD69-4D308E2C282E}" type="datetimeFigureOut">
              <a:rPr lang="en-GB" smtClean="0"/>
              <a:t>16/02/2019</a:t>
            </a:fld>
            <a:endParaRPr lang="en-GB"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AE0D7BF-3938-41E7-8A53-078A78399F05}" type="slidenum">
              <a:rPr lang="en-GB" smtClean="0"/>
              <a:t>‹#›</a:t>
            </a:fld>
            <a:endParaRPr lang="en-GB" dirty="0"/>
          </a:p>
        </p:txBody>
      </p:sp>
    </p:spTree>
    <p:extLst>
      <p:ext uri="{BB962C8B-B14F-4D97-AF65-F5344CB8AC3E}">
        <p14:creationId xmlns:p14="http://schemas.microsoft.com/office/powerpoint/2010/main" val="207370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0109-DC65-4158-A8BE-785B4833442E}"/>
              </a:ext>
            </a:extLst>
          </p:cNvPr>
          <p:cNvSpPr>
            <a:spLocks noGrp="1"/>
          </p:cNvSpPr>
          <p:nvPr>
            <p:ph type="ctrTitle"/>
          </p:nvPr>
        </p:nvSpPr>
        <p:spPr>
          <a:xfrm>
            <a:off x="1154955" y="2099733"/>
            <a:ext cx="9882090" cy="2677648"/>
          </a:xfrm>
        </p:spPr>
        <p:txBody>
          <a:bodyPr/>
          <a:lstStyle/>
          <a:p>
            <a:pPr algn="ctr"/>
            <a:r>
              <a:rPr lang="en-GB" sz="4800" dirty="0"/>
              <a:t>TRIPLE P PARENTING SEMINARES </a:t>
            </a:r>
            <a:br>
              <a:rPr lang="en-GB" sz="4800" dirty="0"/>
            </a:br>
            <a:r>
              <a:rPr lang="en-GB" sz="4800" dirty="0"/>
              <a:t/>
            </a:r>
            <a:br>
              <a:rPr lang="en-GB" sz="4800" dirty="0"/>
            </a:br>
            <a:r>
              <a:rPr lang="en-GB" sz="3600" dirty="0" smtClean="0"/>
              <a:t>Seminar 1</a:t>
            </a:r>
            <a:br>
              <a:rPr lang="en-GB" sz="3600" dirty="0" smtClean="0"/>
            </a:br>
            <a:r>
              <a:rPr lang="en-GB" sz="3600" dirty="0" smtClean="0"/>
              <a:t>The </a:t>
            </a:r>
            <a:r>
              <a:rPr lang="en-GB" sz="3600" dirty="0"/>
              <a:t>Power of positive Parenting.</a:t>
            </a:r>
          </a:p>
        </p:txBody>
      </p:sp>
      <p:sp>
        <p:nvSpPr>
          <p:cNvPr id="3" name="Subtitle 2">
            <a:extLst>
              <a:ext uri="{FF2B5EF4-FFF2-40B4-BE49-F238E27FC236}">
                <a16:creationId xmlns:a16="http://schemas.microsoft.com/office/drawing/2014/main" id="{F9B2226A-123D-43AF-A7B6-4C8774C7ECB5}"/>
              </a:ext>
            </a:extLst>
          </p:cNvPr>
          <p:cNvSpPr>
            <a:spLocks noGrp="1"/>
          </p:cNvSpPr>
          <p:nvPr>
            <p:ph type="subTitle" idx="1"/>
          </p:nvPr>
        </p:nvSpPr>
        <p:spPr/>
        <p:txBody>
          <a:bodyPr/>
          <a:lstStyle/>
          <a:p>
            <a:r>
              <a:rPr lang="en-GB" dirty="0"/>
              <a:t>RUSSELL LOWER SCHOOL 2019</a:t>
            </a:r>
          </a:p>
        </p:txBody>
      </p:sp>
    </p:spTree>
    <p:extLst>
      <p:ext uri="{BB962C8B-B14F-4D97-AF65-F5344CB8AC3E}">
        <p14:creationId xmlns:p14="http://schemas.microsoft.com/office/powerpoint/2010/main" val="128750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CCA8-9DFA-459E-8119-33F1E1F7775D}"/>
              </a:ext>
            </a:extLst>
          </p:cNvPr>
          <p:cNvSpPr>
            <a:spLocks noGrp="1"/>
          </p:cNvSpPr>
          <p:nvPr>
            <p:ph type="title"/>
          </p:nvPr>
        </p:nvSpPr>
        <p:spPr/>
        <p:txBody>
          <a:bodyPr/>
          <a:lstStyle/>
          <a:p>
            <a:r>
              <a:rPr lang="en-GB" b="1" dirty="0"/>
              <a:t>Positive learning environment </a:t>
            </a:r>
            <a:br>
              <a:rPr lang="en-GB" b="1" dirty="0"/>
            </a:br>
            <a:r>
              <a:rPr lang="en-GB" b="1" dirty="0"/>
              <a:t>Tips and Strategies continued:</a:t>
            </a:r>
            <a:endParaRPr lang="en-GB" dirty="0"/>
          </a:p>
        </p:txBody>
      </p:sp>
      <p:sp>
        <p:nvSpPr>
          <p:cNvPr id="3" name="Content Placeholder 2">
            <a:extLst>
              <a:ext uri="{FF2B5EF4-FFF2-40B4-BE49-F238E27FC236}">
                <a16:creationId xmlns:a16="http://schemas.microsoft.com/office/drawing/2014/main" id="{F303C924-976D-41A3-8A09-29271B2BFAA2}"/>
              </a:ext>
            </a:extLst>
          </p:cNvPr>
          <p:cNvSpPr>
            <a:spLocks noGrp="1"/>
          </p:cNvSpPr>
          <p:nvPr>
            <p:ph idx="1"/>
          </p:nvPr>
        </p:nvSpPr>
        <p:spPr>
          <a:xfrm>
            <a:off x="1154954" y="2347415"/>
            <a:ext cx="8825659" cy="4406082"/>
          </a:xfrm>
        </p:spPr>
        <p:txBody>
          <a:bodyPr>
            <a:normAutofit fontScale="92500" lnSpcReduction="20000"/>
          </a:bodyPr>
          <a:lstStyle/>
          <a:p>
            <a:r>
              <a:rPr lang="en-GB" b="1" dirty="0"/>
              <a:t>Be affectionate </a:t>
            </a:r>
            <a:r>
              <a:rPr lang="en-GB" dirty="0"/>
              <a:t>– children need to know they are loved and that you like them, look out for those opportunities to show or tell them</a:t>
            </a:r>
          </a:p>
          <a:p>
            <a:r>
              <a:rPr lang="en-GB" b="1" dirty="0"/>
              <a:t>Use descriptive praise </a:t>
            </a:r>
            <a:r>
              <a:rPr lang="en-GB" dirty="0"/>
              <a:t>– what are you praising? </a:t>
            </a:r>
            <a:r>
              <a:rPr lang="en-GB" i="1" dirty="0"/>
              <a:t>‘Well done for playing quietly while I was on the phone’ ‘I really liked that you let your brother join in your game.’</a:t>
            </a:r>
            <a:r>
              <a:rPr lang="en-GB" dirty="0"/>
              <a:t> If it is specific they know what you are looking for and are more likely to do it again. Just remember some children find praise difficult to receive and may need this acknowledgement in another way such as a thumbs up or wink.</a:t>
            </a:r>
          </a:p>
          <a:p>
            <a:r>
              <a:rPr lang="en-GB" b="1" dirty="0"/>
              <a:t>Give them attention </a:t>
            </a:r>
            <a:r>
              <a:rPr lang="en-GB" dirty="0"/>
              <a:t>– let them know you are engaged with what they are doing by commenting on what they are doing. However don’t take over </a:t>
            </a:r>
            <a:r>
              <a:rPr lang="en-GB" dirty="0" smtClean="0"/>
              <a:t>or </a:t>
            </a:r>
            <a:r>
              <a:rPr lang="en-GB" dirty="0"/>
              <a:t>tell them how to do it </a:t>
            </a:r>
          </a:p>
          <a:p>
            <a:r>
              <a:rPr lang="en-GB" b="1" dirty="0"/>
              <a:t>Use Incidental teaching </a:t>
            </a:r>
            <a:r>
              <a:rPr lang="en-GB" dirty="0"/>
              <a:t>– teaching them something new rather than giving them the answer, this will help them develop their language and learn to think for themselves. Ask questions to help problem solving. Which piece do you think? Where do you think you should start? Remember though this should be fun and enjoyable and within the child’s abilities  </a:t>
            </a:r>
          </a:p>
          <a:p>
            <a:r>
              <a:rPr lang="en-GB" b="1" dirty="0"/>
              <a:t>Get involved with your child’s school </a:t>
            </a:r>
            <a:r>
              <a:rPr lang="en-GB" dirty="0"/>
              <a:t>– shows you value their learning. Attend parents evening, comment on reading book, volunteer if you can. Get involved!</a:t>
            </a:r>
          </a:p>
          <a:p>
            <a:endParaRPr lang="en-GB" dirty="0"/>
          </a:p>
        </p:txBody>
      </p:sp>
    </p:spTree>
    <p:extLst>
      <p:ext uri="{BB962C8B-B14F-4D97-AF65-F5344CB8AC3E}">
        <p14:creationId xmlns:p14="http://schemas.microsoft.com/office/powerpoint/2010/main" val="215182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8487-C43E-4D02-836B-50FE0BC60E2A}"/>
              </a:ext>
            </a:extLst>
          </p:cNvPr>
          <p:cNvSpPr>
            <a:spLocks noGrp="1"/>
          </p:cNvSpPr>
          <p:nvPr>
            <p:ph type="title"/>
          </p:nvPr>
        </p:nvSpPr>
        <p:spPr/>
        <p:txBody>
          <a:bodyPr/>
          <a:lstStyle/>
          <a:p>
            <a:r>
              <a:rPr lang="en-GB" b="1" dirty="0"/>
              <a:t>Use Assertive Discipline (consistency)</a:t>
            </a:r>
            <a:br>
              <a:rPr lang="en-GB" b="1" dirty="0"/>
            </a:br>
            <a:r>
              <a:rPr lang="en-GB" b="1" dirty="0"/>
              <a:t>Discipline works </a:t>
            </a:r>
            <a:r>
              <a:rPr lang="en-GB" b="1" dirty="0" smtClean="0"/>
              <a:t>best: </a:t>
            </a:r>
            <a:endParaRPr lang="en-GB" b="1" dirty="0"/>
          </a:p>
        </p:txBody>
      </p:sp>
      <p:sp>
        <p:nvSpPr>
          <p:cNvPr id="3" name="Content Placeholder 2">
            <a:extLst>
              <a:ext uri="{FF2B5EF4-FFF2-40B4-BE49-F238E27FC236}">
                <a16:creationId xmlns:a16="http://schemas.microsoft.com/office/drawing/2014/main" id="{6D493636-F1EF-440F-AA3A-AB2A11AF447B}"/>
              </a:ext>
            </a:extLst>
          </p:cNvPr>
          <p:cNvSpPr>
            <a:spLocks noGrp="1"/>
          </p:cNvSpPr>
          <p:nvPr>
            <p:ph idx="1"/>
          </p:nvPr>
        </p:nvSpPr>
        <p:spPr>
          <a:xfrm>
            <a:off x="1154954" y="2406316"/>
            <a:ext cx="8825659" cy="3613484"/>
          </a:xfrm>
        </p:spPr>
        <p:txBody>
          <a:bodyPr>
            <a:normAutofit fontScale="92500" lnSpcReduction="20000"/>
          </a:bodyPr>
          <a:lstStyle/>
          <a:p>
            <a:pPr lvl="0"/>
            <a:r>
              <a:rPr lang="en-GB" dirty="0" smtClean="0"/>
              <a:t>When we </a:t>
            </a:r>
            <a:r>
              <a:rPr lang="en-GB" dirty="0"/>
              <a:t>act quickly</a:t>
            </a:r>
          </a:p>
          <a:p>
            <a:pPr lvl="0"/>
            <a:r>
              <a:rPr lang="en-GB" dirty="0" smtClean="0"/>
              <a:t>When we </a:t>
            </a:r>
            <a:r>
              <a:rPr lang="en-GB" dirty="0"/>
              <a:t>stay calm and use plenty of praise for good behaviour </a:t>
            </a:r>
          </a:p>
          <a:p>
            <a:pPr lvl="0"/>
            <a:r>
              <a:rPr lang="en-GB" dirty="0"/>
              <a:t>With reasonable expectations of children – talk to others</a:t>
            </a:r>
          </a:p>
          <a:p>
            <a:pPr lvl="0"/>
            <a:r>
              <a:rPr lang="en-GB" dirty="0"/>
              <a:t>With fair, predictable, consistent consequences – parent together (find the few things you agree on away from children </a:t>
            </a:r>
            <a:r>
              <a:rPr lang="en-GB" dirty="0" smtClean="0"/>
              <a:t>as you </a:t>
            </a:r>
            <a:r>
              <a:rPr lang="en-GB" dirty="0"/>
              <a:t>may need to discuss and compromise). Small and short consequences like 15 minutes loss of </a:t>
            </a:r>
            <a:r>
              <a:rPr lang="en-GB" dirty="0" smtClean="0"/>
              <a:t>Xbox </a:t>
            </a:r>
            <a:r>
              <a:rPr lang="en-GB" dirty="0"/>
              <a:t>not a week. Children should have an opportunity to correct the behaviour after the initial consequence, if this does not improve the consequence can then be increased </a:t>
            </a:r>
          </a:p>
          <a:p>
            <a:pPr lvl="0"/>
            <a:r>
              <a:rPr lang="en-GB" dirty="0"/>
              <a:t>When parents support each other – co-parenting with other friends and network, be in agreement (if not at the time have a conversation later)</a:t>
            </a:r>
          </a:p>
          <a:p>
            <a:pPr marL="0" indent="0" algn="ctr">
              <a:buNone/>
            </a:pPr>
            <a:r>
              <a:rPr lang="en-GB" b="1" dirty="0"/>
              <a:t>Think about when to introduce new strategies/rules in addressing the behaviour so children have best chance of success.</a:t>
            </a:r>
          </a:p>
          <a:p>
            <a:endParaRPr lang="en-GB" dirty="0"/>
          </a:p>
        </p:txBody>
      </p:sp>
    </p:spTree>
    <p:extLst>
      <p:ext uri="{BB962C8B-B14F-4D97-AF65-F5344CB8AC3E}">
        <p14:creationId xmlns:p14="http://schemas.microsoft.com/office/powerpoint/2010/main" val="165410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6724-F999-4B97-9BB9-A192E16F2183}"/>
              </a:ext>
            </a:extLst>
          </p:cNvPr>
          <p:cNvSpPr>
            <a:spLocks noGrp="1"/>
          </p:cNvSpPr>
          <p:nvPr>
            <p:ph type="title"/>
          </p:nvPr>
        </p:nvSpPr>
        <p:spPr/>
        <p:txBody>
          <a:bodyPr/>
          <a:lstStyle/>
          <a:p>
            <a:r>
              <a:rPr lang="en-GB" b="1" dirty="0"/>
              <a:t>Use Assertive Discipline (consistency)</a:t>
            </a:r>
            <a:br>
              <a:rPr lang="en-GB" b="1" dirty="0"/>
            </a:br>
            <a:r>
              <a:rPr lang="en-GB" b="1" dirty="0"/>
              <a:t>Strategies:</a:t>
            </a:r>
            <a:endParaRPr lang="en-GB" dirty="0"/>
          </a:p>
        </p:txBody>
      </p:sp>
      <p:sp>
        <p:nvSpPr>
          <p:cNvPr id="3" name="Content Placeholder 2">
            <a:extLst>
              <a:ext uri="{FF2B5EF4-FFF2-40B4-BE49-F238E27FC236}">
                <a16:creationId xmlns:a16="http://schemas.microsoft.com/office/drawing/2014/main" id="{C6935B17-954F-4200-8CAA-F4A1B4C730DF}"/>
              </a:ext>
            </a:extLst>
          </p:cNvPr>
          <p:cNvSpPr>
            <a:spLocks noGrp="1"/>
          </p:cNvSpPr>
          <p:nvPr>
            <p:ph idx="1"/>
          </p:nvPr>
        </p:nvSpPr>
        <p:spPr>
          <a:xfrm>
            <a:off x="1154954" y="2306472"/>
            <a:ext cx="8825659" cy="4381712"/>
          </a:xfrm>
        </p:spPr>
        <p:txBody>
          <a:bodyPr>
            <a:normAutofit fontScale="85000" lnSpcReduction="10000"/>
          </a:bodyPr>
          <a:lstStyle/>
          <a:p>
            <a:pPr lvl="0"/>
            <a:r>
              <a:rPr lang="en-GB" b="1" dirty="0"/>
              <a:t>Prepare in advance </a:t>
            </a:r>
            <a:r>
              <a:rPr lang="en-GB" dirty="0"/>
              <a:t>– some problems can be avoided by doing this. Be organised and avoid rushing</a:t>
            </a:r>
          </a:p>
          <a:p>
            <a:pPr lvl="0"/>
            <a:r>
              <a:rPr lang="en-GB" b="1" dirty="0"/>
              <a:t>Arrange activities </a:t>
            </a:r>
            <a:r>
              <a:rPr lang="en-GB" dirty="0"/>
              <a:t>– keep them </a:t>
            </a:r>
            <a:r>
              <a:rPr lang="en-GB" dirty="0" smtClean="0"/>
              <a:t>entertained and engaged </a:t>
            </a:r>
            <a:r>
              <a:rPr lang="en-GB" dirty="0"/>
              <a:t>with something they enjoy when there is little for them to </a:t>
            </a:r>
            <a:r>
              <a:rPr lang="en-GB" dirty="0" smtClean="0"/>
              <a:t>do, such as </a:t>
            </a:r>
            <a:r>
              <a:rPr lang="en-GB" dirty="0"/>
              <a:t>at family meals </a:t>
            </a:r>
            <a:r>
              <a:rPr lang="en-GB" dirty="0" smtClean="0"/>
              <a:t>out</a:t>
            </a:r>
            <a:endParaRPr lang="en-GB" dirty="0"/>
          </a:p>
          <a:p>
            <a:pPr lvl="0"/>
            <a:r>
              <a:rPr lang="en-GB" b="1" dirty="0"/>
              <a:t>Have clear ground rules </a:t>
            </a:r>
            <a:r>
              <a:rPr lang="en-GB" dirty="0"/>
              <a:t>– set two or three simple rules prior to the event. </a:t>
            </a:r>
            <a:r>
              <a:rPr lang="en-GB" dirty="0" smtClean="0"/>
              <a:t>They </a:t>
            </a:r>
            <a:r>
              <a:rPr lang="en-GB" dirty="0"/>
              <a:t>should tell the child what to do rather than what not to do e.g. </a:t>
            </a:r>
            <a:r>
              <a:rPr lang="en-GB" i="1" dirty="0"/>
              <a:t>‘kind words, gentle touches</a:t>
            </a:r>
            <a:r>
              <a:rPr lang="en-GB" i="1" dirty="0" smtClean="0"/>
              <a:t>’ </a:t>
            </a:r>
            <a:endParaRPr lang="en-GB" i="1" dirty="0"/>
          </a:p>
          <a:p>
            <a:pPr lvl="0"/>
            <a:r>
              <a:rPr lang="en-GB" b="1" dirty="0"/>
              <a:t>Praise good behaviour</a:t>
            </a:r>
          </a:p>
          <a:p>
            <a:pPr lvl="0"/>
            <a:r>
              <a:rPr lang="en-GB" b="1" dirty="0"/>
              <a:t>Watch and supervise </a:t>
            </a:r>
            <a:r>
              <a:rPr lang="en-GB" dirty="0"/>
              <a:t>– this enables you to tackle a problem quickly</a:t>
            </a:r>
          </a:p>
          <a:p>
            <a:pPr lvl="0"/>
            <a:r>
              <a:rPr lang="en-GB" b="1" dirty="0"/>
              <a:t>Use planned ignoring for minor misbehaviour </a:t>
            </a:r>
            <a:r>
              <a:rPr lang="en-GB" dirty="0"/>
              <a:t>– ignore minor attention seeking </a:t>
            </a:r>
            <a:r>
              <a:rPr lang="en-GB" dirty="0" smtClean="0"/>
              <a:t>misbehaviour, recognise </a:t>
            </a:r>
            <a:r>
              <a:rPr lang="en-GB" dirty="0"/>
              <a:t>but give attention for behaviour you want to see. Children can keep going for a long time so need to be prepared to stick with </a:t>
            </a:r>
            <a:r>
              <a:rPr lang="en-GB" dirty="0" smtClean="0"/>
              <a:t>it</a:t>
            </a:r>
            <a:endParaRPr lang="en-GB" dirty="0"/>
          </a:p>
          <a:p>
            <a:pPr lvl="0"/>
            <a:r>
              <a:rPr lang="en-GB" b="1" dirty="0"/>
              <a:t>Use your voice effectively </a:t>
            </a:r>
            <a:r>
              <a:rPr lang="en-GB" dirty="0"/>
              <a:t>– stay calm, eye contact, get close to them, focus with a gentle touch on shoulder, use name. Don’t shout from a far (they will mirror this behaviour) going to them will have greater impact</a:t>
            </a:r>
          </a:p>
          <a:p>
            <a:r>
              <a:rPr lang="en-GB" b="1" dirty="0"/>
              <a:t>Use directed discussion </a:t>
            </a:r>
            <a:r>
              <a:rPr lang="en-GB" dirty="0"/>
              <a:t>– if a rule gets ‘forgotten’ check they know what the rule is and get them to practice what they should have done </a:t>
            </a:r>
          </a:p>
          <a:p>
            <a:pPr lvl="0"/>
            <a:endParaRPr lang="en-GB" dirty="0"/>
          </a:p>
          <a:p>
            <a:endParaRPr lang="en-GB" dirty="0"/>
          </a:p>
        </p:txBody>
      </p:sp>
    </p:spTree>
    <p:extLst>
      <p:ext uri="{BB962C8B-B14F-4D97-AF65-F5344CB8AC3E}">
        <p14:creationId xmlns:p14="http://schemas.microsoft.com/office/powerpoint/2010/main" val="41125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9051-5FC2-436B-82DE-36A751437B26}"/>
              </a:ext>
            </a:extLst>
          </p:cNvPr>
          <p:cNvSpPr>
            <a:spLocks noGrp="1"/>
          </p:cNvSpPr>
          <p:nvPr>
            <p:ph type="title"/>
          </p:nvPr>
        </p:nvSpPr>
        <p:spPr/>
        <p:txBody>
          <a:bodyPr/>
          <a:lstStyle/>
          <a:p>
            <a:r>
              <a:rPr lang="en-GB" b="1" dirty="0"/>
              <a:t>Use Assertive Discipline (consistency)</a:t>
            </a:r>
            <a:br>
              <a:rPr lang="en-GB" b="1" dirty="0"/>
            </a:br>
            <a:r>
              <a:rPr lang="en-GB" b="1" dirty="0"/>
              <a:t>Strategies continued:</a:t>
            </a:r>
            <a:endParaRPr lang="en-GB" dirty="0"/>
          </a:p>
        </p:txBody>
      </p:sp>
      <p:sp>
        <p:nvSpPr>
          <p:cNvPr id="3" name="Content Placeholder 2">
            <a:extLst>
              <a:ext uri="{FF2B5EF4-FFF2-40B4-BE49-F238E27FC236}">
                <a16:creationId xmlns:a16="http://schemas.microsoft.com/office/drawing/2014/main" id="{75569DE4-BFD2-4D67-AC9B-D3D5A13891A4}"/>
              </a:ext>
            </a:extLst>
          </p:cNvPr>
          <p:cNvSpPr>
            <a:spLocks noGrp="1"/>
          </p:cNvSpPr>
          <p:nvPr>
            <p:ph idx="1"/>
          </p:nvPr>
        </p:nvSpPr>
        <p:spPr>
          <a:xfrm>
            <a:off x="1154954" y="2306472"/>
            <a:ext cx="8825659" cy="4467307"/>
          </a:xfrm>
        </p:spPr>
        <p:txBody>
          <a:bodyPr>
            <a:normAutofit fontScale="77500" lnSpcReduction="20000"/>
          </a:bodyPr>
          <a:lstStyle/>
          <a:p>
            <a:pPr lvl="0"/>
            <a:r>
              <a:rPr lang="en-GB" b="1" dirty="0"/>
              <a:t>Give, clear, calm instructions </a:t>
            </a:r>
            <a:r>
              <a:rPr lang="en-GB" dirty="0"/>
              <a:t>- don’t give options but be clear in what you want your child to do. Say child’s name and tell them in firm, pleasant voice. </a:t>
            </a:r>
          </a:p>
          <a:p>
            <a:pPr marL="0" lvl="0" indent="0">
              <a:buNone/>
            </a:pPr>
            <a:r>
              <a:rPr lang="en-GB" b="1" dirty="0"/>
              <a:t>Start instruction </a:t>
            </a:r>
            <a:r>
              <a:rPr lang="en-GB" dirty="0"/>
              <a:t>– an instruction that tells your child to start something. E.g. </a:t>
            </a:r>
            <a:r>
              <a:rPr lang="en-GB" i="1" dirty="0"/>
              <a:t>‘Sam, put your toys away now, thank you.’ </a:t>
            </a:r>
            <a:r>
              <a:rPr lang="en-GB" dirty="0"/>
              <a:t>Try to make this a command rather than a request by following up with ‘thank you’ rather than </a:t>
            </a:r>
            <a:r>
              <a:rPr lang="en-GB" dirty="0" smtClean="0"/>
              <a:t>‘please</a:t>
            </a:r>
            <a:r>
              <a:rPr lang="en-GB" dirty="0"/>
              <a:t>’. Say once, pause and then say again. If then not done follow up with a consequence.</a:t>
            </a:r>
          </a:p>
          <a:p>
            <a:pPr marL="0" lvl="0" indent="0">
              <a:buNone/>
            </a:pPr>
            <a:r>
              <a:rPr lang="en-GB" b="1" dirty="0"/>
              <a:t>Stop instructions </a:t>
            </a:r>
            <a:r>
              <a:rPr lang="en-GB" dirty="0"/>
              <a:t>– an instruction that tells your child to stop when they are misbehaving. E.g. ‘</a:t>
            </a:r>
            <a:r>
              <a:rPr lang="en-GB" i="1" dirty="0"/>
              <a:t>Sam, stop hitting your brother. Keep your hands to your self.’ </a:t>
            </a:r>
            <a:r>
              <a:rPr lang="en-GB" dirty="0"/>
              <a:t>Only say once and if not done follow up with a consequence</a:t>
            </a:r>
          </a:p>
          <a:p>
            <a:r>
              <a:rPr lang="en-GB" b="1" dirty="0"/>
              <a:t>Back up instructions with quiet time </a:t>
            </a:r>
            <a:r>
              <a:rPr lang="en-GB" dirty="0"/>
              <a:t>– use this if the child is not able to correct their behaviour. Remove them from the activity and have them sit quietly. Do not give them any attention. Usually in same room that problem occurred. Short periods are more effective (1 to 5 minutes).</a:t>
            </a:r>
          </a:p>
          <a:p>
            <a:pPr lvl="0"/>
            <a:r>
              <a:rPr lang="en-GB" b="1" dirty="0"/>
              <a:t>Time out for serious misbehaviour or not responding to quiet time </a:t>
            </a:r>
            <a:r>
              <a:rPr lang="en-GB" dirty="0"/>
              <a:t>- If behaviour continues to escalate move to time out in a different space which is uninteresting (so possibly not their bedroom). 2 minutes which starts when they are quiet, if takes 30 minutes to get quiet then 2 minutes on that – only do it if you’ve got the means to see it through. Explain the set up beforehand, when things are calm. Explain what could lead to time out and walk them though it so they know what to expect</a:t>
            </a:r>
          </a:p>
          <a:p>
            <a:pPr lvl="0"/>
            <a:r>
              <a:rPr lang="en-GB" b="1" dirty="0"/>
              <a:t>Take away a problem activity </a:t>
            </a:r>
            <a:r>
              <a:rPr lang="en-GB" dirty="0"/>
              <a:t>– if a toy or activity is causing a problem take it away for a short period of time (5-30 minutes). Return it after the time so they can attempt to correct the behaviour</a:t>
            </a:r>
          </a:p>
          <a:p>
            <a:pPr marL="0" lvl="0" indent="0">
              <a:buNone/>
            </a:pPr>
            <a:endParaRPr lang="en-GB" i="1" dirty="0"/>
          </a:p>
        </p:txBody>
      </p:sp>
      <p:pic>
        <p:nvPicPr>
          <p:cNvPr id="4" name="Picture 3">
            <a:extLst>
              <a:ext uri="{FF2B5EF4-FFF2-40B4-BE49-F238E27FC236}">
                <a16:creationId xmlns:a16="http://schemas.microsoft.com/office/drawing/2014/main" id="{35E5C155-E3A9-42CC-B055-ECC397A319BA}"/>
              </a:ext>
            </a:extLst>
          </p:cNvPr>
          <p:cNvPicPr>
            <a:picLocks noChangeAspect="1"/>
          </p:cNvPicPr>
          <p:nvPr/>
        </p:nvPicPr>
        <p:blipFill>
          <a:blip r:embed="rId2"/>
          <a:stretch>
            <a:fillRect/>
          </a:stretch>
        </p:blipFill>
        <p:spPr>
          <a:xfrm>
            <a:off x="10144053" y="2424538"/>
            <a:ext cx="1457325" cy="1381125"/>
          </a:xfrm>
          <a:prstGeom prst="rect">
            <a:avLst/>
          </a:prstGeom>
        </p:spPr>
      </p:pic>
      <p:pic>
        <p:nvPicPr>
          <p:cNvPr id="5" name="Picture 4">
            <a:extLst>
              <a:ext uri="{FF2B5EF4-FFF2-40B4-BE49-F238E27FC236}">
                <a16:creationId xmlns:a16="http://schemas.microsoft.com/office/drawing/2014/main" id="{5A1A5FF0-35A4-405D-8624-D236E5311CA6}"/>
              </a:ext>
            </a:extLst>
          </p:cNvPr>
          <p:cNvPicPr>
            <a:picLocks noChangeAspect="1"/>
          </p:cNvPicPr>
          <p:nvPr/>
        </p:nvPicPr>
        <p:blipFill>
          <a:blip r:embed="rId3"/>
          <a:stretch>
            <a:fillRect/>
          </a:stretch>
        </p:blipFill>
        <p:spPr>
          <a:xfrm>
            <a:off x="10148815" y="4112099"/>
            <a:ext cx="1447800" cy="1390650"/>
          </a:xfrm>
          <a:prstGeom prst="rect">
            <a:avLst/>
          </a:prstGeom>
        </p:spPr>
      </p:pic>
    </p:spTree>
    <p:extLst>
      <p:ext uri="{BB962C8B-B14F-4D97-AF65-F5344CB8AC3E}">
        <p14:creationId xmlns:p14="http://schemas.microsoft.com/office/powerpoint/2010/main" val="105323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521D-E67C-4268-9DE6-BC400FB1E825}"/>
              </a:ext>
            </a:extLst>
          </p:cNvPr>
          <p:cNvSpPr>
            <a:spLocks noGrp="1"/>
          </p:cNvSpPr>
          <p:nvPr>
            <p:ph type="title"/>
          </p:nvPr>
        </p:nvSpPr>
        <p:spPr/>
        <p:txBody>
          <a:bodyPr/>
          <a:lstStyle/>
          <a:p>
            <a:r>
              <a:rPr lang="en-GB" b="1" dirty="0"/>
              <a:t>Have realistic expectations</a:t>
            </a:r>
            <a:br>
              <a:rPr lang="en-GB" b="1" dirty="0"/>
            </a:br>
            <a:r>
              <a:rPr lang="en-GB" b="1" dirty="0"/>
              <a:t>Considerations:</a:t>
            </a:r>
          </a:p>
        </p:txBody>
      </p:sp>
      <p:sp>
        <p:nvSpPr>
          <p:cNvPr id="3" name="Content Placeholder 2">
            <a:extLst>
              <a:ext uri="{FF2B5EF4-FFF2-40B4-BE49-F238E27FC236}">
                <a16:creationId xmlns:a16="http://schemas.microsoft.com/office/drawing/2014/main" id="{113A31D9-7F45-4171-8FD9-B1CFBE1ACF28}"/>
              </a:ext>
            </a:extLst>
          </p:cNvPr>
          <p:cNvSpPr>
            <a:spLocks noGrp="1"/>
          </p:cNvSpPr>
          <p:nvPr>
            <p:ph idx="1"/>
          </p:nvPr>
        </p:nvSpPr>
        <p:spPr/>
        <p:txBody>
          <a:bodyPr>
            <a:normAutofit fontScale="92500" lnSpcReduction="20000"/>
          </a:bodyPr>
          <a:lstStyle/>
          <a:p>
            <a:r>
              <a:rPr lang="en-GB" b="1" dirty="0"/>
              <a:t>What do I expect and can my child understand/do it? </a:t>
            </a:r>
            <a:r>
              <a:rPr lang="en-GB" dirty="0"/>
              <a:t>Consider what is age appropriate and within your child’s capabilities </a:t>
            </a:r>
          </a:p>
          <a:p>
            <a:r>
              <a:rPr lang="en-GB" b="1" dirty="0"/>
              <a:t>Is the rule necessary? </a:t>
            </a:r>
            <a:r>
              <a:rPr lang="en-GB" dirty="0"/>
              <a:t>Too many rules or expectations can lead to more problems</a:t>
            </a:r>
          </a:p>
          <a:p>
            <a:r>
              <a:rPr lang="en-GB" b="1" dirty="0"/>
              <a:t>What do other parents expect? </a:t>
            </a:r>
            <a:r>
              <a:rPr lang="en-GB" dirty="0"/>
              <a:t>Speak to those around you and what they expect</a:t>
            </a:r>
          </a:p>
          <a:p>
            <a:pPr lvl="0"/>
            <a:r>
              <a:rPr lang="en-GB" b="1" dirty="0"/>
              <a:t>What does school expect? </a:t>
            </a:r>
            <a:r>
              <a:rPr lang="en-GB" dirty="0"/>
              <a:t>Knowing what behaviour is expected at school can be helpful but just remember children are unlikely to display the same behaviour in both settings. However some strategies and ideas used in school could be useful to try at home too</a:t>
            </a:r>
          </a:p>
          <a:p>
            <a:pPr lvl="0"/>
            <a:r>
              <a:rPr lang="en-GB" b="1" dirty="0"/>
              <a:t>What is the expectation of myself? </a:t>
            </a:r>
            <a:r>
              <a:rPr lang="en-GB" dirty="0"/>
              <a:t>Of course we want to try and do our best but having unrealistic expectations of ourselves can lead to stress and feelings of frustration and inadequacy. Do not be too hard on yourself!</a:t>
            </a:r>
            <a:endParaRPr lang="en-GB" b="1" dirty="0"/>
          </a:p>
          <a:p>
            <a:endParaRPr lang="en-GB" dirty="0"/>
          </a:p>
        </p:txBody>
      </p:sp>
    </p:spTree>
    <p:extLst>
      <p:ext uri="{BB962C8B-B14F-4D97-AF65-F5344CB8AC3E}">
        <p14:creationId xmlns:p14="http://schemas.microsoft.com/office/powerpoint/2010/main" val="269476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315D-F245-4A68-9617-44E4091803B7}"/>
              </a:ext>
            </a:extLst>
          </p:cNvPr>
          <p:cNvSpPr>
            <a:spLocks noGrp="1"/>
          </p:cNvSpPr>
          <p:nvPr>
            <p:ph type="title"/>
          </p:nvPr>
        </p:nvSpPr>
        <p:spPr/>
        <p:txBody>
          <a:bodyPr/>
          <a:lstStyle/>
          <a:p>
            <a:r>
              <a:rPr lang="en-GB" b="1" dirty="0"/>
              <a:t>Have realistic expectations</a:t>
            </a:r>
            <a:br>
              <a:rPr lang="en-GB" b="1" dirty="0"/>
            </a:br>
            <a:r>
              <a:rPr lang="en-GB" b="1" dirty="0"/>
              <a:t>The parenting spectrum:</a:t>
            </a:r>
            <a:endParaRPr lang="en-GB" dirty="0"/>
          </a:p>
        </p:txBody>
      </p:sp>
      <p:sp>
        <p:nvSpPr>
          <p:cNvPr id="3" name="Content Placeholder 2">
            <a:extLst>
              <a:ext uri="{FF2B5EF4-FFF2-40B4-BE49-F238E27FC236}">
                <a16:creationId xmlns:a16="http://schemas.microsoft.com/office/drawing/2014/main" id="{C4C9F266-A11F-426D-97E9-714630FF8F71}"/>
              </a:ext>
            </a:extLst>
          </p:cNvPr>
          <p:cNvSpPr>
            <a:spLocks noGrp="1"/>
          </p:cNvSpPr>
          <p:nvPr>
            <p:ph idx="1"/>
          </p:nvPr>
        </p:nvSpPr>
        <p:spPr>
          <a:xfrm>
            <a:off x="774032" y="2603500"/>
            <a:ext cx="10776284" cy="3416300"/>
          </a:xfrm>
        </p:spPr>
        <p:txBody>
          <a:bodyPr>
            <a:normAutofit fontScale="92500" lnSpcReduction="20000"/>
          </a:bodyPr>
          <a:lstStyle/>
          <a:p>
            <a:pPr marL="0" indent="0">
              <a:buNone/>
            </a:pPr>
            <a:endParaRPr lang="en-GB" dirty="0"/>
          </a:p>
          <a:p>
            <a:pPr marL="0" indent="0">
              <a:buNone/>
            </a:pPr>
            <a:r>
              <a:rPr lang="en-GB" sz="1600" b="1" dirty="0"/>
              <a:t>Overly strict 							Good enough	                               					Passive</a:t>
            </a:r>
          </a:p>
          <a:p>
            <a:pPr marL="0" indent="0">
              <a:buNone/>
            </a:pPr>
            <a:r>
              <a:rPr lang="en-GB" sz="1200" b="1" dirty="0"/>
              <a:t>(aggressive, harsh, abusive) </a:t>
            </a:r>
            <a:r>
              <a:rPr lang="en-GB" dirty="0"/>
              <a:t>															</a:t>
            </a:r>
            <a:r>
              <a:rPr lang="en-GB" sz="1200" b="1" dirty="0"/>
              <a:t>     (laid-back, neglectful )</a:t>
            </a:r>
          </a:p>
          <a:p>
            <a:pPr marL="0" indent="0">
              <a:buNone/>
            </a:pPr>
            <a:endParaRPr lang="en-GB" sz="1100" dirty="0"/>
          </a:p>
          <a:p>
            <a:pPr lvl="0"/>
            <a:r>
              <a:rPr lang="en-GB" dirty="0"/>
              <a:t>May be more towards one side or the other but important to stay within ‘good enough’. </a:t>
            </a:r>
          </a:p>
          <a:p>
            <a:pPr lvl="0"/>
            <a:r>
              <a:rPr lang="en-GB" dirty="0"/>
              <a:t>This may differ with each parent and there could be a big gap between the two. </a:t>
            </a:r>
          </a:p>
          <a:p>
            <a:pPr lvl="0"/>
            <a:r>
              <a:rPr lang="en-GB" dirty="0"/>
              <a:t>May only need little jumps one way or the other – trial and error, find the things that work for you</a:t>
            </a:r>
          </a:p>
          <a:p>
            <a:pPr lvl="0"/>
            <a:r>
              <a:rPr lang="en-GB" dirty="0"/>
              <a:t>Try scoring yourself and then make small adjustments – what does that look like? How does that work? What do I need to put in place?</a:t>
            </a:r>
          </a:p>
          <a:p>
            <a:pPr lvl="0"/>
            <a:r>
              <a:rPr lang="en-GB" dirty="0"/>
              <a:t>All about consistency – this can change a bit, not all children are the same, not all situations are the same. But can have consistent rules and </a:t>
            </a:r>
            <a:r>
              <a:rPr lang="en-GB" dirty="0" smtClean="0"/>
              <a:t>expectations </a:t>
            </a:r>
            <a:endParaRPr lang="en-GB" dirty="0"/>
          </a:p>
          <a:p>
            <a:pPr marL="0" indent="0">
              <a:buNone/>
            </a:pPr>
            <a:endParaRPr lang="en-GB" sz="1100" dirty="0"/>
          </a:p>
        </p:txBody>
      </p:sp>
      <p:cxnSp>
        <p:nvCxnSpPr>
          <p:cNvPr id="5" name="Straight Connector 4">
            <a:extLst>
              <a:ext uri="{FF2B5EF4-FFF2-40B4-BE49-F238E27FC236}">
                <a16:creationId xmlns:a16="http://schemas.microsoft.com/office/drawing/2014/main" id="{F3C31575-DDA8-468E-8E12-90ECE3903D0F}"/>
              </a:ext>
            </a:extLst>
          </p:cNvPr>
          <p:cNvCxnSpPr>
            <a:cxnSpLocks/>
          </p:cNvCxnSpPr>
          <p:nvPr/>
        </p:nvCxnSpPr>
        <p:spPr>
          <a:xfrm>
            <a:off x="850232" y="2779295"/>
            <a:ext cx="1049153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51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C91-D0FE-48C0-91AA-005FCE55F066}"/>
              </a:ext>
            </a:extLst>
          </p:cNvPr>
          <p:cNvSpPr>
            <a:spLocks noGrp="1"/>
          </p:cNvSpPr>
          <p:nvPr>
            <p:ph type="title"/>
          </p:nvPr>
        </p:nvSpPr>
        <p:spPr/>
        <p:txBody>
          <a:bodyPr/>
          <a:lstStyle/>
          <a:p>
            <a:r>
              <a:rPr lang="en-GB" b="1" dirty="0"/>
              <a:t>Have realistic expectations </a:t>
            </a:r>
            <a:br>
              <a:rPr lang="en-GB" b="1" dirty="0"/>
            </a:br>
            <a:r>
              <a:rPr lang="en-GB" b="1" dirty="0"/>
              <a:t>The sheep model:</a:t>
            </a:r>
          </a:p>
        </p:txBody>
      </p:sp>
      <p:sp>
        <p:nvSpPr>
          <p:cNvPr id="3" name="Content Placeholder 2">
            <a:extLst>
              <a:ext uri="{FF2B5EF4-FFF2-40B4-BE49-F238E27FC236}">
                <a16:creationId xmlns:a16="http://schemas.microsoft.com/office/drawing/2014/main" id="{2B5BD9CA-43AD-484C-B6F7-12824A4BA033}"/>
              </a:ext>
            </a:extLst>
          </p:cNvPr>
          <p:cNvSpPr>
            <a:spLocks noGrp="1"/>
          </p:cNvSpPr>
          <p:nvPr>
            <p:ph idx="1"/>
          </p:nvPr>
        </p:nvSpPr>
        <p:spPr>
          <a:xfrm>
            <a:off x="541421" y="2603500"/>
            <a:ext cx="11189367" cy="3416300"/>
          </a:xfrm>
        </p:spPr>
        <p:txBody>
          <a:bodyPr/>
          <a:lstStyle/>
          <a:p>
            <a:pPr marL="0" indent="0">
              <a:buNone/>
            </a:pPr>
            <a:r>
              <a:rPr lang="en-GB" b="1" dirty="0"/>
              <a:t>Overly strict 							Good enough	                               					Passive</a:t>
            </a:r>
          </a:p>
          <a:p>
            <a:pPr marL="0" indent="0">
              <a:buNone/>
            </a:pPr>
            <a:r>
              <a:rPr lang="en-GB" sz="1400" b="1" dirty="0"/>
              <a:t>(aggressive, harsh, abusive) </a:t>
            </a:r>
            <a:r>
              <a:rPr lang="en-GB" b="1" dirty="0"/>
              <a:t>												                    </a:t>
            </a:r>
            <a:r>
              <a:rPr lang="en-GB" sz="1400" b="1" dirty="0"/>
              <a:t>(laid-back, neglectful)</a:t>
            </a:r>
            <a:endParaRPr lang="en-GB" b="1" dirty="0"/>
          </a:p>
        </p:txBody>
      </p:sp>
      <p:cxnSp>
        <p:nvCxnSpPr>
          <p:cNvPr id="4" name="Straight Connector 3">
            <a:extLst>
              <a:ext uri="{FF2B5EF4-FFF2-40B4-BE49-F238E27FC236}">
                <a16:creationId xmlns:a16="http://schemas.microsoft.com/office/drawing/2014/main" id="{98599730-D7FB-4CA0-820C-021EABC14363}"/>
              </a:ext>
            </a:extLst>
          </p:cNvPr>
          <p:cNvCxnSpPr>
            <a:cxnSpLocks/>
          </p:cNvCxnSpPr>
          <p:nvPr/>
        </p:nvCxnSpPr>
        <p:spPr>
          <a:xfrm>
            <a:off x="766011" y="2603500"/>
            <a:ext cx="1096477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C27571E-FBE1-41F0-B78E-26A1D2F6900A}"/>
              </a:ext>
            </a:extLst>
          </p:cNvPr>
          <p:cNvPicPr>
            <a:picLocks noChangeAspect="1"/>
          </p:cNvPicPr>
          <p:nvPr/>
        </p:nvPicPr>
        <p:blipFill>
          <a:blip r:embed="rId2"/>
          <a:stretch>
            <a:fillRect/>
          </a:stretch>
        </p:blipFill>
        <p:spPr>
          <a:xfrm>
            <a:off x="541421" y="3429000"/>
            <a:ext cx="1849481" cy="2493430"/>
          </a:xfrm>
          <a:prstGeom prst="rect">
            <a:avLst/>
          </a:prstGeom>
        </p:spPr>
      </p:pic>
      <p:pic>
        <p:nvPicPr>
          <p:cNvPr id="7" name="Picture 6">
            <a:extLst>
              <a:ext uri="{FF2B5EF4-FFF2-40B4-BE49-F238E27FC236}">
                <a16:creationId xmlns:a16="http://schemas.microsoft.com/office/drawing/2014/main" id="{56040F0B-2C1E-4280-BF16-AAFD8EF019B5}"/>
              </a:ext>
            </a:extLst>
          </p:cNvPr>
          <p:cNvPicPr>
            <a:picLocks noChangeAspect="1"/>
          </p:cNvPicPr>
          <p:nvPr/>
        </p:nvPicPr>
        <p:blipFill>
          <a:blip r:embed="rId3"/>
          <a:stretch>
            <a:fillRect/>
          </a:stretch>
        </p:blipFill>
        <p:spPr>
          <a:xfrm>
            <a:off x="9554987" y="3428999"/>
            <a:ext cx="2175801" cy="2493425"/>
          </a:xfrm>
          <a:prstGeom prst="rect">
            <a:avLst/>
          </a:prstGeom>
        </p:spPr>
      </p:pic>
      <p:pic>
        <p:nvPicPr>
          <p:cNvPr id="8" name="Picture 7">
            <a:extLst>
              <a:ext uri="{FF2B5EF4-FFF2-40B4-BE49-F238E27FC236}">
                <a16:creationId xmlns:a16="http://schemas.microsoft.com/office/drawing/2014/main" id="{9B2BB54C-9675-4389-8F08-4B01CA05A17D}"/>
              </a:ext>
            </a:extLst>
          </p:cNvPr>
          <p:cNvPicPr>
            <a:picLocks noChangeAspect="1"/>
          </p:cNvPicPr>
          <p:nvPr/>
        </p:nvPicPr>
        <p:blipFill>
          <a:blip r:embed="rId4"/>
          <a:stretch>
            <a:fillRect/>
          </a:stretch>
        </p:blipFill>
        <p:spPr>
          <a:xfrm>
            <a:off x="4583780" y="3122153"/>
            <a:ext cx="2175802" cy="2800277"/>
          </a:xfrm>
          <a:prstGeom prst="rect">
            <a:avLst/>
          </a:prstGeom>
        </p:spPr>
      </p:pic>
      <p:sp>
        <p:nvSpPr>
          <p:cNvPr id="9" name="Rectangle 8">
            <a:extLst>
              <a:ext uri="{FF2B5EF4-FFF2-40B4-BE49-F238E27FC236}">
                <a16:creationId xmlns:a16="http://schemas.microsoft.com/office/drawing/2014/main" id="{9DEBC370-A354-4D93-AF13-1CF698ACB63F}"/>
              </a:ext>
            </a:extLst>
          </p:cNvPr>
          <p:cNvSpPr/>
          <p:nvPr/>
        </p:nvSpPr>
        <p:spPr>
          <a:xfrm>
            <a:off x="449180" y="6085728"/>
            <a:ext cx="2883568" cy="716991"/>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Harsh – trapped, scared, restricted, unhappy, intimidated, resentful, bad behaviour, rebellious, give up</a:t>
            </a:r>
          </a:p>
        </p:txBody>
      </p:sp>
      <p:sp>
        <p:nvSpPr>
          <p:cNvPr id="10" name="Rectangle 9">
            <a:extLst>
              <a:ext uri="{FF2B5EF4-FFF2-40B4-BE49-F238E27FC236}">
                <a16:creationId xmlns:a16="http://schemas.microsoft.com/office/drawing/2014/main" id="{B68B4C26-3F94-4696-B579-6453B035197B}"/>
              </a:ext>
            </a:extLst>
          </p:cNvPr>
          <p:cNvSpPr/>
          <p:nvPr/>
        </p:nvSpPr>
        <p:spPr>
          <a:xfrm>
            <a:off x="9201103" y="6101770"/>
            <a:ext cx="2883568" cy="716991"/>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Passive – freedom, lost, left to roam, vulnerable, abandoned, unloved, uncared for, attention seeking</a:t>
            </a:r>
          </a:p>
        </p:txBody>
      </p:sp>
      <p:sp>
        <p:nvSpPr>
          <p:cNvPr id="11" name="Rectangle 10">
            <a:extLst>
              <a:ext uri="{FF2B5EF4-FFF2-40B4-BE49-F238E27FC236}">
                <a16:creationId xmlns:a16="http://schemas.microsoft.com/office/drawing/2014/main" id="{18DA43C6-3CBF-4F84-AD02-DBEC0A290E6A}"/>
              </a:ext>
            </a:extLst>
          </p:cNvPr>
          <p:cNvSpPr/>
          <p:nvPr/>
        </p:nvSpPr>
        <p:spPr>
          <a:xfrm>
            <a:off x="3974431" y="6101770"/>
            <a:ext cx="3557337"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Good enough – boundary with a gate (extend and close), roam a little, loved, happy, safe</a:t>
            </a:r>
          </a:p>
        </p:txBody>
      </p:sp>
    </p:spTree>
    <p:extLst>
      <p:ext uri="{BB962C8B-B14F-4D97-AF65-F5344CB8AC3E}">
        <p14:creationId xmlns:p14="http://schemas.microsoft.com/office/powerpoint/2010/main" val="244045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2E1F-B412-4D66-866C-280E8EEB8705}"/>
              </a:ext>
            </a:extLst>
          </p:cNvPr>
          <p:cNvSpPr>
            <a:spLocks noGrp="1"/>
          </p:cNvSpPr>
          <p:nvPr>
            <p:ph type="title"/>
          </p:nvPr>
        </p:nvSpPr>
        <p:spPr/>
        <p:txBody>
          <a:bodyPr/>
          <a:lstStyle/>
          <a:p>
            <a:r>
              <a:rPr lang="en-GB" b="1" dirty="0"/>
              <a:t>Taking care of yourself as a parent</a:t>
            </a:r>
            <a:br>
              <a:rPr lang="en-GB" b="1" dirty="0"/>
            </a:br>
            <a:r>
              <a:rPr lang="en-GB" b="1" dirty="0"/>
              <a:t>Balancing work and family:</a:t>
            </a:r>
          </a:p>
        </p:txBody>
      </p:sp>
      <p:sp>
        <p:nvSpPr>
          <p:cNvPr id="3" name="Content Placeholder 2">
            <a:extLst>
              <a:ext uri="{FF2B5EF4-FFF2-40B4-BE49-F238E27FC236}">
                <a16:creationId xmlns:a16="http://schemas.microsoft.com/office/drawing/2014/main" id="{0B773536-A89B-4460-9F01-F69EEF38D9F3}"/>
              </a:ext>
            </a:extLst>
          </p:cNvPr>
          <p:cNvSpPr>
            <a:spLocks noGrp="1"/>
          </p:cNvSpPr>
          <p:nvPr>
            <p:ph idx="1"/>
          </p:nvPr>
        </p:nvSpPr>
        <p:spPr>
          <a:xfrm>
            <a:off x="1154954" y="2347415"/>
            <a:ext cx="8825659" cy="4234137"/>
          </a:xfrm>
        </p:spPr>
        <p:txBody>
          <a:bodyPr>
            <a:normAutofit fontScale="70000" lnSpcReduction="20000"/>
          </a:bodyPr>
          <a:lstStyle/>
          <a:p>
            <a:pPr lvl="0"/>
            <a:r>
              <a:rPr lang="en-GB" sz="2200" b="1" dirty="0"/>
              <a:t>Have realistic </a:t>
            </a:r>
            <a:r>
              <a:rPr lang="en-GB" sz="2200" b="1" dirty="0" smtClean="0"/>
              <a:t>expectations </a:t>
            </a:r>
            <a:r>
              <a:rPr lang="en-GB" sz="2200" b="1" dirty="0"/>
              <a:t>of yourself </a:t>
            </a:r>
            <a:r>
              <a:rPr lang="en-GB" sz="2200" dirty="0"/>
              <a:t>– excessive workloads or high expectations of yourself can add extra stress. Do you need to reassess your priorities?</a:t>
            </a:r>
          </a:p>
          <a:p>
            <a:pPr lvl="0"/>
            <a:r>
              <a:rPr lang="en-GB" sz="2200" b="1" dirty="0"/>
              <a:t>Reduce unnecessary or unreasonable commitments </a:t>
            </a:r>
            <a:r>
              <a:rPr lang="en-GB" sz="2200" dirty="0"/>
              <a:t>– is work a factor, do you need to reduce working hours if possible? Same for children’s commitments and family activities at busy times (clubs, football etc.)</a:t>
            </a:r>
          </a:p>
          <a:p>
            <a:pPr lvl="0"/>
            <a:r>
              <a:rPr lang="en-GB" sz="2200" b="1" dirty="0"/>
              <a:t>Develop good transition-time routines before and after work</a:t>
            </a:r>
            <a:r>
              <a:rPr lang="en-GB" sz="2200" dirty="0"/>
              <a:t>– ground rules and routine can be helpful</a:t>
            </a:r>
          </a:p>
          <a:p>
            <a:pPr lvl="0"/>
            <a:r>
              <a:rPr lang="en-GB" sz="2200" b="1" dirty="0"/>
              <a:t>Avoid conflict when returning home after work and prepare for the ‘second shift’ </a:t>
            </a:r>
            <a:r>
              <a:rPr lang="en-GB" sz="2200" dirty="0"/>
              <a:t>– may need some time to yourself even if just 5 minutes</a:t>
            </a:r>
          </a:p>
          <a:p>
            <a:pPr lvl="0"/>
            <a:r>
              <a:rPr lang="en-GB" sz="2200" b="1" dirty="0"/>
              <a:t>Teach your child to be independent </a:t>
            </a:r>
            <a:r>
              <a:rPr lang="en-GB" sz="2200" dirty="0"/>
              <a:t>– the more children can do for themselves the less stress and conflict there will be. Explain clearly what your child is expected to do for example with the morning routine – get out of bed, get your cloths out, get dressed, have breakfast, pack bag, clean teeth, go to the toilet. Visual prompts may help with this.</a:t>
            </a:r>
          </a:p>
          <a:p>
            <a:pPr lvl="0"/>
            <a:r>
              <a:rPr lang="en-GB" sz="2200" b="1" dirty="0"/>
              <a:t>House rules and routine </a:t>
            </a:r>
            <a:r>
              <a:rPr lang="en-GB" sz="2200" dirty="0"/>
              <a:t>can help with this e.g. getting their own snack after school, doing homework at a set time in a regular place </a:t>
            </a:r>
            <a:r>
              <a:rPr lang="en-GB" sz="2200" i="1" dirty="0"/>
              <a:t>‘you can’t play the </a:t>
            </a:r>
            <a:r>
              <a:rPr lang="en-GB" sz="2200" i="1" dirty="0" smtClean="0"/>
              <a:t>Xbox </a:t>
            </a:r>
            <a:r>
              <a:rPr lang="en-GB" sz="2200" i="1" dirty="0"/>
              <a:t>until you’ve done your homework’. </a:t>
            </a:r>
            <a:r>
              <a:rPr lang="en-GB" sz="2200" dirty="0"/>
              <a:t>Start with small children in encouraging independence rather than doing it for them e.g. </a:t>
            </a:r>
            <a:r>
              <a:rPr lang="en-GB" sz="2200" i="1" dirty="0" smtClean="0"/>
              <a:t>‘where </a:t>
            </a:r>
            <a:r>
              <a:rPr lang="en-GB" sz="2200" i="1" dirty="0"/>
              <a:t>do you put your shoes</a:t>
            </a:r>
            <a:r>
              <a:rPr lang="en-GB" sz="2200" i="1" dirty="0" smtClean="0"/>
              <a:t>?’ </a:t>
            </a:r>
            <a:endParaRPr lang="en-GB" sz="2200" i="1" dirty="0"/>
          </a:p>
          <a:p>
            <a:pPr lvl="0"/>
            <a:r>
              <a:rPr lang="en-GB" sz="2200" b="1" dirty="0"/>
              <a:t>Organise good, reliable child care </a:t>
            </a:r>
            <a:r>
              <a:rPr lang="en-GB" sz="2200" dirty="0"/>
              <a:t>– family, play dates</a:t>
            </a:r>
          </a:p>
          <a:p>
            <a:endParaRPr lang="en-GB" dirty="0"/>
          </a:p>
        </p:txBody>
      </p:sp>
      <p:pic>
        <p:nvPicPr>
          <p:cNvPr id="4" name="Picture 3">
            <a:extLst>
              <a:ext uri="{FF2B5EF4-FFF2-40B4-BE49-F238E27FC236}">
                <a16:creationId xmlns:a16="http://schemas.microsoft.com/office/drawing/2014/main" id="{EA9CC2A9-F3C5-42AA-9715-CFB7901543AD}"/>
              </a:ext>
            </a:extLst>
          </p:cNvPr>
          <p:cNvPicPr>
            <a:picLocks noChangeAspect="1"/>
          </p:cNvPicPr>
          <p:nvPr/>
        </p:nvPicPr>
        <p:blipFill>
          <a:blip r:embed="rId2"/>
          <a:stretch>
            <a:fillRect/>
          </a:stretch>
        </p:blipFill>
        <p:spPr>
          <a:xfrm>
            <a:off x="9956292" y="2129051"/>
            <a:ext cx="1299949" cy="1299949"/>
          </a:xfrm>
          <a:prstGeom prst="rect">
            <a:avLst/>
          </a:prstGeom>
        </p:spPr>
      </p:pic>
      <p:pic>
        <p:nvPicPr>
          <p:cNvPr id="6" name="Picture 5">
            <a:extLst>
              <a:ext uri="{FF2B5EF4-FFF2-40B4-BE49-F238E27FC236}">
                <a16:creationId xmlns:a16="http://schemas.microsoft.com/office/drawing/2014/main" id="{052CDF77-0497-48DF-841F-EDC260233A9A}"/>
              </a:ext>
            </a:extLst>
          </p:cNvPr>
          <p:cNvPicPr>
            <a:picLocks noChangeAspect="1"/>
          </p:cNvPicPr>
          <p:nvPr/>
        </p:nvPicPr>
        <p:blipFill>
          <a:blip r:embed="rId3"/>
          <a:stretch>
            <a:fillRect/>
          </a:stretch>
        </p:blipFill>
        <p:spPr>
          <a:xfrm>
            <a:off x="9980613" y="4780128"/>
            <a:ext cx="1275628" cy="1318627"/>
          </a:xfrm>
          <a:prstGeom prst="rect">
            <a:avLst/>
          </a:prstGeom>
        </p:spPr>
      </p:pic>
    </p:spTree>
    <p:extLst>
      <p:ext uri="{BB962C8B-B14F-4D97-AF65-F5344CB8AC3E}">
        <p14:creationId xmlns:p14="http://schemas.microsoft.com/office/powerpoint/2010/main" val="63570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920-46AC-409A-BCF0-4193A6EC964D}"/>
              </a:ext>
            </a:extLst>
          </p:cNvPr>
          <p:cNvSpPr>
            <a:spLocks noGrp="1"/>
          </p:cNvSpPr>
          <p:nvPr>
            <p:ph type="title"/>
          </p:nvPr>
        </p:nvSpPr>
        <p:spPr/>
        <p:txBody>
          <a:bodyPr/>
          <a:lstStyle/>
          <a:p>
            <a:r>
              <a:rPr lang="en-GB" b="1" dirty="0"/>
              <a:t>Taking care of yourself as a parent</a:t>
            </a:r>
            <a:br>
              <a:rPr lang="en-GB" b="1" dirty="0"/>
            </a:br>
            <a:r>
              <a:rPr lang="en-GB" b="1" dirty="0"/>
              <a:t>Talk back to negative thinking:</a:t>
            </a:r>
            <a:endParaRPr lang="en-GB" dirty="0"/>
          </a:p>
        </p:txBody>
      </p:sp>
      <p:sp>
        <p:nvSpPr>
          <p:cNvPr id="6" name="Text Placeholder 5">
            <a:extLst>
              <a:ext uri="{FF2B5EF4-FFF2-40B4-BE49-F238E27FC236}">
                <a16:creationId xmlns:a16="http://schemas.microsoft.com/office/drawing/2014/main" id="{99F08906-D4A2-4BA4-BAA4-80BD1D3F5F88}"/>
              </a:ext>
            </a:extLst>
          </p:cNvPr>
          <p:cNvSpPr>
            <a:spLocks noGrp="1"/>
          </p:cNvSpPr>
          <p:nvPr>
            <p:ph type="body" idx="1"/>
          </p:nvPr>
        </p:nvSpPr>
        <p:spPr>
          <a:xfrm>
            <a:off x="1154954" y="2994322"/>
            <a:ext cx="4825157" cy="576262"/>
          </a:xfrm>
        </p:spPr>
        <p:txBody>
          <a:bodyPr/>
          <a:lstStyle/>
          <a:p>
            <a:r>
              <a:rPr lang="en-GB" dirty="0"/>
              <a:t>Unhelpful:</a:t>
            </a:r>
          </a:p>
        </p:txBody>
      </p:sp>
      <p:sp>
        <p:nvSpPr>
          <p:cNvPr id="7" name="Content Placeholder 6">
            <a:extLst>
              <a:ext uri="{FF2B5EF4-FFF2-40B4-BE49-F238E27FC236}">
                <a16:creationId xmlns:a16="http://schemas.microsoft.com/office/drawing/2014/main" id="{A38FCCAE-F8EC-4F83-A409-525778F90D28}"/>
              </a:ext>
            </a:extLst>
          </p:cNvPr>
          <p:cNvSpPr>
            <a:spLocks noGrp="1"/>
          </p:cNvSpPr>
          <p:nvPr>
            <p:ph sz="half" idx="2"/>
          </p:nvPr>
        </p:nvSpPr>
        <p:spPr>
          <a:xfrm>
            <a:off x="1130050" y="3575547"/>
            <a:ext cx="4825158" cy="2840039"/>
          </a:xfrm>
        </p:spPr>
        <p:txBody>
          <a:bodyPr/>
          <a:lstStyle/>
          <a:p>
            <a:r>
              <a:rPr lang="en-GB" dirty="0"/>
              <a:t>He knew I was tired	</a:t>
            </a:r>
          </a:p>
          <a:p>
            <a:r>
              <a:rPr lang="en-GB" dirty="0"/>
              <a:t>She did that on purpose to upset me</a:t>
            </a:r>
          </a:p>
          <a:p>
            <a:r>
              <a:rPr lang="en-GB" dirty="0"/>
              <a:t>He’s never going to learn		</a:t>
            </a:r>
          </a:p>
          <a:p>
            <a:r>
              <a:rPr lang="en-GB" dirty="0"/>
              <a:t>She’s just bad		</a:t>
            </a:r>
          </a:p>
        </p:txBody>
      </p:sp>
      <p:sp>
        <p:nvSpPr>
          <p:cNvPr id="8" name="Text Placeholder 7">
            <a:extLst>
              <a:ext uri="{FF2B5EF4-FFF2-40B4-BE49-F238E27FC236}">
                <a16:creationId xmlns:a16="http://schemas.microsoft.com/office/drawing/2014/main" id="{51B2CDE0-4E86-4ECD-9666-70B33020F5F9}"/>
              </a:ext>
            </a:extLst>
          </p:cNvPr>
          <p:cNvSpPr>
            <a:spLocks noGrp="1"/>
          </p:cNvSpPr>
          <p:nvPr>
            <p:ph type="body" sz="quarter" idx="3"/>
          </p:nvPr>
        </p:nvSpPr>
        <p:spPr>
          <a:xfrm>
            <a:off x="6208712" y="2942768"/>
            <a:ext cx="4825159" cy="576262"/>
          </a:xfrm>
        </p:spPr>
        <p:txBody>
          <a:bodyPr/>
          <a:lstStyle/>
          <a:p>
            <a:r>
              <a:rPr lang="en-GB" dirty="0"/>
              <a:t>Helpful:</a:t>
            </a:r>
          </a:p>
        </p:txBody>
      </p:sp>
      <p:sp>
        <p:nvSpPr>
          <p:cNvPr id="9" name="Content Placeholder 8">
            <a:extLst>
              <a:ext uri="{FF2B5EF4-FFF2-40B4-BE49-F238E27FC236}">
                <a16:creationId xmlns:a16="http://schemas.microsoft.com/office/drawing/2014/main" id="{3B5E1BC9-6B2E-43D7-92C1-9A042F14DBF5}"/>
              </a:ext>
            </a:extLst>
          </p:cNvPr>
          <p:cNvSpPr>
            <a:spLocks noGrp="1"/>
          </p:cNvSpPr>
          <p:nvPr>
            <p:ph sz="quarter" idx="4"/>
          </p:nvPr>
        </p:nvSpPr>
        <p:spPr>
          <a:xfrm>
            <a:off x="6208712" y="3519030"/>
            <a:ext cx="4825159" cy="2840039"/>
          </a:xfrm>
        </p:spPr>
        <p:txBody>
          <a:bodyPr/>
          <a:lstStyle/>
          <a:p>
            <a:r>
              <a:rPr lang="en-GB" dirty="0"/>
              <a:t>W</a:t>
            </a:r>
            <a:r>
              <a:rPr lang="en-GB" dirty="0" smtClean="0"/>
              <a:t>e </a:t>
            </a:r>
            <a:r>
              <a:rPr lang="en-GB" dirty="0"/>
              <a:t>were both tired</a:t>
            </a:r>
          </a:p>
          <a:p>
            <a:r>
              <a:rPr lang="en-GB" dirty="0"/>
              <a:t>M</a:t>
            </a:r>
            <a:r>
              <a:rPr lang="en-GB" dirty="0" smtClean="0"/>
              <a:t>aybe </a:t>
            </a:r>
            <a:r>
              <a:rPr lang="en-GB" dirty="0"/>
              <a:t>she’s bored when I’m on the phone</a:t>
            </a:r>
          </a:p>
          <a:p>
            <a:r>
              <a:rPr lang="en-GB" dirty="0"/>
              <a:t>I</a:t>
            </a:r>
            <a:r>
              <a:rPr lang="en-GB" dirty="0" smtClean="0"/>
              <a:t>t </a:t>
            </a:r>
            <a:r>
              <a:rPr lang="en-GB" dirty="0"/>
              <a:t>will take time for him to learn</a:t>
            </a:r>
          </a:p>
          <a:p>
            <a:r>
              <a:rPr lang="en-GB" dirty="0"/>
              <a:t>Her behaviour is annoying</a:t>
            </a:r>
          </a:p>
        </p:txBody>
      </p:sp>
      <p:sp>
        <p:nvSpPr>
          <p:cNvPr id="10" name="Rectangle 9">
            <a:extLst>
              <a:ext uri="{FF2B5EF4-FFF2-40B4-BE49-F238E27FC236}">
                <a16:creationId xmlns:a16="http://schemas.microsoft.com/office/drawing/2014/main" id="{BB530186-CFD3-41B5-BBFC-9A752917E850}"/>
              </a:ext>
            </a:extLst>
          </p:cNvPr>
          <p:cNvSpPr/>
          <p:nvPr/>
        </p:nvSpPr>
        <p:spPr>
          <a:xfrm>
            <a:off x="1130050" y="5280303"/>
            <a:ext cx="10737659" cy="1478995"/>
          </a:xfrm>
          <a:prstGeom prst="rect">
            <a:avLst/>
          </a:prstGeom>
        </p:spPr>
        <p:txBody>
          <a:bodyPr wrap="square">
            <a:spAutoFit/>
          </a:bodyPr>
          <a:lstStyle/>
          <a:p>
            <a:pPr>
              <a:lnSpc>
                <a:spcPct val="115000"/>
              </a:lnSpc>
              <a:spcAft>
                <a:spcPts val="1000"/>
              </a:spcAft>
            </a:pPr>
            <a:r>
              <a:rPr lang="en-GB" sz="1600" b="1" dirty="0">
                <a:latin typeface="Century Gothic" panose="020B0502020202020204" pitchFamily="34" charset="0"/>
                <a:ea typeface="Calibri" panose="020F0502020204030204" pitchFamily="34" charset="0"/>
                <a:cs typeface="Times New Roman" panose="02020603050405020304" pitchFamily="18" charset="0"/>
              </a:rPr>
              <a:t>Changing how you think:</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Notice when you are feeling upset with your child</a:t>
            </a:r>
          </a:p>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Identify what negative/unhelpful things you are saying to yourself</a:t>
            </a:r>
          </a:p>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Try to change thoughts to more rational and helpful thoughts</a:t>
            </a:r>
          </a:p>
        </p:txBody>
      </p:sp>
      <p:sp>
        <p:nvSpPr>
          <p:cNvPr id="12" name="Rectangle 11">
            <a:extLst>
              <a:ext uri="{FF2B5EF4-FFF2-40B4-BE49-F238E27FC236}">
                <a16:creationId xmlns:a16="http://schemas.microsoft.com/office/drawing/2014/main" id="{9281348E-3974-42B9-B9F2-D2485BA92E1B}"/>
              </a:ext>
            </a:extLst>
          </p:cNvPr>
          <p:cNvSpPr/>
          <p:nvPr/>
        </p:nvSpPr>
        <p:spPr>
          <a:xfrm>
            <a:off x="1130050" y="2321704"/>
            <a:ext cx="10484195" cy="729430"/>
          </a:xfrm>
          <a:prstGeom prst="rect">
            <a:avLst/>
          </a:prstGeom>
        </p:spPr>
        <p:txBody>
          <a:bodyPr wrap="square">
            <a:spAutoFit/>
          </a:bodyPr>
          <a:lstStyle/>
          <a:p>
            <a:pPr>
              <a:lnSpc>
                <a:spcPct val="115000"/>
              </a:lnSpc>
              <a:spcAft>
                <a:spcPts val="1000"/>
              </a:spcAft>
            </a:pPr>
            <a:r>
              <a:rPr lang="en-GB" dirty="0">
                <a:latin typeface="Century Gothic" panose="020B0502020202020204" pitchFamily="34" charset="0"/>
                <a:ea typeface="Calibri" panose="020F0502020204030204" pitchFamily="34" charset="0"/>
                <a:cs typeface="Times New Roman" panose="02020603050405020304" pitchFamily="18" charset="0"/>
              </a:rPr>
              <a:t>Parenting is affected by emotions. Our emotions are strongly influenced by the way we think about things. We can change the way we feel (</a:t>
            </a:r>
            <a:r>
              <a:rPr lang="en-GB" dirty="0" smtClean="0">
                <a:latin typeface="Century Gothic" panose="020B0502020202020204" pitchFamily="34" charset="0"/>
                <a:ea typeface="Calibri" panose="020F0502020204030204" pitchFamily="34" charset="0"/>
                <a:cs typeface="Times New Roman" panose="02020603050405020304" pitchFamily="18" charset="0"/>
              </a:rPr>
              <a:t>and </a:t>
            </a:r>
            <a:r>
              <a:rPr lang="en-GB" dirty="0">
                <a:latin typeface="Century Gothic" panose="020B0502020202020204" pitchFamily="34" charset="0"/>
                <a:ea typeface="Calibri" panose="020F0502020204030204" pitchFamily="34" charset="0"/>
                <a:cs typeface="Times New Roman" panose="02020603050405020304" pitchFamily="18" charset="0"/>
              </a:rPr>
              <a:t>act) by challenging negative thinking.</a:t>
            </a:r>
          </a:p>
        </p:txBody>
      </p:sp>
    </p:spTree>
    <p:extLst>
      <p:ext uri="{BB962C8B-B14F-4D97-AF65-F5344CB8AC3E}">
        <p14:creationId xmlns:p14="http://schemas.microsoft.com/office/powerpoint/2010/main" val="343859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4F26-CDCD-4E5A-8FDB-0AC7CAFD4BB8}"/>
              </a:ext>
            </a:extLst>
          </p:cNvPr>
          <p:cNvSpPr>
            <a:spLocks noGrp="1"/>
          </p:cNvSpPr>
          <p:nvPr>
            <p:ph type="title"/>
          </p:nvPr>
        </p:nvSpPr>
        <p:spPr/>
        <p:txBody>
          <a:bodyPr/>
          <a:lstStyle/>
          <a:p>
            <a:r>
              <a:rPr lang="en-GB" b="1" dirty="0"/>
              <a:t>Taking care of yourself as a parent</a:t>
            </a:r>
            <a:br>
              <a:rPr lang="en-GB" b="1" dirty="0"/>
            </a:br>
            <a:r>
              <a:rPr lang="en-GB" b="1" dirty="0"/>
              <a:t>Working as a team:</a:t>
            </a:r>
            <a:endParaRPr lang="en-GB" dirty="0"/>
          </a:p>
        </p:txBody>
      </p:sp>
      <p:sp>
        <p:nvSpPr>
          <p:cNvPr id="3" name="Content Placeholder 2">
            <a:extLst>
              <a:ext uri="{FF2B5EF4-FFF2-40B4-BE49-F238E27FC236}">
                <a16:creationId xmlns:a16="http://schemas.microsoft.com/office/drawing/2014/main" id="{7304B12C-0A13-4EA8-9D64-5062DD92AF5D}"/>
              </a:ext>
            </a:extLst>
          </p:cNvPr>
          <p:cNvSpPr>
            <a:spLocks noGrp="1"/>
          </p:cNvSpPr>
          <p:nvPr>
            <p:ph idx="1"/>
          </p:nvPr>
        </p:nvSpPr>
        <p:spPr>
          <a:xfrm>
            <a:off x="1154954" y="2603500"/>
            <a:ext cx="8825659" cy="3906482"/>
          </a:xfrm>
        </p:spPr>
        <p:txBody>
          <a:bodyPr>
            <a:normAutofit fontScale="92500" lnSpcReduction="10000"/>
          </a:bodyPr>
          <a:lstStyle/>
          <a:p>
            <a:pPr lvl="0"/>
            <a:r>
              <a:rPr lang="en-GB" dirty="0"/>
              <a:t>Parenting is easier when </a:t>
            </a:r>
            <a:r>
              <a:rPr lang="en-GB" dirty="0" smtClean="0"/>
              <a:t>parents </a:t>
            </a:r>
            <a:r>
              <a:rPr lang="en-GB" dirty="0"/>
              <a:t>and carers </a:t>
            </a:r>
            <a:r>
              <a:rPr lang="en-GB" b="1" dirty="0"/>
              <a:t>work as a team and back each other up</a:t>
            </a:r>
          </a:p>
          <a:p>
            <a:pPr lvl="0"/>
            <a:r>
              <a:rPr lang="en-GB" b="1" dirty="0"/>
              <a:t>Talk with your partner and other carers</a:t>
            </a:r>
            <a:r>
              <a:rPr lang="en-GB" dirty="0"/>
              <a:t> about daily experiences to keep each other informed and involved</a:t>
            </a:r>
          </a:p>
          <a:p>
            <a:pPr lvl="0"/>
            <a:r>
              <a:rPr lang="en-GB" b="1" dirty="0"/>
              <a:t>Share the workload fairly </a:t>
            </a:r>
            <a:r>
              <a:rPr lang="en-GB" dirty="0"/>
              <a:t>and discuss this (may not be 50:50)</a:t>
            </a:r>
          </a:p>
          <a:p>
            <a:pPr lvl="0"/>
            <a:r>
              <a:rPr lang="en-GB" b="1" dirty="0"/>
              <a:t>Reach agreements on discipline </a:t>
            </a:r>
            <a:r>
              <a:rPr lang="en-GB" dirty="0"/>
              <a:t>– this will help your child know what to expect. E.g. what time is bedtime, when do they do homework, what are the house rules?</a:t>
            </a:r>
          </a:p>
          <a:p>
            <a:pPr lvl="0"/>
            <a:r>
              <a:rPr lang="en-GB" b="1" dirty="0"/>
              <a:t>Back each other up in front of children</a:t>
            </a:r>
            <a:r>
              <a:rPr lang="en-GB" dirty="0"/>
              <a:t> – they need to see a shared, joined up approach</a:t>
            </a:r>
          </a:p>
          <a:p>
            <a:pPr lvl="0"/>
            <a:r>
              <a:rPr lang="en-GB" b="1" dirty="0"/>
              <a:t>Model problem solving skills to the children </a:t>
            </a:r>
            <a:r>
              <a:rPr lang="en-GB" dirty="0"/>
              <a:t>– talk problems though as you do it</a:t>
            </a:r>
          </a:p>
          <a:p>
            <a:pPr lvl="0"/>
            <a:r>
              <a:rPr lang="en-GB" b="1" dirty="0"/>
              <a:t>Hold regular problem solving discussions </a:t>
            </a:r>
            <a:r>
              <a:rPr lang="en-GB" dirty="0"/>
              <a:t>– talk about things that need to be improved either with or without the children </a:t>
            </a:r>
          </a:p>
          <a:p>
            <a:endParaRPr lang="en-GB" dirty="0"/>
          </a:p>
        </p:txBody>
      </p:sp>
      <p:pic>
        <p:nvPicPr>
          <p:cNvPr id="5" name="Picture 4">
            <a:extLst>
              <a:ext uri="{FF2B5EF4-FFF2-40B4-BE49-F238E27FC236}">
                <a16:creationId xmlns:a16="http://schemas.microsoft.com/office/drawing/2014/main" id="{04BFDE20-8F54-41ED-BCE5-C07A92CF1030}"/>
              </a:ext>
            </a:extLst>
          </p:cNvPr>
          <p:cNvPicPr>
            <a:picLocks noChangeAspect="1"/>
          </p:cNvPicPr>
          <p:nvPr/>
        </p:nvPicPr>
        <p:blipFill>
          <a:blip r:embed="rId2"/>
          <a:stretch>
            <a:fillRect/>
          </a:stretch>
        </p:blipFill>
        <p:spPr>
          <a:xfrm>
            <a:off x="9916367" y="4556741"/>
            <a:ext cx="1924050" cy="1857375"/>
          </a:xfrm>
          <a:prstGeom prst="rect">
            <a:avLst/>
          </a:prstGeom>
        </p:spPr>
      </p:pic>
    </p:spTree>
    <p:extLst>
      <p:ext uri="{BB962C8B-B14F-4D97-AF65-F5344CB8AC3E}">
        <p14:creationId xmlns:p14="http://schemas.microsoft.com/office/powerpoint/2010/main" val="39179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4288-1888-471E-B8B0-D738BB0AED05}"/>
              </a:ext>
            </a:extLst>
          </p:cNvPr>
          <p:cNvSpPr>
            <a:spLocks noGrp="1"/>
          </p:cNvSpPr>
          <p:nvPr>
            <p:ph type="title"/>
          </p:nvPr>
        </p:nvSpPr>
        <p:spPr/>
        <p:txBody>
          <a:bodyPr/>
          <a:lstStyle/>
          <a:p>
            <a:r>
              <a:rPr lang="en-GB" b="1" dirty="0"/>
              <a:t>Being a parent…isn’t easy</a:t>
            </a:r>
          </a:p>
        </p:txBody>
      </p:sp>
      <p:sp>
        <p:nvSpPr>
          <p:cNvPr id="3" name="Content Placeholder 2">
            <a:extLst>
              <a:ext uri="{FF2B5EF4-FFF2-40B4-BE49-F238E27FC236}">
                <a16:creationId xmlns:a16="http://schemas.microsoft.com/office/drawing/2014/main" id="{6665B192-B5AA-4D7C-A0E8-A683A5DB3426}"/>
              </a:ext>
            </a:extLst>
          </p:cNvPr>
          <p:cNvSpPr>
            <a:spLocks noGrp="1"/>
          </p:cNvSpPr>
          <p:nvPr>
            <p:ph sz="half" idx="1"/>
          </p:nvPr>
        </p:nvSpPr>
        <p:spPr>
          <a:xfrm>
            <a:off x="1154954" y="2268089"/>
            <a:ext cx="4825158" cy="3416301"/>
          </a:xfrm>
        </p:spPr>
        <p:txBody>
          <a:bodyPr>
            <a:normAutofit/>
          </a:bodyPr>
          <a:lstStyle/>
          <a:p>
            <a:pPr marL="0" indent="0">
              <a:buNone/>
            </a:pPr>
            <a:r>
              <a:rPr lang="en-GB" dirty="0"/>
              <a:t>What are the hopes and dreams we have for our children?</a:t>
            </a:r>
          </a:p>
          <a:p>
            <a:pPr lvl="0"/>
            <a:r>
              <a:rPr lang="en-GB" dirty="0"/>
              <a:t>Communicate their needs</a:t>
            </a:r>
          </a:p>
          <a:p>
            <a:pPr lvl="0"/>
            <a:r>
              <a:rPr lang="en-GB" dirty="0"/>
              <a:t>Get on with others</a:t>
            </a:r>
          </a:p>
          <a:p>
            <a:pPr lvl="0"/>
            <a:r>
              <a:rPr lang="en-GB" dirty="0"/>
              <a:t>Try to do their best</a:t>
            </a:r>
          </a:p>
          <a:p>
            <a:pPr lvl="0"/>
            <a:r>
              <a:rPr lang="en-GB" dirty="0"/>
              <a:t>Manage their feelings</a:t>
            </a:r>
          </a:p>
          <a:p>
            <a:pPr lvl="0"/>
            <a:r>
              <a:rPr lang="en-GB" dirty="0"/>
              <a:t>Feel good about themselves </a:t>
            </a:r>
          </a:p>
          <a:p>
            <a:pPr marL="0" indent="0">
              <a:buNone/>
            </a:pPr>
            <a:r>
              <a:rPr lang="en-GB" dirty="0"/>
              <a:t>In a safe, secure, loving, low-conflict environment </a:t>
            </a:r>
          </a:p>
          <a:p>
            <a:endParaRPr lang="en-GB" dirty="0"/>
          </a:p>
        </p:txBody>
      </p:sp>
      <p:sp>
        <p:nvSpPr>
          <p:cNvPr id="4" name="Content Placeholder 3">
            <a:extLst>
              <a:ext uri="{FF2B5EF4-FFF2-40B4-BE49-F238E27FC236}">
                <a16:creationId xmlns:a16="http://schemas.microsoft.com/office/drawing/2014/main" id="{C719652B-1B55-4863-B04B-85ECF6A2B041}"/>
              </a:ext>
            </a:extLst>
          </p:cNvPr>
          <p:cNvSpPr>
            <a:spLocks noGrp="1"/>
          </p:cNvSpPr>
          <p:nvPr>
            <p:ph sz="half" idx="2"/>
          </p:nvPr>
        </p:nvSpPr>
        <p:spPr>
          <a:xfrm>
            <a:off x="6697744" y="2470593"/>
            <a:ext cx="4825159" cy="3416300"/>
          </a:xfrm>
        </p:spPr>
        <p:txBody>
          <a:bodyPr>
            <a:normAutofit/>
          </a:bodyPr>
          <a:lstStyle/>
          <a:p>
            <a:pPr marL="0" lvl="0" indent="0">
              <a:buNone/>
            </a:pPr>
            <a:r>
              <a:rPr lang="en-GB" dirty="0"/>
              <a:t>Being a parent is:</a:t>
            </a:r>
          </a:p>
          <a:p>
            <a:pPr lvl="0"/>
            <a:r>
              <a:rPr lang="en-GB" dirty="0"/>
              <a:t>Rewarding </a:t>
            </a:r>
          </a:p>
          <a:p>
            <a:pPr lvl="0"/>
            <a:r>
              <a:rPr lang="en-GB" dirty="0"/>
              <a:t>Enjoyable</a:t>
            </a:r>
          </a:p>
          <a:p>
            <a:pPr lvl="0"/>
            <a:r>
              <a:rPr lang="en-GB" dirty="0"/>
              <a:t>Demanding</a:t>
            </a:r>
          </a:p>
          <a:p>
            <a:pPr lvl="0"/>
            <a:r>
              <a:rPr lang="en-GB" dirty="0"/>
              <a:t>Frustrating</a:t>
            </a:r>
          </a:p>
          <a:p>
            <a:pPr lvl="0"/>
            <a:r>
              <a:rPr lang="en-GB" dirty="0"/>
              <a:t>Exhausting </a:t>
            </a:r>
          </a:p>
          <a:p>
            <a:pPr marL="0" indent="0">
              <a:buNone/>
            </a:pPr>
            <a:r>
              <a:rPr lang="en-GB" dirty="0"/>
              <a:t>We all learn through trial and error</a:t>
            </a:r>
          </a:p>
          <a:p>
            <a:pPr marL="0" indent="0">
              <a:buNone/>
            </a:pPr>
            <a:endParaRPr lang="en-GB" dirty="0"/>
          </a:p>
        </p:txBody>
      </p:sp>
      <p:sp>
        <p:nvSpPr>
          <p:cNvPr id="5" name="Rectangle 4">
            <a:extLst>
              <a:ext uri="{FF2B5EF4-FFF2-40B4-BE49-F238E27FC236}">
                <a16:creationId xmlns:a16="http://schemas.microsoft.com/office/drawing/2014/main" id="{6828D360-5755-42D1-B5F5-0698CAA05B88}"/>
              </a:ext>
            </a:extLst>
          </p:cNvPr>
          <p:cNvSpPr/>
          <p:nvPr/>
        </p:nvSpPr>
        <p:spPr>
          <a:xfrm>
            <a:off x="437322" y="5542532"/>
            <a:ext cx="11648661" cy="1353191"/>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Consistency is really important – we may have bad days but it’s what we do on the next day that makes a difference </a:t>
            </a:r>
          </a:p>
          <a:p>
            <a:pPr marL="285750" indent="-285750">
              <a:lnSpc>
                <a:spcPct val="115000"/>
              </a:lnSpc>
              <a:spcAft>
                <a:spcPts val="100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A parent has to develop their own goals and approach and tackle one thing at a time – but all care givers need to try and be on the same page to offer consistency </a:t>
            </a:r>
          </a:p>
        </p:txBody>
      </p:sp>
      <p:pic>
        <p:nvPicPr>
          <p:cNvPr id="6" name="Picture 5">
            <a:extLst>
              <a:ext uri="{FF2B5EF4-FFF2-40B4-BE49-F238E27FC236}">
                <a16:creationId xmlns:a16="http://schemas.microsoft.com/office/drawing/2014/main" id="{091975A2-6F27-49E1-9194-8B66BAB1B2BF}"/>
              </a:ext>
            </a:extLst>
          </p:cNvPr>
          <p:cNvPicPr>
            <a:picLocks noChangeAspect="1"/>
          </p:cNvPicPr>
          <p:nvPr/>
        </p:nvPicPr>
        <p:blipFill>
          <a:blip r:embed="rId2"/>
          <a:stretch>
            <a:fillRect/>
          </a:stretch>
        </p:blipFill>
        <p:spPr>
          <a:xfrm>
            <a:off x="9099096" y="2840945"/>
            <a:ext cx="2423807" cy="1629984"/>
          </a:xfrm>
          <a:prstGeom prst="rect">
            <a:avLst/>
          </a:prstGeom>
        </p:spPr>
      </p:pic>
    </p:spTree>
    <p:extLst>
      <p:ext uri="{BB962C8B-B14F-4D97-AF65-F5344CB8AC3E}">
        <p14:creationId xmlns:p14="http://schemas.microsoft.com/office/powerpoint/2010/main" val="343269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549C-98F0-4981-8EA6-8D729F4CA2F3}"/>
              </a:ext>
            </a:extLst>
          </p:cNvPr>
          <p:cNvSpPr>
            <a:spLocks noGrp="1"/>
          </p:cNvSpPr>
          <p:nvPr>
            <p:ph type="title"/>
          </p:nvPr>
        </p:nvSpPr>
        <p:spPr/>
        <p:txBody>
          <a:bodyPr/>
          <a:lstStyle/>
          <a:p>
            <a:r>
              <a:rPr lang="en-GB" b="1" dirty="0"/>
              <a:t>Key messages:</a:t>
            </a:r>
          </a:p>
        </p:txBody>
      </p:sp>
      <p:sp>
        <p:nvSpPr>
          <p:cNvPr id="3" name="Content Placeholder 2">
            <a:extLst>
              <a:ext uri="{FF2B5EF4-FFF2-40B4-BE49-F238E27FC236}">
                <a16:creationId xmlns:a16="http://schemas.microsoft.com/office/drawing/2014/main" id="{56D667F5-D302-4D81-8DD7-200C508ED9FC}"/>
              </a:ext>
            </a:extLst>
          </p:cNvPr>
          <p:cNvSpPr>
            <a:spLocks noGrp="1"/>
          </p:cNvSpPr>
          <p:nvPr>
            <p:ph idx="1"/>
          </p:nvPr>
        </p:nvSpPr>
        <p:spPr/>
        <p:txBody>
          <a:bodyPr>
            <a:normAutofit/>
          </a:bodyPr>
          <a:lstStyle/>
          <a:p>
            <a:pPr lvl="0"/>
            <a:r>
              <a:rPr lang="en-GB" dirty="0"/>
              <a:t>Make your </a:t>
            </a:r>
            <a:r>
              <a:rPr lang="en-GB" b="1" dirty="0"/>
              <a:t>family a priority</a:t>
            </a:r>
          </a:p>
          <a:p>
            <a:pPr lvl="0"/>
            <a:r>
              <a:rPr lang="en-GB" dirty="0"/>
              <a:t>Create </a:t>
            </a:r>
            <a:r>
              <a:rPr lang="en-GB" dirty="0" smtClean="0"/>
              <a:t>a </a:t>
            </a:r>
            <a:r>
              <a:rPr lang="en-GB" b="1" dirty="0" smtClean="0"/>
              <a:t>warm</a:t>
            </a:r>
            <a:r>
              <a:rPr lang="en-GB" b="1" dirty="0"/>
              <a:t>, loving and safe environment</a:t>
            </a:r>
          </a:p>
          <a:p>
            <a:pPr lvl="0"/>
            <a:r>
              <a:rPr lang="en-GB" dirty="0"/>
              <a:t>Encourage child’s learning through </a:t>
            </a:r>
            <a:r>
              <a:rPr lang="en-GB" b="1" dirty="0"/>
              <a:t>positive strategies</a:t>
            </a:r>
          </a:p>
          <a:p>
            <a:pPr lvl="0"/>
            <a:r>
              <a:rPr lang="en-GB" dirty="0"/>
              <a:t>Use </a:t>
            </a:r>
            <a:r>
              <a:rPr lang="en-GB" b="1" dirty="0"/>
              <a:t>assertive discipline to help child take responsibility </a:t>
            </a:r>
            <a:r>
              <a:rPr lang="en-GB" dirty="0"/>
              <a:t>– don’t ignore the small things or they become big!</a:t>
            </a:r>
          </a:p>
          <a:p>
            <a:pPr lvl="0"/>
            <a:r>
              <a:rPr lang="en-GB" b="1" dirty="0"/>
              <a:t>Reasonable expectations </a:t>
            </a:r>
            <a:r>
              <a:rPr lang="en-GB" dirty="0"/>
              <a:t>for self and each other</a:t>
            </a:r>
          </a:p>
          <a:p>
            <a:pPr lvl="0"/>
            <a:r>
              <a:rPr lang="en-GB" b="1" dirty="0"/>
              <a:t>Take care of yourself </a:t>
            </a:r>
            <a:r>
              <a:rPr lang="en-GB" dirty="0"/>
              <a:t>– look after your own needs, balance work and family, talk back to negative thinking and </a:t>
            </a:r>
            <a:r>
              <a:rPr lang="en-GB" b="1" dirty="0"/>
              <a:t>work as a team!</a:t>
            </a:r>
          </a:p>
          <a:p>
            <a:endParaRPr lang="en-GB" dirty="0"/>
          </a:p>
        </p:txBody>
      </p:sp>
      <p:pic>
        <p:nvPicPr>
          <p:cNvPr id="5" name="Picture 4">
            <a:extLst>
              <a:ext uri="{FF2B5EF4-FFF2-40B4-BE49-F238E27FC236}">
                <a16:creationId xmlns:a16="http://schemas.microsoft.com/office/drawing/2014/main" id="{5A95D2B4-6D17-4427-A60C-C61D95F514ED}"/>
              </a:ext>
            </a:extLst>
          </p:cNvPr>
          <p:cNvPicPr>
            <a:picLocks noChangeAspect="1"/>
          </p:cNvPicPr>
          <p:nvPr/>
        </p:nvPicPr>
        <p:blipFill>
          <a:blip r:embed="rId2"/>
          <a:stretch>
            <a:fillRect/>
          </a:stretch>
        </p:blipFill>
        <p:spPr>
          <a:xfrm>
            <a:off x="9232900" y="4311650"/>
            <a:ext cx="2203924" cy="2260075"/>
          </a:xfrm>
          <a:prstGeom prst="rect">
            <a:avLst/>
          </a:prstGeom>
        </p:spPr>
      </p:pic>
    </p:spTree>
    <p:extLst>
      <p:ext uri="{BB962C8B-B14F-4D97-AF65-F5344CB8AC3E}">
        <p14:creationId xmlns:p14="http://schemas.microsoft.com/office/powerpoint/2010/main" val="382534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F985-AD41-4462-9A33-D4A765A078C9}"/>
              </a:ext>
            </a:extLst>
          </p:cNvPr>
          <p:cNvSpPr>
            <a:spLocks noGrp="1"/>
          </p:cNvSpPr>
          <p:nvPr>
            <p:ph type="title"/>
          </p:nvPr>
        </p:nvSpPr>
        <p:spPr/>
        <p:txBody>
          <a:bodyPr/>
          <a:lstStyle/>
          <a:p>
            <a:r>
              <a:rPr lang="en-GB" b="1" dirty="0"/>
              <a:t>The challenges (well some of them)</a:t>
            </a:r>
          </a:p>
        </p:txBody>
      </p:sp>
      <p:sp>
        <p:nvSpPr>
          <p:cNvPr id="5" name="Content Placeholder 4">
            <a:extLst>
              <a:ext uri="{FF2B5EF4-FFF2-40B4-BE49-F238E27FC236}">
                <a16:creationId xmlns:a16="http://schemas.microsoft.com/office/drawing/2014/main" id="{8094DF7A-03BC-4C0F-8B42-71A292DB5533}"/>
              </a:ext>
            </a:extLst>
          </p:cNvPr>
          <p:cNvSpPr>
            <a:spLocks noGrp="1"/>
          </p:cNvSpPr>
          <p:nvPr>
            <p:ph idx="1"/>
          </p:nvPr>
        </p:nvSpPr>
        <p:spPr/>
        <p:txBody>
          <a:bodyPr/>
          <a:lstStyle/>
          <a:p>
            <a:r>
              <a:rPr lang="en-GB" dirty="0"/>
              <a:t>Some misbehaviour is normal </a:t>
            </a:r>
            <a:r>
              <a:rPr lang="en-GB" dirty="0" smtClean="0"/>
              <a:t>(child’s development) </a:t>
            </a:r>
            <a:r>
              <a:rPr lang="en-GB" dirty="0"/>
              <a:t>– pushing boundaries, trying new things out. </a:t>
            </a:r>
            <a:r>
              <a:rPr lang="en-GB" dirty="0" smtClean="0"/>
              <a:t>It is not necessarily something </a:t>
            </a:r>
            <a:r>
              <a:rPr lang="en-GB" dirty="0"/>
              <a:t>to worry about depending on the level</a:t>
            </a:r>
          </a:p>
          <a:p>
            <a:r>
              <a:rPr lang="en-GB" dirty="0"/>
              <a:t>Some discipline problems are inevitable but that’s why boundaries are important – </a:t>
            </a:r>
            <a:r>
              <a:rPr lang="en-GB" b="1" i="1" dirty="0"/>
              <a:t>show love but limits</a:t>
            </a:r>
          </a:p>
          <a:p>
            <a:r>
              <a:rPr lang="en-GB" dirty="0"/>
              <a:t>Managing everyday behaviour problems can prevent more serious behaviour problems – if being aggressive to a sibling is not addressed it could develop into bigger problems outside of </a:t>
            </a:r>
            <a:r>
              <a:rPr lang="en-GB" dirty="0" smtClean="0"/>
              <a:t>the home</a:t>
            </a:r>
            <a:endParaRPr lang="en-GB" dirty="0"/>
          </a:p>
          <a:p>
            <a:r>
              <a:rPr lang="en-GB" b="1" dirty="0"/>
              <a:t>DON’T IGNORE THE SMALL BEHAVIOUR!</a:t>
            </a:r>
          </a:p>
          <a:p>
            <a:endParaRPr lang="en-GB" dirty="0"/>
          </a:p>
        </p:txBody>
      </p:sp>
      <p:pic>
        <p:nvPicPr>
          <p:cNvPr id="6" name="Picture 5">
            <a:extLst>
              <a:ext uri="{FF2B5EF4-FFF2-40B4-BE49-F238E27FC236}">
                <a16:creationId xmlns:a16="http://schemas.microsoft.com/office/drawing/2014/main" id="{74440EF9-073E-44AF-8960-08F2CC8390B9}"/>
              </a:ext>
            </a:extLst>
          </p:cNvPr>
          <p:cNvPicPr>
            <a:picLocks noChangeAspect="1"/>
          </p:cNvPicPr>
          <p:nvPr/>
        </p:nvPicPr>
        <p:blipFill>
          <a:blip r:embed="rId2"/>
          <a:stretch>
            <a:fillRect/>
          </a:stretch>
        </p:blipFill>
        <p:spPr>
          <a:xfrm>
            <a:off x="8066791" y="4864373"/>
            <a:ext cx="2109765" cy="1774882"/>
          </a:xfrm>
          <a:prstGeom prst="rect">
            <a:avLst/>
          </a:prstGeom>
        </p:spPr>
      </p:pic>
    </p:spTree>
    <p:extLst>
      <p:ext uri="{BB962C8B-B14F-4D97-AF65-F5344CB8AC3E}">
        <p14:creationId xmlns:p14="http://schemas.microsoft.com/office/powerpoint/2010/main" val="31656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3ABC-AB41-4075-9F38-BF1289469826}"/>
              </a:ext>
            </a:extLst>
          </p:cNvPr>
          <p:cNvSpPr>
            <a:spLocks noGrp="1"/>
          </p:cNvSpPr>
          <p:nvPr>
            <p:ph type="title"/>
          </p:nvPr>
        </p:nvSpPr>
        <p:spPr/>
        <p:txBody>
          <a:bodyPr/>
          <a:lstStyle/>
          <a:p>
            <a:r>
              <a:rPr lang="en-GB" b="1" dirty="0"/>
              <a:t>What is positive parenting about?</a:t>
            </a:r>
          </a:p>
        </p:txBody>
      </p:sp>
      <p:sp>
        <p:nvSpPr>
          <p:cNvPr id="3" name="Content Placeholder 2">
            <a:extLst>
              <a:ext uri="{FF2B5EF4-FFF2-40B4-BE49-F238E27FC236}">
                <a16:creationId xmlns:a16="http://schemas.microsoft.com/office/drawing/2014/main" id="{A9A1AFA3-4DF2-4ECE-8564-57CC908ED759}"/>
              </a:ext>
            </a:extLst>
          </p:cNvPr>
          <p:cNvSpPr>
            <a:spLocks noGrp="1"/>
          </p:cNvSpPr>
          <p:nvPr>
            <p:ph idx="1"/>
          </p:nvPr>
        </p:nvSpPr>
        <p:spPr>
          <a:xfrm>
            <a:off x="1156969" y="2517913"/>
            <a:ext cx="8825659" cy="4041913"/>
          </a:xfrm>
        </p:spPr>
        <p:txBody>
          <a:bodyPr>
            <a:normAutofit fontScale="77500" lnSpcReduction="20000"/>
          </a:bodyPr>
          <a:lstStyle/>
          <a:p>
            <a:r>
              <a:rPr lang="en-GB" sz="2300" b="1" dirty="0"/>
              <a:t>Managing behaviours and emotions </a:t>
            </a:r>
            <a:r>
              <a:rPr lang="en-GB" sz="2300" dirty="0"/>
              <a:t>in a positive way to promote children’s development</a:t>
            </a:r>
          </a:p>
          <a:p>
            <a:r>
              <a:rPr lang="en-GB" sz="2300" b="1" dirty="0"/>
              <a:t>Building strong, nurturing relationships </a:t>
            </a:r>
            <a:r>
              <a:rPr lang="en-GB" sz="2300" dirty="0"/>
              <a:t>– spending time with your children</a:t>
            </a:r>
          </a:p>
          <a:p>
            <a:r>
              <a:rPr lang="en-GB" sz="2300" b="1" dirty="0"/>
              <a:t>Good communication </a:t>
            </a:r>
            <a:r>
              <a:rPr lang="en-GB" sz="2300" dirty="0"/>
              <a:t>– how do children know what you want them to do? Set an example and tell them. How you tell them is really important. </a:t>
            </a:r>
          </a:p>
          <a:p>
            <a:r>
              <a:rPr lang="en-GB" sz="2300" b="1" dirty="0"/>
              <a:t>Focussing on the behaviour you want to see rather than that which you don’t. </a:t>
            </a:r>
            <a:r>
              <a:rPr lang="en-GB" sz="2300" dirty="0"/>
              <a:t>Positive attention. Still address the negative but focus on the positive.</a:t>
            </a:r>
          </a:p>
          <a:p>
            <a:r>
              <a:rPr lang="en-GB" sz="2300" b="1" dirty="0"/>
              <a:t>Plan ahead </a:t>
            </a:r>
            <a:r>
              <a:rPr lang="en-GB" sz="2300" dirty="0"/>
              <a:t>to prevent problems as well as supporting children to learn and do their best at an age appropriate level – communicate the expectation and behaviour, prepare in advance and have specific rules. </a:t>
            </a:r>
          </a:p>
          <a:p>
            <a:r>
              <a:rPr lang="en-GB" sz="2300" dirty="0"/>
              <a:t>Use everyday situations and create opportunities to help them learn</a:t>
            </a:r>
          </a:p>
          <a:p>
            <a:pPr marL="0" indent="0" algn="ctr">
              <a:buNone/>
            </a:pPr>
            <a:r>
              <a:rPr lang="en-GB" sz="2300" b="1" dirty="0"/>
              <a:t>Triple P allows you to parent and be the parents you want to be!</a:t>
            </a:r>
          </a:p>
          <a:p>
            <a:endParaRPr lang="en-GB" dirty="0"/>
          </a:p>
        </p:txBody>
      </p:sp>
    </p:spTree>
    <p:extLst>
      <p:ext uri="{BB962C8B-B14F-4D97-AF65-F5344CB8AC3E}">
        <p14:creationId xmlns:p14="http://schemas.microsoft.com/office/powerpoint/2010/main" val="90091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FAB0-A999-4C24-9398-5FE10768AE6D}"/>
              </a:ext>
            </a:extLst>
          </p:cNvPr>
          <p:cNvSpPr>
            <a:spLocks noGrp="1"/>
          </p:cNvSpPr>
          <p:nvPr>
            <p:ph type="title"/>
          </p:nvPr>
        </p:nvSpPr>
        <p:spPr/>
        <p:txBody>
          <a:bodyPr/>
          <a:lstStyle/>
          <a:p>
            <a:r>
              <a:rPr lang="en-GB" b="1" dirty="0"/>
              <a:t>Benefits for parents and children</a:t>
            </a:r>
          </a:p>
        </p:txBody>
      </p:sp>
      <p:sp>
        <p:nvSpPr>
          <p:cNvPr id="4" name="Text Placeholder 3">
            <a:extLst>
              <a:ext uri="{FF2B5EF4-FFF2-40B4-BE49-F238E27FC236}">
                <a16:creationId xmlns:a16="http://schemas.microsoft.com/office/drawing/2014/main" id="{F43C183E-5906-4224-B210-5762947B1A63}"/>
              </a:ext>
            </a:extLst>
          </p:cNvPr>
          <p:cNvSpPr>
            <a:spLocks noGrp="1"/>
          </p:cNvSpPr>
          <p:nvPr>
            <p:ph type="body" idx="1"/>
          </p:nvPr>
        </p:nvSpPr>
        <p:spPr/>
        <p:txBody>
          <a:bodyPr/>
          <a:lstStyle/>
          <a:p>
            <a:r>
              <a:rPr lang="en-GB" dirty="0"/>
              <a:t>Children</a:t>
            </a:r>
          </a:p>
        </p:txBody>
      </p:sp>
      <p:sp>
        <p:nvSpPr>
          <p:cNvPr id="5" name="Content Placeholder 4">
            <a:extLst>
              <a:ext uri="{FF2B5EF4-FFF2-40B4-BE49-F238E27FC236}">
                <a16:creationId xmlns:a16="http://schemas.microsoft.com/office/drawing/2014/main" id="{F88EE3D0-D893-4D85-BA36-FF05105C06A8}"/>
              </a:ext>
            </a:extLst>
          </p:cNvPr>
          <p:cNvSpPr>
            <a:spLocks noGrp="1"/>
          </p:cNvSpPr>
          <p:nvPr>
            <p:ph sz="half" idx="2"/>
          </p:nvPr>
        </p:nvSpPr>
        <p:spPr/>
        <p:txBody>
          <a:bodyPr/>
          <a:lstStyle/>
          <a:p>
            <a:r>
              <a:rPr lang="en-GB" dirty="0"/>
              <a:t>Develop skills</a:t>
            </a:r>
          </a:p>
          <a:p>
            <a:r>
              <a:rPr lang="en-GB" dirty="0"/>
              <a:t>Do better at school</a:t>
            </a:r>
          </a:p>
          <a:p>
            <a:r>
              <a:rPr lang="en-GB" dirty="0"/>
              <a:t>Build friendships</a:t>
            </a:r>
          </a:p>
          <a:p>
            <a:r>
              <a:rPr lang="en-GB" dirty="0"/>
              <a:t>Feel good about themselves</a:t>
            </a:r>
          </a:p>
          <a:p>
            <a:r>
              <a:rPr lang="en-GB" dirty="0"/>
              <a:t>Fewer behaviour issues</a:t>
            </a:r>
          </a:p>
          <a:p>
            <a:r>
              <a:rPr lang="en-GB" dirty="0"/>
              <a:t>Less likely to become involved in drugs and crime later in life </a:t>
            </a:r>
          </a:p>
          <a:p>
            <a:endParaRPr lang="en-GB" dirty="0"/>
          </a:p>
        </p:txBody>
      </p:sp>
      <p:sp>
        <p:nvSpPr>
          <p:cNvPr id="6" name="Text Placeholder 5">
            <a:extLst>
              <a:ext uri="{FF2B5EF4-FFF2-40B4-BE49-F238E27FC236}">
                <a16:creationId xmlns:a16="http://schemas.microsoft.com/office/drawing/2014/main" id="{5329FCE1-2BEC-429F-B469-23A1FD492F3B}"/>
              </a:ext>
            </a:extLst>
          </p:cNvPr>
          <p:cNvSpPr>
            <a:spLocks noGrp="1"/>
          </p:cNvSpPr>
          <p:nvPr>
            <p:ph type="body" sz="quarter" idx="3"/>
          </p:nvPr>
        </p:nvSpPr>
        <p:spPr/>
        <p:txBody>
          <a:bodyPr/>
          <a:lstStyle/>
          <a:p>
            <a:r>
              <a:rPr lang="en-GB" dirty="0"/>
              <a:t>Parents</a:t>
            </a:r>
          </a:p>
        </p:txBody>
      </p:sp>
      <p:sp>
        <p:nvSpPr>
          <p:cNvPr id="7" name="Content Placeholder 6">
            <a:extLst>
              <a:ext uri="{FF2B5EF4-FFF2-40B4-BE49-F238E27FC236}">
                <a16:creationId xmlns:a16="http://schemas.microsoft.com/office/drawing/2014/main" id="{C4744209-A9E3-4621-83CB-F10CD8AF82F4}"/>
              </a:ext>
            </a:extLst>
          </p:cNvPr>
          <p:cNvSpPr>
            <a:spLocks noGrp="1"/>
          </p:cNvSpPr>
          <p:nvPr>
            <p:ph sz="quarter" idx="4"/>
          </p:nvPr>
        </p:nvSpPr>
        <p:spPr/>
        <p:txBody>
          <a:bodyPr/>
          <a:lstStyle/>
          <a:p>
            <a:pPr lvl="0"/>
            <a:r>
              <a:rPr lang="en-GB" dirty="0"/>
              <a:t>Feelings of confidence and competence </a:t>
            </a:r>
          </a:p>
          <a:p>
            <a:pPr lvl="0"/>
            <a:r>
              <a:rPr lang="en-GB" dirty="0"/>
              <a:t>Less depression</a:t>
            </a:r>
          </a:p>
          <a:p>
            <a:pPr lvl="0"/>
            <a:r>
              <a:rPr lang="en-GB" dirty="0"/>
              <a:t>Less stress</a:t>
            </a:r>
          </a:p>
          <a:p>
            <a:pPr lvl="0"/>
            <a:r>
              <a:rPr lang="en-GB" dirty="0"/>
              <a:t>Less conflict with partner – this will impact feeling good about all areas of life</a:t>
            </a:r>
          </a:p>
          <a:p>
            <a:pPr lvl="0"/>
            <a:r>
              <a:rPr lang="en-GB" dirty="0"/>
              <a:t>Less conflict with children </a:t>
            </a:r>
          </a:p>
          <a:p>
            <a:endParaRPr lang="en-GB" dirty="0"/>
          </a:p>
        </p:txBody>
      </p:sp>
    </p:spTree>
    <p:extLst>
      <p:ext uri="{BB962C8B-B14F-4D97-AF65-F5344CB8AC3E}">
        <p14:creationId xmlns:p14="http://schemas.microsoft.com/office/powerpoint/2010/main" val="103989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9A7D-62B7-4FFA-8E45-70C3DC5DDA85}"/>
              </a:ext>
            </a:extLst>
          </p:cNvPr>
          <p:cNvSpPr>
            <a:spLocks noGrp="1"/>
          </p:cNvSpPr>
          <p:nvPr>
            <p:ph type="title"/>
          </p:nvPr>
        </p:nvSpPr>
        <p:spPr/>
        <p:txBody>
          <a:bodyPr/>
          <a:lstStyle/>
          <a:p>
            <a:r>
              <a:rPr lang="en-GB" b="1" dirty="0"/>
              <a:t>The 5 key principles:</a:t>
            </a:r>
          </a:p>
        </p:txBody>
      </p:sp>
      <p:sp>
        <p:nvSpPr>
          <p:cNvPr id="7" name="Content Placeholder 6">
            <a:extLst>
              <a:ext uri="{FF2B5EF4-FFF2-40B4-BE49-F238E27FC236}">
                <a16:creationId xmlns:a16="http://schemas.microsoft.com/office/drawing/2014/main" id="{71D0BDC6-98B2-49D8-A394-8C4CBCE0560A}"/>
              </a:ext>
            </a:extLst>
          </p:cNvPr>
          <p:cNvSpPr>
            <a:spLocks noGrp="1"/>
          </p:cNvSpPr>
          <p:nvPr>
            <p:ph idx="1"/>
          </p:nvPr>
        </p:nvSpPr>
        <p:spPr/>
        <p:txBody>
          <a:bodyPr/>
          <a:lstStyle/>
          <a:p>
            <a:pPr lvl="0">
              <a:buFont typeface="+mj-lt"/>
              <a:buAutoNum type="arabicPeriod"/>
            </a:pPr>
            <a:r>
              <a:rPr lang="en-GB" b="1" dirty="0"/>
              <a:t>Safe and interesting environment at an age appropriate level</a:t>
            </a:r>
          </a:p>
          <a:p>
            <a:pPr lvl="0">
              <a:buFont typeface="+mj-lt"/>
              <a:buAutoNum type="arabicPeriod"/>
            </a:pPr>
            <a:r>
              <a:rPr lang="en-GB" b="1" dirty="0"/>
              <a:t>Positive learning environment </a:t>
            </a:r>
            <a:r>
              <a:rPr lang="en-GB" dirty="0"/>
              <a:t>– will look different according to age</a:t>
            </a:r>
          </a:p>
          <a:p>
            <a:pPr lvl="0">
              <a:buFont typeface="+mj-lt"/>
              <a:buAutoNum type="arabicPeriod"/>
            </a:pPr>
            <a:r>
              <a:rPr lang="en-GB" b="1" dirty="0"/>
              <a:t>Use assertive discipline </a:t>
            </a:r>
            <a:r>
              <a:rPr lang="en-GB" dirty="0"/>
              <a:t>– don’t ignore things, don’t wait until it becomes a big problem, set expectations and communicate well</a:t>
            </a:r>
          </a:p>
          <a:p>
            <a:pPr lvl="0">
              <a:buFont typeface="+mj-lt"/>
              <a:buAutoNum type="arabicPeriod"/>
            </a:pPr>
            <a:r>
              <a:rPr lang="en-GB" b="1" dirty="0"/>
              <a:t>Realistic expectations </a:t>
            </a:r>
            <a:r>
              <a:rPr lang="en-GB" dirty="0"/>
              <a:t>– some misbehaviour is normal, look to what others expect of children</a:t>
            </a:r>
          </a:p>
          <a:p>
            <a:pPr lvl="0">
              <a:buFont typeface="+mj-lt"/>
              <a:buAutoNum type="arabicPeriod"/>
            </a:pPr>
            <a:r>
              <a:rPr lang="en-GB" b="1" dirty="0"/>
              <a:t>Take care of yourself as a parent </a:t>
            </a:r>
            <a:r>
              <a:rPr lang="en-GB" dirty="0"/>
              <a:t>– this will look different from one parent to another </a:t>
            </a:r>
          </a:p>
          <a:p>
            <a:endParaRPr lang="en-GB" dirty="0"/>
          </a:p>
        </p:txBody>
      </p:sp>
      <p:pic>
        <p:nvPicPr>
          <p:cNvPr id="8" name="Picture 7">
            <a:extLst>
              <a:ext uri="{FF2B5EF4-FFF2-40B4-BE49-F238E27FC236}">
                <a16:creationId xmlns:a16="http://schemas.microsoft.com/office/drawing/2014/main" id="{2229F372-7193-4C17-9C66-20C85823B426}"/>
              </a:ext>
            </a:extLst>
          </p:cNvPr>
          <p:cNvPicPr>
            <a:picLocks noChangeAspect="1"/>
          </p:cNvPicPr>
          <p:nvPr/>
        </p:nvPicPr>
        <p:blipFill>
          <a:blip r:embed="rId2"/>
          <a:stretch>
            <a:fillRect/>
          </a:stretch>
        </p:blipFill>
        <p:spPr>
          <a:xfrm>
            <a:off x="9980613" y="4708051"/>
            <a:ext cx="1800225" cy="1914525"/>
          </a:xfrm>
          <a:prstGeom prst="rect">
            <a:avLst/>
          </a:prstGeom>
        </p:spPr>
      </p:pic>
    </p:spTree>
    <p:extLst>
      <p:ext uri="{BB962C8B-B14F-4D97-AF65-F5344CB8AC3E}">
        <p14:creationId xmlns:p14="http://schemas.microsoft.com/office/powerpoint/2010/main" val="69013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F483-DC4B-4E04-AC95-DD37295B1338}"/>
              </a:ext>
            </a:extLst>
          </p:cNvPr>
          <p:cNvSpPr>
            <a:spLocks noGrp="1"/>
          </p:cNvSpPr>
          <p:nvPr>
            <p:ph type="title"/>
          </p:nvPr>
        </p:nvSpPr>
        <p:spPr/>
        <p:txBody>
          <a:bodyPr/>
          <a:lstStyle/>
          <a:p>
            <a:r>
              <a:rPr lang="en-GB" b="1" dirty="0"/>
              <a:t>Safe and interesting environment</a:t>
            </a:r>
            <a:br>
              <a:rPr lang="en-GB" b="1" dirty="0"/>
            </a:br>
            <a:r>
              <a:rPr lang="en-GB" b="1" dirty="0"/>
              <a:t>Tips for safety: </a:t>
            </a:r>
            <a:endParaRPr lang="en-GB" dirty="0"/>
          </a:p>
        </p:txBody>
      </p:sp>
      <p:sp>
        <p:nvSpPr>
          <p:cNvPr id="3" name="Content Placeholder 2">
            <a:extLst>
              <a:ext uri="{FF2B5EF4-FFF2-40B4-BE49-F238E27FC236}">
                <a16:creationId xmlns:a16="http://schemas.microsoft.com/office/drawing/2014/main" id="{D6A1DD3B-11CB-4DED-8C77-4023CA7CC524}"/>
              </a:ext>
            </a:extLst>
          </p:cNvPr>
          <p:cNvSpPr>
            <a:spLocks noGrp="1"/>
          </p:cNvSpPr>
          <p:nvPr>
            <p:ph idx="1"/>
          </p:nvPr>
        </p:nvSpPr>
        <p:spPr>
          <a:xfrm>
            <a:off x="1154954" y="2057590"/>
            <a:ext cx="8825659" cy="3416300"/>
          </a:xfrm>
        </p:spPr>
        <p:txBody>
          <a:bodyPr>
            <a:normAutofit/>
          </a:bodyPr>
          <a:lstStyle/>
          <a:p>
            <a:pPr marL="0" indent="0">
              <a:buNone/>
            </a:pPr>
            <a:endParaRPr lang="en-GB" dirty="0"/>
          </a:p>
          <a:p>
            <a:r>
              <a:rPr lang="en-GB" dirty="0"/>
              <a:t>Teach road safety rules – up to about 9 years of age, children do not have the skills to be safe in traffic. Teach your child road safety rules – look, listen, think</a:t>
            </a:r>
          </a:p>
          <a:p>
            <a:r>
              <a:rPr lang="en-GB" dirty="0"/>
              <a:t>Provide safety equipment and clothing – for example safety helmet when riding a bike</a:t>
            </a:r>
          </a:p>
          <a:p>
            <a:r>
              <a:rPr lang="en-GB" dirty="0"/>
              <a:t>Be safety conscious near school – schools are busy and roads are dangerous ensure children are aware of the dangers</a:t>
            </a:r>
          </a:p>
          <a:p>
            <a:r>
              <a:rPr lang="en-GB" dirty="0"/>
              <a:t>Teach children about personal safety – stranger danger. Talk to child about what they would you do if they felt scared, who would they talk to?</a:t>
            </a:r>
          </a:p>
          <a:p>
            <a:endParaRPr lang="en-GB" dirty="0"/>
          </a:p>
          <a:p>
            <a:endParaRPr lang="en-GB" dirty="0"/>
          </a:p>
        </p:txBody>
      </p:sp>
      <p:pic>
        <p:nvPicPr>
          <p:cNvPr id="4" name="Picture 3">
            <a:extLst>
              <a:ext uri="{FF2B5EF4-FFF2-40B4-BE49-F238E27FC236}">
                <a16:creationId xmlns:a16="http://schemas.microsoft.com/office/drawing/2014/main" id="{33044C5F-755D-40BA-A22B-7FB6D1BE566F}"/>
              </a:ext>
            </a:extLst>
          </p:cNvPr>
          <p:cNvPicPr>
            <a:picLocks noChangeAspect="1"/>
          </p:cNvPicPr>
          <p:nvPr/>
        </p:nvPicPr>
        <p:blipFill>
          <a:blip r:embed="rId2"/>
          <a:stretch>
            <a:fillRect/>
          </a:stretch>
        </p:blipFill>
        <p:spPr>
          <a:xfrm>
            <a:off x="9980613" y="3514299"/>
            <a:ext cx="1647825" cy="1743075"/>
          </a:xfrm>
          <a:prstGeom prst="rect">
            <a:avLst/>
          </a:prstGeom>
        </p:spPr>
      </p:pic>
    </p:spTree>
    <p:extLst>
      <p:ext uri="{BB962C8B-B14F-4D97-AF65-F5344CB8AC3E}">
        <p14:creationId xmlns:p14="http://schemas.microsoft.com/office/powerpoint/2010/main" val="25246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B92A-A6A6-4E07-83AD-71A64FF7F94A}"/>
              </a:ext>
            </a:extLst>
          </p:cNvPr>
          <p:cNvSpPr>
            <a:spLocks noGrp="1"/>
          </p:cNvSpPr>
          <p:nvPr>
            <p:ph type="title"/>
          </p:nvPr>
        </p:nvSpPr>
        <p:spPr/>
        <p:txBody>
          <a:bodyPr/>
          <a:lstStyle/>
          <a:p>
            <a:r>
              <a:rPr lang="en-GB" b="1" dirty="0"/>
              <a:t>Safe and interesting environment Strategies:</a:t>
            </a:r>
            <a:endParaRPr lang="en-GB" dirty="0"/>
          </a:p>
        </p:txBody>
      </p:sp>
      <p:sp>
        <p:nvSpPr>
          <p:cNvPr id="3" name="Content Placeholder 2">
            <a:extLst>
              <a:ext uri="{FF2B5EF4-FFF2-40B4-BE49-F238E27FC236}">
                <a16:creationId xmlns:a16="http://schemas.microsoft.com/office/drawing/2014/main" id="{2185B952-2E81-4D47-A3FD-4E51E63BB344}"/>
              </a:ext>
            </a:extLst>
          </p:cNvPr>
          <p:cNvSpPr>
            <a:spLocks noGrp="1"/>
          </p:cNvSpPr>
          <p:nvPr>
            <p:ph idx="1"/>
          </p:nvPr>
        </p:nvSpPr>
        <p:spPr>
          <a:xfrm>
            <a:off x="1154954" y="2374710"/>
            <a:ext cx="8825659" cy="4086248"/>
          </a:xfrm>
        </p:spPr>
        <p:txBody>
          <a:bodyPr>
            <a:normAutofit fontScale="92500" lnSpcReduction="20000"/>
          </a:bodyPr>
          <a:lstStyle/>
          <a:p>
            <a:r>
              <a:rPr lang="en-GB" dirty="0"/>
              <a:t>Develop predictable routines (visual prompts, charts, reward chart, pre warning to change, preparation) – help child feel safe and secure. For example, </a:t>
            </a:r>
            <a:r>
              <a:rPr lang="en-GB" dirty="0" smtClean="0"/>
              <a:t>have an established </a:t>
            </a:r>
            <a:r>
              <a:rPr lang="en-GB" dirty="0"/>
              <a:t>way of doing meals, getting up at set time etc. If a child knows what’s happening they feel safer and secure. If child sees you being anxious they will pick up on it.</a:t>
            </a:r>
          </a:p>
          <a:p>
            <a:r>
              <a:rPr lang="en-GB" dirty="0"/>
              <a:t>Provide supervision – may look different according to age. If given attention children’s behaviour may improve. For example 10 minutes, child led,  focussed 1:1 play each day will have huge benefits. </a:t>
            </a:r>
          </a:p>
          <a:p>
            <a:r>
              <a:rPr lang="en-GB" dirty="0"/>
              <a:t>Ensure children are safe (phones, internet, YouTube) if not supervising it is </a:t>
            </a:r>
            <a:r>
              <a:rPr lang="en-GB" dirty="0" smtClean="0"/>
              <a:t>likely </a:t>
            </a:r>
            <a:r>
              <a:rPr lang="en-GB" dirty="0"/>
              <a:t>something could be missed</a:t>
            </a:r>
          </a:p>
          <a:p>
            <a:r>
              <a:rPr lang="en-GB" dirty="0"/>
              <a:t>Interesting things to do – things they want to engage with, play games with them</a:t>
            </a:r>
          </a:p>
          <a:p>
            <a:r>
              <a:rPr lang="en-GB" dirty="0"/>
              <a:t>Protective behaviours - Draw round their own hand. Each finger is a person they go to for help/support. They may name people you don’t know and you would need to then find out who they are. Palm of hand things that are important to them. Up the sleeve are support networks such  as child line</a:t>
            </a:r>
          </a:p>
        </p:txBody>
      </p:sp>
    </p:spTree>
    <p:extLst>
      <p:ext uri="{BB962C8B-B14F-4D97-AF65-F5344CB8AC3E}">
        <p14:creationId xmlns:p14="http://schemas.microsoft.com/office/powerpoint/2010/main" val="112455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782E-299C-4B5E-826E-A280114D9D5B}"/>
              </a:ext>
            </a:extLst>
          </p:cNvPr>
          <p:cNvSpPr>
            <a:spLocks noGrp="1"/>
          </p:cNvSpPr>
          <p:nvPr>
            <p:ph type="title"/>
          </p:nvPr>
        </p:nvSpPr>
        <p:spPr/>
        <p:txBody>
          <a:bodyPr/>
          <a:lstStyle/>
          <a:p>
            <a:r>
              <a:rPr lang="en-GB" b="1" dirty="0"/>
              <a:t>Positive learning environment </a:t>
            </a:r>
            <a:br>
              <a:rPr lang="en-GB" b="1" dirty="0"/>
            </a:br>
            <a:r>
              <a:rPr lang="en-GB" b="1" dirty="0"/>
              <a:t>Tips and Strategies:</a:t>
            </a:r>
          </a:p>
        </p:txBody>
      </p:sp>
      <p:sp>
        <p:nvSpPr>
          <p:cNvPr id="3" name="Content Placeholder 2">
            <a:extLst>
              <a:ext uri="{FF2B5EF4-FFF2-40B4-BE49-F238E27FC236}">
                <a16:creationId xmlns:a16="http://schemas.microsoft.com/office/drawing/2014/main" id="{26D8D514-B2B3-415F-8868-E0421AD95697}"/>
              </a:ext>
            </a:extLst>
          </p:cNvPr>
          <p:cNvSpPr>
            <a:spLocks noGrp="1"/>
          </p:cNvSpPr>
          <p:nvPr>
            <p:ph idx="1"/>
          </p:nvPr>
        </p:nvSpPr>
        <p:spPr>
          <a:xfrm>
            <a:off x="1154954" y="2603500"/>
            <a:ext cx="8825659" cy="4042960"/>
          </a:xfrm>
        </p:spPr>
        <p:txBody>
          <a:bodyPr>
            <a:normAutofit fontScale="92500" lnSpcReduction="10000"/>
          </a:bodyPr>
          <a:lstStyle/>
          <a:p>
            <a:r>
              <a:rPr lang="en-GB" b="1" dirty="0"/>
              <a:t>Spend time with your child </a:t>
            </a:r>
            <a:r>
              <a:rPr lang="en-GB" dirty="0"/>
              <a:t>– comment on their play positively. Learn their games so you can engage on their level and enjoy together</a:t>
            </a:r>
          </a:p>
          <a:p>
            <a:r>
              <a:rPr lang="en-GB" b="1" dirty="0"/>
              <a:t>Speak nicely </a:t>
            </a:r>
            <a:r>
              <a:rPr lang="en-GB" dirty="0"/>
              <a:t>– if you do it they are more likely to do it back. They mirror us! Get on their level, eye contact. Time pressure can hinder this, take 5 to calm down if needed. If they don’t speak nicely model how to do it</a:t>
            </a:r>
          </a:p>
          <a:p>
            <a:r>
              <a:rPr lang="en-GB" b="1" dirty="0"/>
              <a:t>State the behaviour you want to see - </a:t>
            </a:r>
            <a:r>
              <a:rPr lang="en-GB" b="1" i="1" dirty="0"/>
              <a:t>‘Kind words, gentle touches’. </a:t>
            </a:r>
            <a:r>
              <a:rPr lang="en-GB" dirty="0"/>
              <a:t>What’s our rule about how we talk to each other? If doesn’t happen follow through with consequence and see it through</a:t>
            </a:r>
          </a:p>
          <a:p>
            <a:r>
              <a:rPr lang="en-GB" b="1" dirty="0"/>
              <a:t>Chat and listen often </a:t>
            </a:r>
            <a:r>
              <a:rPr lang="en-GB" dirty="0"/>
              <a:t>– keep communication open and honest. Ask about their day. Make bedtime 10 minutes earlier as this is when they tend to open up. Always ask yourself, are you listening to what they are saying?</a:t>
            </a:r>
          </a:p>
          <a:p>
            <a:r>
              <a:rPr lang="en-GB" b="1" dirty="0"/>
              <a:t>Share your own experiences </a:t>
            </a:r>
            <a:r>
              <a:rPr lang="en-GB" dirty="0"/>
              <a:t>– Children need practice at listening as well as talking. They will learn from hearing your highlights as well as your challenges (at an age appropriate level)</a:t>
            </a:r>
          </a:p>
          <a:p>
            <a:endParaRPr lang="en-GB" dirty="0"/>
          </a:p>
        </p:txBody>
      </p:sp>
    </p:spTree>
    <p:extLst>
      <p:ext uri="{BB962C8B-B14F-4D97-AF65-F5344CB8AC3E}">
        <p14:creationId xmlns:p14="http://schemas.microsoft.com/office/powerpoint/2010/main" val="3736987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233</TotalTime>
  <Words>2762</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Symbol</vt:lpstr>
      <vt:lpstr>Times New Roman</vt:lpstr>
      <vt:lpstr>Wingdings 3</vt:lpstr>
      <vt:lpstr>Ion Boardroom</vt:lpstr>
      <vt:lpstr>TRIPLE P PARENTING SEMINARES   Seminar 1 The Power of positive Parenting.</vt:lpstr>
      <vt:lpstr>Being a parent…isn’t easy</vt:lpstr>
      <vt:lpstr>The challenges (well some of them)</vt:lpstr>
      <vt:lpstr>What is positive parenting about?</vt:lpstr>
      <vt:lpstr>Benefits for parents and children</vt:lpstr>
      <vt:lpstr>The 5 key principles:</vt:lpstr>
      <vt:lpstr>Safe and interesting environment Tips for safety: </vt:lpstr>
      <vt:lpstr>Safe and interesting environment Strategies:</vt:lpstr>
      <vt:lpstr>Positive learning environment  Tips and Strategies:</vt:lpstr>
      <vt:lpstr>Positive learning environment  Tips and Strategies continued:</vt:lpstr>
      <vt:lpstr>Use Assertive Discipline (consistency) Discipline works best: </vt:lpstr>
      <vt:lpstr>Use Assertive Discipline (consistency) Strategies:</vt:lpstr>
      <vt:lpstr>Use Assertive Discipline (consistency) Strategies continued:</vt:lpstr>
      <vt:lpstr>Have realistic expectations Considerations:</vt:lpstr>
      <vt:lpstr>Have realistic expectations The parenting spectrum:</vt:lpstr>
      <vt:lpstr>Have realistic expectations  The sheep model:</vt:lpstr>
      <vt:lpstr>Taking care of yourself as a parent Balancing work and family:</vt:lpstr>
      <vt:lpstr>Taking care of yourself as a parent Talk back to negative thinking:</vt:lpstr>
      <vt:lpstr>Taking care of yourself as a parent Working as a team:</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TRIPLE P PARENTING SEMINARES – The Power of positive Parenting.</dc:title>
  <dc:creator>Louise</dc:creator>
  <cp:lastModifiedBy>Louise</cp:lastModifiedBy>
  <cp:revision>25</cp:revision>
  <dcterms:created xsi:type="dcterms:W3CDTF">2019-02-11T11:06:56Z</dcterms:created>
  <dcterms:modified xsi:type="dcterms:W3CDTF">2019-02-16T10:49:05Z</dcterms:modified>
</cp:coreProperties>
</file>