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59" r:id="rId11"/>
    <p:sldId id="267"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1/24/2019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Bedtime stories – reading workshop for parents – Russell lower School</a:t>
            </a:r>
            <a:endParaRPr lang="en-GB" dirty="0"/>
          </a:p>
        </p:txBody>
      </p:sp>
      <p:sp>
        <p:nvSpPr>
          <p:cNvPr id="3" name="Subtitle 2"/>
          <p:cNvSpPr>
            <a:spLocks noGrp="1"/>
          </p:cNvSpPr>
          <p:nvPr>
            <p:ph type="subTitle" idx="1"/>
          </p:nvPr>
        </p:nvSpPr>
        <p:spPr/>
        <p:txBody>
          <a:bodyPr/>
          <a:lstStyle/>
          <a:p>
            <a:r>
              <a:rPr lang="en-GB" dirty="0" smtClean="0"/>
              <a:t>January 2019</a:t>
            </a:r>
            <a:endParaRPr lang="en-GB" dirty="0"/>
          </a:p>
        </p:txBody>
      </p:sp>
    </p:spTree>
    <p:extLst>
      <p:ext uri="{BB962C8B-B14F-4D97-AF65-F5344CB8AC3E}">
        <p14:creationId xmlns:p14="http://schemas.microsoft.com/office/powerpoint/2010/main" val="104197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strategies if you are stuck on words</a:t>
            </a:r>
            <a:endParaRPr lang="en-GB" dirty="0"/>
          </a:p>
        </p:txBody>
      </p:sp>
      <p:pic>
        <p:nvPicPr>
          <p:cNvPr id="4" name="Content Placeholder 3"/>
          <p:cNvPicPr>
            <a:picLocks noGrp="1" noChangeAspect="1"/>
          </p:cNvPicPr>
          <p:nvPr>
            <p:ph idx="1"/>
          </p:nvPr>
        </p:nvPicPr>
        <p:blipFill>
          <a:blip r:embed="rId2"/>
          <a:stretch>
            <a:fillRect/>
          </a:stretch>
        </p:blipFill>
        <p:spPr>
          <a:xfrm>
            <a:off x="0" y="1859253"/>
            <a:ext cx="5606477" cy="4464273"/>
          </a:xfrm>
          <a:prstGeom prst="rect">
            <a:avLst/>
          </a:prstGeom>
        </p:spPr>
      </p:pic>
      <p:pic>
        <p:nvPicPr>
          <p:cNvPr id="5" name="Picture 4"/>
          <p:cNvPicPr>
            <a:picLocks noChangeAspect="1"/>
          </p:cNvPicPr>
          <p:nvPr/>
        </p:nvPicPr>
        <p:blipFill>
          <a:blip r:embed="rId3"/>
          <a:stretch>
            <a:fillRect/>
          </a:stretch>
        </p:blipFill>
        <p:spPr>
          <a:xfrm>
            <a:off x="5814476" y="1980127"/>
            <a:ext cx="5972175" cy="4572000"/>
          </a:xfrm>
          <a:prstGeom prst="rect">
            <a:avLst/>
          </a:prstGeom>
        </p:spPr>
      </p:pic>
    </p:spTree>
    <p:extLst>
      <p:ext uri="{BB962C8B-B14F-4D97-AF65-F5344CB8AC3E}">
        <p14:creationId xmlns:p14="http://schemas.microsoft.com/office/powerpoint/2010/main" val="245812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FAQ and resources</a:t>
            </a:r>
            <a:endParaRPr lang="en-GB" dirty="0"/>
          </a:p>
        </p:txBody>
      </p:sp>
      <p:pic>
        <p:nvPicPr>
          <p:cNvPr id="4" name="Content Placeholder 3"/>
          <p:cNvPicPr>
            <a:picLocks noGrp="1" noChangeAspect="1"/>
          </p:cNvPicPr>
          <p:nvPr>
            <p:ph idx="1"/>
          </p:nvPr>
        </p:nvPicPr>
        <p:blipFill>
          <a:blip r:embed="rId2"/>
          <a:stretch>
            <a:fillRect/>
          </a:stretch>
        </p:blipFill>
        <p:spPr>
          <a:xfrm>
            <a:off x="8865594" y="702156"/>
            <a:ext cx="2600259" cy="3678238"/>
          </a:xfrm>
          <a:prstGeom prst="rect">
            <a:avLst/>
          </a:prstGeom>
        </p:spPr>
      </p:pic>
      <p:pic>
        <p:nvPicPr>
          <p:cNvPr id="5" name="Picture 4"/>
          <p:cNvPicPr>
            <a:picLocks noChangeAspect="1"/>
          </p:cNvPicPr>
          <p:nvPr/>
        </p:nvPicPr>
        <p:blipFill>
          <a:blip r:embed="rId3"/>
          <a:stretch>
            <a:fillRect/>
          </a:stretch>
        </p:blipFill>
        <p:spPr>
          <a:xfrm>
            <a:off x="7920507" y="4289470"/>
            <a:ext cx="3437250" cy="2395823"/>
          </a:xfrm>
          <a:prstGeom prst="rect">
            <a:avLst/>
          </a:prstGeom>
        </p:spPr>
      </p:pic>
      <p:sp>
        <p:nvSpPr>
          <p:cNvPr id="6" name="TextBox 5"/>
          <p:cNvSpPr txBox="1"/>
          <p:nvPr/>
        </p:nvSpPr>
        <p:spPr>
          <a:xfrm>
            <a:off x="513326" y="1854558"/>
            <a:ext cx="7339315" cy="5355312"/>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Do I still need to read with my child once they can read?</a:t>
            </a:r>
          </a:p>
          <a:p>
            <a:r>
              <a:rPr lang="en-GB" dirty="0" smtClean="0"/>
              <a:t>YES! YES! YES! All the same benefits still apply – certainly well into Middle School</a:t>
            </a:r>
          </a:p>
          <a:p>
            <a:pPr marL="285750" indent="-285750">
              <a:buFont typeface="Arial" panose="020B0604020202020204" pitchFamily="34" charset="0"/>
              <a:buChar char="•"/>
            </a:pPr>
            <a:r>
              <a:rPr lang="en-GB" b="1" dirty="0" smtClean="0"/>
              <a:t>Do I have to read everyday?</a:t>
            </a:r>
          </a:p>
          <a:p>
            <a:r>
              <a:rPr lang="en-GB" dirty="0" smtClean="0"/>
              <a:t>NO! We aim for at least 4 times a week so we still see the benefits</a:t>
            </a:r>
          </a:p>
          <a:p>
            <a:pPr marL="285750" indent="-285750">
              <a:buFont typeface="Arial" panose="020B0604020202020204" pitchFamily="34" charset="0"/>
              <a:buChar char="•"/>
            </a:pPr>
            <a:r>
              <a:rPr lang="en-GB" b="1" dirty="0" smtClean="0"/>
              <a:t>Do we have to read school books?</a:t>
            </a:r>
          </a:p>
          <a:p>
            <a:r>
              <a:rPr lang="en-GB" dirty="0" smtClean="0"/>
              <a:t>NO! You can read anything you enjoy together</a:t>
            </a:r>
          </a:p>
          <a:p>
            <a:pPr marL="285750" indent="-285750">
              <a:buFont typeface="Arial" panose="020B0604020202020204" pitchFamily="34" charset="0"/>
              <a:buChar char="•"/>
            </a:pPr>
            <a:r>
              <a:rPr lang="en-GB" b="1" dirty="0" smtClean="0"/>
              <a:t>Do we have to write in the Reading Diary/Record?</a:t>
            </a:r>
          </a:p>
          <a:p>
            <a:r>
              <a:rPr lang="en-GB" dirty="0" smtClean="0"/>
              <a:t>It really helps if you can – and your child will receive Dojos and stickers for doing so</a:t>
            </a:r>
          </a:p>
          <a:p>
            <a:pPr marL="285750" indent="-285750">
              <a:buFont typeface="Arial" panose="020B0604020202020204" pitchFamily="34" charset="0"/>
              <a:buChar char="•"/>
            </a:pPr>
            <a:r>
              <a:rPr lang="en-GB" b="1" dirty="0" smtClean="0"/>
              <a:t>What if my child won’t read?</a:t>
            </a:r>
          </a:p>
          <a:p>
            <a:r>
              <a:rPr lang="en-GB" dirty="0" smtClean="0"/>
              <a:t>We rarely find children who don’t like good books…ask…is there an option of something else too exciting stopping them?  Is it the wrong time of day?  Are the books fun/interesting?  Read to them to start with…hook them in with books of their choice; once the habit is established you won’t have to be so creative!</a:t>
            </a:r>
          </a:p>
          <a:p>
            <a:endParaRPr lang="en-GB" dirty="0"/>
          </a:p>
          <a:p>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68000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can I get more information?</a:t>
            </a:r>
            <a:endParaRPr lang="en-GB" dirty="0"/>
          </a:p>
        </p:txBody>
      </p:sp>
      <p:pic>
        <p:nvPicPr>
          <p:cNvPr id="4" name="Content Placeholder 3"/>
          <p:cNvPicPr>
            <a:picLocks noGrp="1" noChangeAspect="1"/>
          </p:cNvPicPr>
          <p:nvPr>
            <p:ph idx="1"/>
          </p:nvPr>
        </p:nvPicPr>
        <p:blipFill>
          <a:blip r:embed="rId2"/>
          <a:stretch>
            <a:fillRect/>
          </a:stretch>
        </p:blipFill>
        <p:spPr>
          <a:xfrm>
            <a:off x="3277741" y="1852535"/>
            <a:ext cx="4999853" cy="4612659"/>
          </a:xfrm>
          <a:prstGeom prst="rect">
            <a:avLst/>
          </a:prstGeom>
        </p:spPr>
      </p:pic>
    </p:spTree>
    <p:extLst>
      <p:ext uri="{BB962C8B-B14F-4D97-AF65-F5344CB8AC3E}">
        <p14:creationId xmlns:p14="http://schemas.microsoft.com/office/powerpoint/2010/main" val="105106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51408" y="-169994"/>
            <a:ext cx="3819525" cy="3771900"/>
          </a:xfrm>
          <a:prstGeom prst="rect">
            <a:avLst/>
          </a:prstGeom>
        </p:spPr>
      </p:pic>
      <p:sp>
        <p:nvSpPr>
          <p:cNvPr id="2" name="Title 1"/>
          <p:cNvSpPr>
            <a:spLocks noGrp="1"/>
          </p:cNvSpPr>
          <p:nvPr>
            <p:ph type="title"/>
          </p:nvPr>
        </p:nvSpPr>
        <p:spPr/>
        <p:txBody>
          <a:bodyPr/>
          <a:lstStyle/>
          <a:p>
            <a:r>
              <a:rPr lang="en-GB" dirty="0" smtClean="0"/>
              <a:t>Thank you for coming!</a:t>
            </a:r>
            <a:endParaRPr lang="en-GB" dirty="0"/>
          </a:p>
        </p:txBody>
      </p:sp>
      <p:sp>
        <p:nvSpPr>
          <p:cNvPr id="3" name="Content Placeholder 2"/>
          <p:cNvSpPr>
            <a:spLocks noGrp="1"/>
          </p:cNvSpPr>
          <p:nvPr>
            <p:ph idx="1"/>
          </p:nvPr>
        </p:nvSpPr>
        <p:spPr>
          <a:xfrm>
            <a:off x="581193" y="3056260"/>
            <a:ext cx="11029615" cy="3678303"/>
          </a:xfrm>
        </p:spPr>
        <p:txBody>
          <a:bodyPr>
            <a:normAutofit/>
          </a:bodyPr>
          <a:lstStyle/>
          <a:p>
            <a:pPr marL="0" indent="0" algn="ctr">
              <a:buNone/>
            </a:pPr>
            <a:r>
              <a:rPr lang="en-GB" sz="4000" dirty="0"/>
              <a:t>With so many benefits that highlight the importance of reading, we as parents need to prioritise reading in a child’s early years to help them to succeed later in </a:t>
            </a:r>
            <a:r>
              <a:rPr lang="en-GB" sz="4000" dirty="0" smtClean="0"/>
              <a:t>life (and because it is such amazing 1:1 time too!)</a:t>
            </a:r>
            <a:endParaRPr lang="en-GB" sz="4000" dirty="0"/>
          </a:p>
        </p:txBody>
      </p:sp>
    </p:spTree>
    <p:extLst>
      <p:ext uri="{BB962C8B-B14F-4D97-AF65-F5344CB8AC3E}">
        <p14:creationId xmlns:p14="http://schemas.microsoft.com/office/powerpoint/2010/main" val="365461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reading matters</a:t>
            </a:r>
            <a:endParaRPr lang="en-GB" dirty="0"/>
          </a:p>
        </p:txBody>
      </p:sp>
      <p:pic>
        <p:nvPicPr>
          <p:cNvPr id="4" name="Content Placeholder 3"/>
          <p:cNvPicPr>
            <a:picLocks noGrp="1" noChangeAspect="1"/>
          </p:cNvPicPr>
          <p:nvPr>
            <p:ph idx="1"/>
          </p:nvPr>
        </p:nvPicPr>
        <p:blipFill>
          <a:blip r:embed="rId2"/>
          <a:stretch>
            <a:fillRect/>
          </a:stretch>
        </p:blipFill>
        <p:spPr>
          <a:xfrm>
            <a:off x="1423893" y="2078194"/>
            <a:ext cx="9973910" cy="4631699"/>
          </a:xfrm>
          <a:prstGeom prst="rect">
            <a:avLst/>
          </a:prstGeom>
        </p:spPr>
      </p:pic>
    </p:spTree>
    <p:extLst>
      <p:ext uri="{BB962C8B-B14F-4D97-AF65-F5344CB8AC3E}">
        <p14:creationId xmlns:p14="http://schemas.microsoft.com/office/powerpoint/2010/main" val="223681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mean by reading with your child?</a:t>
            </a:r>
            <a:endParaRPr lang="en-GB" dirty="0"/>
          </a:p>
        </p:txBody>
      </p:sp>
      <p:pic>
        <p:nvPicPr>
          <p:cNvPr id="4" name="Content Placeholder 3"/>
          <p:cNvPicPr>
            <a:picLocks noGrp="1" noChangeAspect="1"/>
          </p:cNvPicPr>
          <p:nvPr>
            <p:ph idx="1"/>
          </p:nvPr>
        </p:nvPicPr>
        <p:blipFill>
          <a:blip r:embed="rId2"/>
          <a:stretch>
            <a:fillRect/>
          </a:stretch>
        </p:blipFill>
        <p:spPr>
          <a:xfrm>
            <a:off x="1260804" y="1970468"/>
            <a:ext cx="9670391" cy="4660696"/>
          </a:xfrm>
          <a:prstGeom prst="rect">
            <a:avLst/>
          </a:prstGeom>
        </p:spPr>
      </p:pic>
    </p:spTree>
    <p:extLst>
      <p:ext uri="{BB962C8B-B14F-4D97-AF65-F5344CB8AC3E}">
        <p14:creationId xmlns:p14="http://schemas.microsoft.com/office/powerpoint/2010/main" val="97408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know about the benefits</a:t>
            </a:r>
            <a:endParaRPr lang="en-GB" dirty="0"/>
          </a:p>
        </p:txBody>
      </p:sp>
      <p:sp>
        <p:nvSpPr>
          <p:cNvPr id="3" name="Content Placeholder 2"/>
          <p:cNvSpPr>
            <a:spLocks noGrp="1"/>
          </p:cNvSpPr>
          <p:nvPr>
            <p:ph idx="1"/>
          </p:nvPr>
        </p:nvSpPr>
        <p:spPr>
          <a:xfrm>
            <a:off x="581192" y="2180496"/>
            <a:ext cx="11029615" cy="4915763"/>
          </a:xfrm>
        </p:spPr>
        <p:txBody>
          <a:bodyPr>
            <a:normAutofit/>
          </a:bodyPr>
          <a:lstStyle/>
          <a:p>
            <a:pPr marL="0" indent="0">
              <a:buNone/>
            </a:pPr>
            <a:endParaRPr lang="en-GB" sz="2000" b="1" dirty="0"/>
          </a:p>
          <a:p>
            <a:pPr marL="0" indent="0">
              <a:buNone/>
            </a:pPr>
            <a:r>
              <a:rPr lang="en-GB" sz="2000" b="1" dirty="0" smtClean="0">
                <a:solidFill>
                  <a:srgbClr val="7030A0"/>
                </a:solidFill>
              </a:rPr>
              <a:t>Reading </a:t>
            </a:r>
            <a:r>
              <a:rPr lang="en-GB" sz="2000" b="1" dirty="0">
                <a:solidFill>
                  <a:srgbClr val="7030A0"/>
                </a:solidFill>
              </a:rPr>
              <a:t>together helps to create </a:t>
            </a:r>
            <a:r>
              <a:rPr lang="en-GB" sz="2000" b="1" dirty="0" smtClean="0">
                <a:solidFill>
                  <a:srgbClr val="7030A0"/>
                </a:solidFill>
              </a:rPr>
              <a:t>an incredible physical and emotional </a:t>
            </a:r>
            <a:r>
              <a:rPr lang="en-GB" sz="2000" b="1" dirty="0">
                <a:solidFill>
                  <a:srgbClr val="7030A0"/>
                </a:solidFill>
              </a:rPr>
              <a:t>bond</a:t>
            </a:r>
          </a:p>
          <a:p>
            <a:pPr marL="0" indent="0">
              <a:buNone/>
            </a:pPr>
            <a:r>
              <a:rPr lang="en-GB" sz="2000" dirty="0"/>
              <a:t>There’s nothing better than cuddling </a:t>
            </a:r>
            <a:r>
              <a:rPr lang="en-GB" sz="2000" dirty="0" smtClean="0"/>
              <a:t>up </a:t>
            </a:r>
            <a:r>
              <a:rPr lang="en-GB" sz="2000" dirty="0"/>
              <a:t>and reading a book or a </a:t>
            </a:r>
            <a:r>
              <a:rPr lang="en-GB" sz="2000" dirty="0" smtClean="0"/>
              <a:t>bedtime story together</a:t>
            </a:r>
            <a:r>
              <a:rPr lang="en-GB" sz="2000" dirty="0"/>
              <a:t>. Spending time with one another, reading, and talking</a:t>
            </a:r>
            <a:r>
              <a:rPr lang="en-GB" sz="2000" dirty="0" smtClean="0"/>
              <a:t>, is crucial. </a:t>
            </a:r>
            <a:r>
              <a:rPr lang="en-GB" sz="2000" dirty="0"/>
              <a:t>For </a:t>
            </a:r>
            <a:r>
              <a:rPr lang="en-GB" sz="2000" dirty="0" smtClean="0"/>
              <a:t>busy parents, </a:t>
            </a:r>
            <a:r>
              <a:rPr lang="en-GB" sz="2000" dirty="0"/>
              <a:t>relaxing with your child and simply enjoying each other’s company while reading can be a great way for you both to wind down, relax, and bond</a:t>
            </a:r>
            <a:r>
              <a:rPr lang="en-GB" sz="2000" dirty="0" smtClean="0"/>
              <a:t>.  It gives a ‘safe’ space to talk about things…it is amazing what they will ask pretending it is about a character, but is really ‘sounding you out’</a:t>
            </a:r>
            <a:endParaRPr lang="en-GB" sz="2000" dirty="0"/>
          </a:p>
          <a:p>
            <a:pPr marL="0" indent="0">
              <a:buNone/>
            </a:pPr>
            <a:r>
              <a:rPr lang="en-GB" sz="2000" b="1" dirty="0" smtClean="0">
                <a:solidFill>
                  <a:srgbClr val="7030A0"/>
                </a:solidFill>
              </a:rPr>
              <a:t>Reading supports academic progress like nothing else (this has the added benefit of giving your child confidence at school too!)</a:t>
            </a:r>
          </a:p>
          <a:p>
            <a:pPr marL="0" indent="0">
              <a:buNone/>
            </a:pPr>
            <a:r>
              <a:rPr lang="en-GB" sz="2000" dirty="0" smtClean="0"/>
              <a:t>It is probably the single most important academic habit you can develop at Lower/Primary School</a:t>
            </a:r>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7733364" y="625578"/>
            <a:ext cx="3691606" cy="2180756"/>
          </a:xfrm>
          <a:prstGeom prst="rect">
            <a:avLst/>
          </a:prstGeom>
        </p:spPr>
      </p:pic>
    </p:spTree>
    <p:extLst>
      <p:ext uri="{BB962C8B-B14F-4D97-AF65-F5344CB8AC3E}">
        <p14:creationId xmlns:p14="http://schemas.microsoft.com/office/powerpoint/2010/main" val="218142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56535" y="702156"/>
            <a:ext cx="1466850" cy="733425"/>
          </a:xfrm>
          <a:prstGeom prst="rect">
            <a:avLst/>
          </a:prstGeom>
        </p:spPr>
      </p:pic>
      <p:sp>
        <p:nvSpPr>
          <p:cNvPr id="2" name="Title 1"/>
          <p:cNvSpPr>
            <a:spLocks noGrp="1"/>
          </p:cNvSpPr>
          <p:nvPr>
            <p:ph type="title"/>
          </p:nvPr>
        </p:nvSpPr>
        <p:spPr/>
        <p:txBody>
          <a:bodyPr/>
          <a:lstStyle/>
          <a:p>
            <a:r>
              <a:rPr lang="en-GB" dirty="0" smtClean="0"/>
              <a:t>Even more benefits</a:t>
            </a:r>
            <a:endParaRPr lang="en-GB" dirty="0"/>
          </a:p>
        </p:txBody>
      </p:sp>
      <p:sp>
        <p:nvSpPr>
          <p:cNvPr id="3" name="Content Placeholder 2"/>
          <p:cNvSpPr>
            <a:spLocks noGrp="1"/>
          </p:cNvSpPr>
          <p:nvPr>
            <p:ph idx="1"/>
          </p:nvPr>
        </p:nvSpPr>
        <p:spPr>
          <a:xfrm>
            <a:off x="478161" y="965915"/>
            <a:ext cx="11029615" cy="6851561"/>
          </a:xfrm>
        </p:spPr>
        <p:txBody>
          <a:bodyPr>
            <a:normAutofit/>
          </a:bodyPr>
          <a:lstStyle/>
          <a:p>
            <a:r>
              <a:rPr lang="en-GB" dirty="0"/>
              <a:t>It is hugely important to your child’s language acquisition (key to educational success – the more words you ‘know’ in Lower School the better educational success as far ahead as GCSE)</a:t>
            </a:r>
          </a:p>
          <a:p>
            <a:r>
              <a:rPr lang="en-GB" dirty="0"/>
              <a:t>It teaches them about the world (both ‘knowledge’ and tackles issues such as disappointment, friendship issues etc.) in safe ways and gives you opportunities to discuss them</a:t>
            </a:r>
          </a:p>
          <a:p>
            <a:r>
              <a:rPr lang="en-GB" dirty="0"/>
              <a:t>It supports developing concentration for longer periods which helps with all activities</a:t>
            </a:r>
          </a:p>
          <a:p>
            <a:r>
              <a:rPr lang="en-GB" dirty="0"/>
              <a:t>It encourages questions and a thirst for knowledge which becomes self-sustaining (you buy more books, look up more words </a:t>
            </a:r>
            <a:r>
              <a:rPr lang="en-GB" dirty="0" smtClean="0"/>
              <a:t>etc.)</a:t>
            </a:r>
            <a:endParaRPr lang="en-GB" dirty="0"/>
          </a:p>
          <a:p>
            <a:r>
              <a:rPr lang="en-GB" dirty="0"/>
              <a:t>Develops imagination and enjoyment - when we really engage in a book we imagine what the characters are doing. We imagine the setting as reality. Seeing the excitement on a child’s eyes when they know what is going to be on the next page, or having them guess what is going to happen is one of the most amazing things to experience.</a:t>
            </a:r>
          </a:p>
          <a:p>
            <a:r>
              <a:rPr lang="en-GB" dirty="0" smtClean="0"/>
              <a:t>When </a:t>
            </a:r>
            <a:r>
              <a:rPr lang="en-GB" dirty="0"/>
              <a:t>a child can put himself into the story it helps them to develop empathy. They identify with characters, and they feel what they are feeling. Children begin to understand and relate to emotions</a:t>
            </a:r>
            <a:r>
              <a:rPr lang="en-GB" dirty="0" smtClean="0"/>
              <a:t>.</a:t>
            </a:r>
          </a:p>
          <a:p>
            <a:endParaRPr lang="en-GB" dirty="0"/>
          </a:p>
        </p:txBody>
      </p:sp>
    </p:spTree>
    <p:extLst>
      <p:ext uri="{BB962C8B-B14F-4D97-AF65-F5344CB8AC3E}">
        <p14:creationId xmlns:p14="http://schemas.microsoft.com/office/powerpoint/2010/main" val="287298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1234" y="0"/>
            <a:ext cx="3819525" cy="3771900"/>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81193" y="3056260"/>
            <a:ext cx="11029615" cy="3678303"/>
          </a:xfrm>
        </p:spPr>
        <p:txBody>
          <a:bodyPr>
            <a:normAutofit/>
          </a:bodyPr>
          <a:lstStyle/>
          <a:p>
            <a:pPr marL="0" indent="0" algn="ctr">
              <a:buNone/>
            </a:pPr>
            <a:r>
              <a:rPr lang="en-GB" sz="4000" dirty="0"/>
              <a:t>With so many benefits that highlight the importance of reading, we as parents need to prioritise reading in a child’s early years to help them to succeed later in life.</a:t>
            </a:r>
          </a:p>
        </p:txBody>
      </p:sp>
    </p:spTree>
    <p:extLst>
      <p:ext uri="{BB962C8B-B14F-4D97-AF65-F5344CB8AC3E}">
        <p14:creationId xmlns:p14="http://schemas.microsoft.com/office/powerpoint/2010/main" val="144891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should we read?  </a:t>
            </a:r>
            <a:endParaRPr lang="en-GB" dirty="0"/>
          </a:p>
        </p:txBody>
      </p:sp>
      <p:pic>
        <p:nvPicPr>
          <p:cNvPr id="4" name="Content Placeholder 3"/>
          <p:cNvPicPr>
            <a:picLocks noGrp="1" noChangeAspect="1"/>
          </p:cNvPicPr>
          <p:nvPr>
            <p:ph idx="1"/>
          </p:nvPr>
        </p:nvPicPr>
        <p:blipFill>
          <a:blip r:embed="rId2"/>
          <a:stretch>
            <a:fillRect/>
          </a:stretch>
        </p:blipFill>
        <p:spPr>
          <a:xfrm>
            <a:off x="581192" y="1853070"/>
            <a:ext cx="4802177" cy="4507703"/>
          </a:xfrm>
          <a:prstGeom prst="rect">
            <a:avLst/>
          </a:prstGeom>
        </p:spPr>
      </p:pic>
      <p:pic>
        <p:nvPicPr>
          <p:cNvPr id="5" name="Picture 4"/>
          <p:cNvPicPr>
            <a:picLocks noChangeAspect="1"/>
          </p:cNvPicPr>
          <p:nvPr/>
        </p:nvPicPr>
        <p:blipFill>
          <a:blip r:embed="rId3"/>
          <a:stretch>
            <a:fillRect/>
          </a:stretch>
        </p:blipFill>
        <p:spPr>
          <a:xfrm>
            <a:off x="6704525" y="1982273"/>
            <a:ext cx="4300335" cy="2293512"/>
          </a:xfrm>
          <a:prstGeom prst="rect">
            <a:avLst/>
          </a:prstGeom>
        </p:spPr>
      </p:pic>
      <p:sp>
        <p:nvSpPr>
          <p:cNvPr id="6" name="TextBox 5"/>
          <p:cNvSpPr txBox="1"/>
          <p:nvPr/>
        </p:nvSpPr>
        <p:spPr>
          <a:xfrm>
            <a:off x="6941713" y="4542102"/>
            <a:ext cx="4765183" cy="1077218"/>
          </a:xfrm>
          <a:prstGeom prst="rect">
            <a:avLst/>
          </a:prstGeom>
          <a:noFill/>
        </p:spPr>
        <p:txBody>
          <a:bodyPr wrap="square" rtlCol="0">
            <a:spAutoFit/>
          </a:bodyPr>
          <a:lstStyle/>
          <a:p>
            <a:r>
              <a:rPr lang="en-GB" sz="3200" dirty="0" smtClean="0"/>
              <a:t>Just enjoy it – so go with what they are interested in!</a:t>
            </a:r>
            <a:endParaRPr lang="en-GB" sz="3200" dirty="0"/>
          </a:p>
        </p:txBody>
      </p:sp>
      <p:pic>
        <p:nvPicPr>
          <p:cNvPr id="7" name="Picture 6"/>
          <p:cNvPicPr>
            <a:picLocks noChangeAspect="1"/>
          </p:cNvPicPr>
          <p:nvPr/>
        </p:nvPicPr>
        <p:blipFill>
          <a:blip r:embed="rId4"/>
          <a:stretch>
            <a:fillRect/>
          </a:stretch>
        </p:blipFill>
        <p:spPr>
          <a:xfrm>
            <a:off x="5081922" y="2535296"/>
            <a:ext cx="1924050" cy="1571625"/>
          </a:xfrm>
          <a:prstGeom prst="rect">
            <a:avLst/>
          </a:prstGeom>
        </p:spPr>
      </p:pic>
    </p:spTree>
    <p:extLst>
      <p:ext uri="{BB962C8B-B14F-4D97-AF65-F5344CB8AC3E}">
        <p14:creationId xmlns:p14="http://schemas.microsoft.com/office/powerpoint/2010/main" val="289902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should we read?</a:t>
            </a:r>
            <a:endParaRPr lang="en-GB" dirty="0"/>
          </a:p>
        </p:txBody>
      </p:sp>
      <p:pic>
        <p:nvPicPr>
          <p:cNvPr id="4" name="Content Placeholder 3"/>
          <p:cNvPicPr>
            <a:picLocks noGrp="1" noChangeAspect="1"/>
          </p:cNvPicPr>
          <p:nvPr>
            <p:ph idx="1"/>
          </p:nvPr>
        </p:nvPicPr>
        <p:blipFill>
          <a:blip r:embed="rId2"/>
          <a:stretch>
            <a:fillRect/>
          </a:stretch>
        </p:blipFill>
        <p:spPr>
          <a:xfrm>
            <a:off x="422721" y="1849918"/>
            <a:ext cx="5668986" cy="4583312"/>
          </a:xfrm>
          <a:prstGeom prst="rect">
            <a:avLst/>
          </a:prstGeom>
        </p:spPr>
      </p:pic>
      <p:sp>
        <p:nvSpPr>
          <p:cNvPr id="5" name="TextBox 4"/>
          <p:cNvSpPr txBox="1"/>
          <p:nvPr/>
        </p:nvSpPr>
        <p:spPr>
          <a:xfrm>
            <a:off x="7469746" y="2266682"/>
            <a:ext cx="3747753" cy="3970318"/>
          </a:xfrm>
          <a:prstGeom prst="rect">
            <a:avLst/>
          </a:prstGeom>
          <a:noFill/>
        </p:spPr>
        <p:txBody>
          <a:bodyPr wrap="square" rtlCol="0">
            <a:spAutoFit/>
          </a:bodyPr>
          <a:lstStyle/>
          <a:p>
            <a:r>
              <a:rPr lang="en-GB" dirty="0" smtClean="0"/>
              <a:t>If your child doesn’t want to read…Let’s say bedtime is 7pm.  Let your child choose bedtime story or sleep?  (No other choices)</a:t>
            </a:r>
          </a:p>
          <a:p>
            <a:r>
              <a:rPr lang="en-GB" dirty="0" smtClean="0"/>
              <a:t>It is amazing how they will change their mind</a:t>
            </a:r>
          </a:p>
          <a:p>
            <a:r>
              <a:rPr lang="en-GB" dirty="0" smtClean="0"/>
              <a:t>10 minutes either side of bedtime won’t hurt and it will help them relax and sleep better.</a:t>
            </a:r>
          </a:p>
          <a:p>
            <a:endParaRPr lang="en-GB" dirty="0"/>
          </a:p>
          <a:p>
            <a:r>
              <a:rPr lang="en-GB" dirty="0" smtClean="0"/>
              <a:t>Approach it differently…</a:t>
            </a:r>
          </a:p>
          <a:p>
            <a:r>
              <a:rPr lang="en-GB" dirty="0" smtClean="0"/>
              <a:t>’Oh my goodness, look at this…’</a:t>
            </a:r>
          </a:p>
          <a:p>
            <a:r>
              <a:rPr lang="en-GB" dirty="0" smtClean="0"/>
              <a:t>A parcel arrives…</a:t>
            </a:r>
          </a:p>
          <a:p>
            <a:r>
              <a:rPr lang="en-GB" dirty="0" smtClean="0"/>
              <a:t>A special trip to a book shop…</a:t>
            </a:r>
            <a:endParaRPr lang="en-GB" dirty="0"/>
          </a:p>
        </p:txBody>
      </p:sp>
      <p:sp>
        <p:nvSpPr>
          <p:cNvPr id="6" name="Oval 5"/>
          <p:cNvSpPr/>
          <p:nvPr/>
        </p:nvSpPr>
        <p:spPr>
          <a:xfrm>
            <a:off x="296214" y="2266682"/>
            <a:ext cx="5499280" cy="953036"/>
          </a:xfrm>
          <a:prstGeom prst="ellipse">
            <a:avLst/>
          </a:prstGeom>
          <a:noFill/>
          <a:ln w="63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7959144" y="388433"/>
            <a:ext cx="3026535" cy="1695477"/>
          </a:xfrm>
          <a:prstGeom prst="rect">
            <a:avLst/>
          </a:prstGeom>
        </p:spPr>
      </p:pic>
    </p:spTree>
    <p:extLst>
      <p:ext uri="{BB962C8B-B14F-4D97-AF65-F5344CB8AC3E}">
        <p14:creationId xmlns:p14="http://schemas.microsoft.com/office/powerpoint/2010/main" val="375895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we read?</a:t>
            </a:r>
            <a:endParaRPr lang="en-GB" dirty="0"/>
          </a:p>
        </p:txBody>
      </p:sp>
      <p:pic>
        <p:nvPicPr>
          <p:cNvPr id="4" name="Content Placeholder 3"/>
          <p:cNvPicPr>
            <a:picLocks noGrp="1" noChangeAspect="1"/>
          </p:cNvPicPr>
          <p:nvPr>
            <p:ph idx="1"/>
          </p:nvPr>
        </p:nvPicPr>
        <p:blipFill>
          <a:blip r:embed="rId2"/>
          <a:stretch>
            <a:fillRect/>
          </a:stretch>
        </p:blipFill>
        <p:spPr>
          <a:xfrm>
            <a:off x="581192" y="1943424"/>
            <a:ext cx="4557478" cy="4650559"/>
          </a:xfrm>
          <a:prstGeom prst="rect">
            <a:avLst/>
          </a:prstGeom>
        </p:spPr>
      </p:pic>
      <p:pic>
        <p:nvPicPr>
          <p:cNvPr id="5" name="Picture 4"/>
          <p:cNvPicPr>
            <a:picLocks noChangeAspect="1"/>
          </p:cNvPicPr>
          <p:nvPr/>
        </p:nvPicPr>
        <p:blipFill>
          <a:blip r:embed="rId3"/>
          <a:stretch>
            <a:fillRect/>
          </a:stretch>
        </p:blipFill>
        <p:spPr>
          <a:xfrm>
            <a:off x="6216606" y="702156"/>
            <a:ext cx="5097988" cy="5870909"/>
          </a:xfrm>
          <a:prstGeom prst="rect">
            <a:avLst/>
          </a:prstGeom>
        </p:spPr>
      </p:pic>
    </p:spTree>
    <p:extLst>
      <p:ext uri="{BB962C8B-B14F-4D97-AF65-F5344CB8AC3E}">
        <p14:creationId xmlns:p14="http://schemas.microsoft.com/office/powerpoint/2010/main" val="306932046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64</TotalTime>
  <Words>754</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Gill Sans MT</vt:lpstr>
      <vt:lpstr>Wingdings 2</vt:lpstr>
      <vt:lpstr>Dividend</vt:lpstr>
      <vt:lpstr>Bedtime stories – reading workshop for parents – Russell lower School</vt:lpstr>
      <vt:lpstr>Why reading matters</vt:lpstr>
      <vt:lpstr>What do you mean by reading with your child?</vt:lpstr>
      <vt:lpstr>What we know about the benefits</vt:lpstr>
      <vt:lpstr>Even more benefits</vt:lpstr>
      <vt:lpstr>PowerPoint Presentation</vt:lpstr>
      <vt:lpstr>What should we read?  </vt:lpstr>
      <vt:lpstr>When should we read?</vt:lpstr>
      <vt:lpstr>How should we read?</vt:lpstr>
      <vt:lpstr>Reading strategies if you are stuck on words</vt:lpstr>
      <vt:lpstr>FAQ and resources</vt:lpstr>
      <vt:lpstr>Where can I get more information?</vt:lpstr>
      <vt:lpstr>Thank you for coming!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Nicki</dc:creator>
  <cp:lastModifiedBy>Nicki</cp:lastModifiedBy>
  <cp:revision>7</cp:revision>
  <dcterms:created xsi:type="dcterms:W3CDTF">2019-01-24T05:33:43Z</dcterms:created>
  <dcterms:modified xsi:type="dcterms:W3CDTF">2019-01-24T17:19:10Z</dcterms:modified>
</cp:coreProperties>
</file>