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5" r:id="rId4"/>
    <p:sldId id="257" r:id="rId5"/>
    <p:sldId id="263" r:id="rId6"/>
    <p:sldId id="259" r:id="rId7"/>
    <p:sldId id="272" r:id="rId8"/>
    <p:sldId id="264" r:id="rId9"/>
    <p:sldId id="261" r:id="rId10"/>
    <p:sldId id="271" r:id="rId11"/>
    <p:sldId id="270" r:id="rId12"/>
    <p:sldId id="268" r:id="rId13"/>
    <p:sldId id="260" r:id="rId14"/>
    <p:sldId id="262" r:id="rId15"/>
    <p:sldId id="269" r:id="rId16"/>
    <p:sldId id="267"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varScale="1">
        <p:scale>
          <a:sx n="114" d="100"/>
          <a:sy n="114"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D098910-7333-45B7-8A16-756186044DC8}" type="datetimeFigureOut">
              <a:rPr lang="en-GB" smtClean="0"/>
              <a:t>12/06/2023</a:t>
            </a:fld>
            <a:endParaRPr lang="en-GB"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480B705-C355-4D5B-8489-86E64103D82E}" type="slidenum">
              <a:rPr lang="en-GB" smtClean="0"/>
              <a:t>‹#›</a:t>
            </a:fld>
            <a:endParaRPr lang="en-GB" dirty="0"/>
          </a:p>
        </p:txBody>
      </p:sp>
    </p:spTree>
    <p:extLst>
      <p:ext uri="{BB962C8B-B14F-4D97-AF65-F5344CB8AC3E}">
        <p14:creationId xmlns:p14="http://schemas.microsoft.com/office/powerpoint/2010/main" val="139589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98910-7333-45B7-8A16-756186044DC8}" type="datetimeFigureOut">
              <a:rPr lang="en-GB" smtClean="0"/>
              <a:t>12/06/2023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354990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D098910-7333-45B7-8A16-756186044DC8}" type="datetimeFigureOut">
              <a:rPr lang="en-GB" smtClean="0"/>
              <a:t>12/06/2023</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480B705-C355-4D5B-8489-86E64103D82E}" type="slidenum">
              <a:rPr lang="en-GB" smtClean="0"/>
              <a:t>‹#›</a:t>
            </a:fld>
            <a:endParaRPr lang="en-GB" dirty="0"/>
          </a:p>
        </p:txBody>
      </p:sp>
    </p:spTree>
    <p:extLst>
      <p:ext uri="{BB962C8B-B14F-4D97-AF65-F5344CB8AC3E}">
        <p14:creationId xmlns:p14="http://schemas.microsoft.com/office/powerpoint/2010/main" val="88990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98910-7333-45B7-8A16-756186044DC8}" type="datetimeFigureOut">
              <a:rPr lang="en-GB" smtClean="0"/>
              <a:t>12/06/2023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410671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D098910-7333-45B7-8A16-756186044DC8}" type="datetimeFigureOut">
              <a:rPr lang="en-GB" smtClean="0"/>
              <a:t>12/06/2023</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480B705-C355-4D5B-8489-86E64103D82E}" type="slidenum">
              <a:rPr lang="en-GB" smtClean="0"/>
              <a:t>‹#›</a:t>
            </a:fld>
            <a:endParaRPr lang="en-GB" dirty="0"/>
          </a:p>
        </p:txBody>
      </p:sp>
    </p:spTree>
    <p:extLst>
      <p:ext uri="{BB962C8B-B14F-4D97-AF65-F5344CB8AC3E}">
        <p14:creationId xmlns:p14="http://schemas.microsoft.com/office/powerpoint/2010/main" val="1237885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098910-7333-45B7-8A16-756186044DC8}" type="datetimeFigureOut">
              <a:rPr lang="en-GB" smtClean="0"/>
              <a:t>12/06/2023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414677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098910-7333-45B7-8A16-756186044DC8}" type="datetimeFigureOut">
              <a:rPr lang="en-GB" smtClean="0"/>
              <a:t>12/06/2023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184188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098910-7333-45B7-8A16-756186044DC8}" type="datetimeFigureOut">
              <a:rPr lang="en-GB" smtClean="0"/>
              <a:t>12/06/2023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207387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98910-7333-45B7-8A16-756186044DC8}" type="datetimeFigureOut">
              <a:rPr lang="en-GB" smtClean="0"/>
              <a:t>12/06/2023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48007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D098910-7333-45B7-8A16-756186044DC8}" type="datetimeFigureOut">
              <a:rPr lang="en-GB" smtClean="0"/>
              <a:t>12/06/2023</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480B705-C355-4D5B-8489-86E64103D82E}" type="slidenum">
              <a:rPr lang="en-GB" smtClean="0"/>
              <a:t>‹#›</a:t>
            </a:fld>
            <a:endParaRPr lang="en-GB" dirty="0"/>
          </a:p>
        </p:txBody>
      </p:sp>
    </p:spTree>
    <p:extLst>
      <p:ext uri="{BB962C8B-B14F-4D97-AF65-F5344CB8AC3E}">
        <p14:creationId xmlns:p14="http://schemas.microsoft.com/office/powerpoint/2010/main" val="113645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098910-7333-45B7-8A16-756186044DC8}" type="datetimeFigureOut">
              <a:rPr lang="en-GB" smtClean="0"/>
              <a:t>12/06/2023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80B705-C355-4D5B-8489-86E64103D82E}" type="slidenum">
              <a:rPr lang="en-GB" smtClean="0"/>
              <a:t>‹#›</a:t>
            </a:fld>
            <a:endParaRPr lang="en-GB" dirty="0"/>
          </a:p>
        </p:txBody>
      </p:sp>
    </p:spTree>
    <p:extLst>
      <p:ext uri="{BB962C8B-B14F-4D97-AF65-F5344CB8AC3E}">
        <p14:creationId xmlns:p14="http://schemas.microsoft.com/office/powerpoint/2010/main" val="170070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D098910-7333-45B7-8A16-756186044DC8}" type="datetimeFigureOut">
              <a:rPr lang="en-GB" smtClean="0"/>
              <a:t>12/06/2023</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480B705-C355-4D5B-8489-86E64103D82E}"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8481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pupilabsence@Russell-lower.co.uk" TargetMode="External"/><Relationship Id="rId3" Type="http://schemas.openxmlformats.org/officeDocument/2006/relationships/hyperlink" Target="mailto:office@russell-lower.co.uk" TargetMode="External"/><Relationship Id="rId7" Type="http://schemas.openxmlformats.org/officeDocument/2006/relationships/hyperlink" Target="mailto:theaviary@russell-lower.co.uk" TargetMode="External"/><Relationship Id="rId2" Type="http://schemas.openxmlformats.org/officeDocument/2006/relationships/hyperlink" Target="http://www.russell-lower.co.uk/" TargetMode="External"/><Relationship Id="rId1" Type="http://schemas.openxmlformats.org/officeDocument/2006/relationships/slideLayout" Target="../slideLayouts/slideLayout2.xml"/><Relationship Id="rId6" Type="http://schemas.openxmlformats.org/officeDocument/2006/relationships/hyperlink" Target="mailto:pastoralsupport@Russell-lower.co.uk" TargetMode="External"/><Relationship Id="rId5" Type="http://schemas.openxmlformats.org/officeDocument/2006/relationships/hyperlink" Target="mailto:send@russell-lower.co.uk" TargetMode="External"/><Relationship Id="rId4" Type="http://schemas.openxmlformats.org/officeDocument/2006/relationships/hyperlink" Target="mailto:robinclass@russell-lower.co.uk" TargetMode="Externa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office@russell-lower.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restigedesignww.co.uk/schools/russell-lower-schoo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pupilabsence@russell-lower.co.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theaviary@Russell-lower.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b="1" dirty="0"/>
              <a:t>Welcome to Russell lower school</a:t>
            </a:r>
            <a:br>
              <a:rPr lang="en-GB" dirty="0"/>
            </a:br>
            <a:r>
              <a:rPr lang="en-GB" dirty="0"/>
              <a:t> thank you for choosing us</a:t>
            </a:r>
          </a:p>
        </p:txBody>
      </p:sp>
      <p:sp>
        <p:nvSpPr>
          <p:cNvPr id="3" name="Subtitle 2"/>
          <p:cNvSpPr>
            <a:spLocks noGrp="1"/>
          </p:cNvSpPr>
          <p:nvPr>
            <p:ph type="subTitle" idx="1"/>
          </p:nvPr>
        </p:nvSpPr>
        <p:spPr/>
        <p:txBody>
          <a:bodyPr/>
          <a:lstStyle/>
          <a:p>
            <a:pPr algn="ctr"/>
            <a:r>
              <a:rPr lang="en-GB" dirty="0"/>
              <a:t>New Intake September 2023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6670" y="3292691"/>
            <a:ext cx="3430201" cy="25726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74" y="3292691"/>
            <a:ext cx="3858974" cy="25726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393" y="3292691"/>
            <a:ext cx="3636553" cy="2572650"/>
          </a:xfrm>
          <a:prstGeom prst="rect">
            <a:avLst/>
          </a:prstGeom>
        </p:spPr>
      </p:pic>
    </p:spTree>
    <p:extLst>
      <p:ext uri="{BB962C8B-B14F-4D97-AF65-F5344CB8AC3E}">
        <p14:creationId xmlns:p14="http://schemas.microsoft.com/office/powerpoint/2010/main" val="350568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if my child has special educational needs or disabilities?</a:t>
            </a:r>
          </a:p>
        </p:txBody>
      </p:sp>
      <p:sp>
        <p:nvSpPr>
          <p:cNvPr id="3" name="Content Placeholder 2"/>
          <p:cNvSpPr>
            <a:spLocks noGrp="1"/>
          </p:cNvSpPr>
          <p:nvPr>
            <p:ph idx="1"/>
          </p:nvPr>
        </p:nvSpPr>
        <p:spPr/>
        <p:txBody>
          <a:bodyPr/>
          <a:lstStyle/>
          <a:p>
            <a:r>
              <a:rPr lang="en-GB" dirty="0">
                <a:latin typeface="Century Gothic" panose="020B0502020202020204" pitchFamily="34" charset="0"/>
              </a:rPr>
              <a:t>We are a fully inclusive school – we already cater full a whole host of needs from Autism, ADHD, ADD, medical needs, physical needs, glue ear, grommets, speech and language, partial sightedness as well as support for children with trauma, attachment, loss and mental health concerns</a:t>
            </a:r>
          </a:p>
          <a:p>
            <a:r>
              <a:rPr lang="en-GB" dirty="0">
                <a:latin typeface="Century Gothic" panose="020B0502020202020204" pitchFamily="34" charset="0"/>
              </a:rPr>
              <a:t>We begin everything by asking how can each child be included</a:t>
            </a:r>
          </a:p>
          <a:p>
            <a:r>
              <a:rPr lang="en-GB" dirty="0">
                <a:latin typeface="Century Gothic" panose="020B0502020202020204" pitchFamily="34" charset="0"/>
              </a:rPr>
              <a:t>If your child already has SEND they will have a MAP (My Action Plan) which will be reviewed regularly with you so you can see how they are progressing</a:t>
            </a:r>
          </a:p>
          <a:p>
            <a:r>
              <a:rPr lang="en-GB" dirty="0">
                <a:latin typeface="Century Gothic" panose="020B0502020202020204" pitchFamily="34" charset="0"/>
              </a:rPr>
              <a:t>If you are concerned about SEND, speak to the class teacher initially </a:t>
            </a:r>
          </a:p>
          <a:p>
            <a:r>
              <a:rPr lang="en-GB" dirty="0">
                <a:latin typeface="Century Gothic" panose="020B0502020202020204" pitchFamily="34" charset="0"/>
              </a:rPr>
              <a:t>You can also contact our Inclusion Lead/</a:t>
            </a:r>
            <a:r>
              <a:rPr lang="en-GB" dirty="0" err="1">
                <a:latin typeface="Century Gothic" panose="020B0502020202020204" pitchFamily="34" charset="0"/>
              </a:rPr>
              <a:t>SENDCo</a:t>
            </a:r>
            <a:r>
              <a:rPr lang="en-GB" dirty="0">
                <a:latin typeface="Century Gothic" panose="020B0502020202020204" pitchFamily="34" charset="0"/>
              </a:rPr>
              <a:t>, Mrs Sarah Knight (here tonight)</a:t>
            </a:r>
          </a:p>
          <a:p>
            <a:r>
              <a:rPr lang="en-GB" dirty="0">
                <a:latin typeface="Century Gothic" panose="020B0502020202020204" pitchFamily="34" charset="0"/>
              </a:rPr>
              <a:t>Dedicated SEND/Inclusion email: send@russell-lower.co.uk</a:t>
            </a:r>
          </a:p>
          <a:p>
            <a:endParaRPr lang="en-GB" dirty="0"/>
          </a:p>
        </p:txBody>
      </p:sp>
      <p:pic>
        <p:nvPicPr>
          <p:cNvPr id="4" name="Picture 3">
            <a:extLst>
              <a:ext uri="{FF2B5EF4-FFF2-40B4-BE49-F238E27FC236}">
                <a16:creationId xmlns:a16="http://schemas.microsoft.com/office/drawing/2014/main" id="{3C6EACEA-01F1-41B9-B0F3-1160734A8EC3}"/>
              </a:ext>
            </a:extLst>
          </p:cNvPr>
          <p:cNvPicPr>
            <a:picLocks noChangeAspect="1"/>
          </p:cNvPicPr>
          <p:nvPr/>
        </p:nvPicPr>
        <p:blipFill>
          <a:blip r:embed="rId2"/>
          <a:stretch>
            <a:fillRect/>
          </a:stretch>
        </p:blipFill>
        <p:spPr>
          <a:xfrm>
            <a:off x="10114163" y="5234729"/>
            <a:ext cx="1697980" cy="1416657"/>
          </a:xfrm>
          <a:prstGeom prst="rect">
            <a:avLst/>
          </a:prstGeom>
        </p:spPr>
      </p:pic>
    </p:spTree>
    <p:extLst>
      <p:ext uri="{BB962C8B-B14F-4D97-AF65-F5344CB8AC3E}">
        <p14:creationId xmlns:p14="http://schemas.microsoft.com/office/powerpoint/2010/main" val="336778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we </a:t>
            </a:r>
            <a:r>
              <a:rPr lang="en-GB" dirty="0">
                <a:solidFill>
                  <a:srgbClr val="FFFF00"/>
                </a:solidFill>
              </a:rPr>
              <a:t>really</a:t>
            </a:r>
            <a:r>
              <a:rPr lang="en-GB" dirty="0"/>
              <a:t> need from you?</a:t>
            </a:r>
          </a:p>
        </p:txBody>
      </p:sp>
      <p:sp>
        <p:nvSpPr>
          <p:cNvPr id="3" name="Content Placeholder 2"/>
          <p:cNvSpPr>
            <a:spLocks noGrp="1"/>
          </p:cNvSpPr>
          <p:nvPr>
            <p:ph idx="1"/>
          </p:nvPr>
        </p:nvSpPr>
        <p:spPr>
          <a:xfrm>
            <a:off x="450254" y="1820746"/>
            <a:ext cx="11029615" cy="4374850"/>
          </a:xfrm>
        </p:spPr>
        <p:txBody>
          <a:bodyPr>
            <a:normAutofit fontScale="92500" lnSpcReduction="20000"/>
          </a:bodyPr>
          <a:lstStyle/>
          <a:p>
            <a:r>
              <a:rPr lang="en-GB" dirty="0">
                <a:latin typeface="Century Gothic" panose="020B0502020202020204" pitchFamily="34" charset="0"/>
              </a:rPr>
              <a:t>A partnership between home and school</a:t>
            </a:r>
          </a:p>
          <a:p>
            <a:r>
              <a:rPr lang="en-GB" dirty="0">
                <a:latin typeface="Century Gothic" panose="020B0502020202020204" pitchFamily="34" charset="0"/>
              </a:rPr>
              <a:t>Get children to </a:t>
            </a:r>
            <a:r>
              <a:rPr lang="en-GB" b="1" dirty="0">
                <a:latin typeface="Century Gothic" panose="020B0502020202020204" pitchFamily="34" charset="0"/>
              </a:rPr>
              <a:t>attend school everyday </a:t>
            </a:r>
            <a:r>
              <a:rPr lang="en-GB" dirty="0">
                <a:latin typeface="Century Gothic" panose="020B0502020202020204" pitchFamily="34" charset="0"/>
              </a:rPr>
              <a:t>– if in doubt, bring them in and we will ring you</a:t>
            </a:r>
          </a:p>
          <a:p>
            <a:r>
              <a:rPr lang="en-GB" dirty="0">
                <a:latin typeface="Century Gothic" panose="020B0502020202020204" pitchFamily="34" charset="0"/>
              </a:rPr>
              <a:t>Be punctual – children hate being late and it affects their confidence</a:t>
            </a:r>
          </a:p>
          <a:p>
            <a:r>
              <a:rPr lang="en-GB" dirty="0">
                <a:latin typeface="Century Gothic" panose="020B0502020202020204" pitchFamily="34" charset="0"/>
              </a:rPr>
              <a:t>Homework – VITAL - </a:t>
            </a:r>
            <a:r>
              <a:rPr lang="en-GB" b="1" dirty="0">
                <a:latin typeface="Century Gothic" panose="020B0502020202020204" pitchFamily="34" charset="0"/>
              </a:rPr>
              <a:t>READING 4 x week </a:t>
            </a:r>
            <a:r>
              <a:rPr lang="en-GB" dirty="0">
                <a:latin typeface="Century Gothic" panose="020B0502020202020204" pitchFamily="34" charset="0"/>
              </a:rPr>
              <a:t>(1:1 time, vocabulary development, reading skills)</a:t>
            </a:r>
          </a:p>
          <a:p>
            <a:r>
              <a:rPr lang="en-GB" dirty="0">
                <a:latin typeface="Century Gothic" panose="020B0502020202020204" pitchFamily="34" charset="0"/>
              </a:rPr>
              <a:t>Other than this, very little – optional learning log every 2 weeks, show and tell, phonics and common exception words (which become spellings once they can read them)</a:t>
            </a:r>
          </a:p>
          <a:p>
            <a:r>
              <a:rPr lang="en-GB" dirty="0">
                <a:latin typeface="Century Gothic" panose="020B0502020202020204" pitchFamily="34" charset="0"/>
              </a:rPr>
              <a:t>Ensure children have sufficient rest, sleep and time with you throughout the week/weekend so they can have successful school days</a:t>
            </a:r>
          </a:p>
          <a:p>
            <a:r>
              <a:rPr lang="en-GB" dirty="0">
                <a:latin typeface="Century Gothic" panose="020B0502020202020204" pitchFamily="34" charset="0"/>
              </a:rPr>
              <a:t>Support the school’s policies – such as dropping quickly and confidently in the morning, sending healthy snacks, providing the correct ‘equipment’, reading etc.</a:t>
            </a:r>
          </a:p>
          <a:p>
            <a:r>
              <a:rPr lang="en-GB" dirty="0">
                <a:latin typeface="Century Gothic" panose="020B0502020202020204" pitchFamily="34" charset="0"/>
              </a:rPr>
              <a:t>To teach your child to be resilient and be ‘the parent’ – I know this sounds harsh and bossy, but it is so important.  Children feel ‘safe’ when the parent/adult has control.  Children will WANT control but they NEED you to have it.  Giving children too many inappropriate choices will result in a deterioration of their behaviour and wellbeing.  E.g. Do you want to go to school today?  Do you want to go on the school trip/festival</a:t>
            </a:r>
            <a:r>
              <a:rPr lang="en-GB">
                <a:latin typeface="Century Gothic" panose="020B0502020202020204" pitchFamily="34" charset="0"/>
              </a:rPr>
              <a:t>? Is </a:t>
            </a:r>
            <a:r>
              <a:rPr lang="en-GB" dirty="0">
                <a:latin typeface="Century Gothic" panose="020B0502020202020204" pitchFamily="34" charset="0"/>
              </a:rPr>
              <a:t>it time for bed?  Appropriate choices are great and to be encouraged (healthy lunch box choices, where to go at the weekend etc.)</a:t>
            </a:r>
          </a:p>
        </p:txBody>
      </p:sp>
      <p:pic>
        <p:nvPicPr>
          <p:cNvPr id="4" name="Picture 3">
            <a:extLst>
              <a:ext uri="{FF2B5EF4-FFF2-40B4-BE49-F238E27FC236}">
                <a16:creationId xmlns:a16="http://schemas.microsoft.com/office/drawing/2014/main" id="{DE58A08C-C267-44F3-A040-69A9AF81D7B3}"/>
              </a:ext>
            </a:extLst>
          </p:cNvPr>
          <p:cNvPicPr>
            <a:picLocks noChangeAspect="1"/>
          </p:cNvPicPr>
          <p:nvPr/>
        </p:nvPicPr>
        <p:blipFill>
          <a:blip r:embed="rId2"/>
          <a:stretch>
            <a:fillRect/>
          </a:stretch>
        </p:blipFill>
        <p:spPr>
          <a:xfrm>
            <a:off x="9890620" y="962640"/>
            <a:ext cx="1851126" cy="1716213"/>
          </a:xfrm>
          <a:prstGeom prst="rect">
            <a:avLst/>
          </a:prstGeom>
        </p:spPr>
      </p:pic>
    </p:spTree>
    <p:extLst>
      <p:ext uri="{BB962C8B-B14F-4D97-AF65-F5344CB8AC3E}">
        <p14:creationId xmlns:p14="http://schemas.microsoft.com/office/powerpoint/2010/main" val="419182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strong community ‘feel’ and wonderful PTA</a:t>
            </a:r>
          </a:p>
        </p:txBody>
      </p:sp>
      <p:sp>
        <p:nvSpPr>
          <p:cNvPr id="3" name="Content Placeholder 2"/>
          <p:cNvSpPr>
            <a:spLocks noGrp="1"/>
          </p:cNvSpPr>
          <p:nvPr>
            <p:ph idx="1"/>
          </p:nvPr>
        </p:nvSpPr>
        <p:spPr>
          <a:xfrm>
            <a:off x="732194" y="1990613"/>
            <a:ext cx="11029615" cy="4677504"/>
          </a:xfrm>
        </p:spPr>
        <p:txBody>
          <a:bodyPr>
            <a:normAutofit fontScale="92500" lnSpcReduction="10000"/>
          </a:bodyPr>
          <a:lstStyle/>
          <a:p>
            <a:r>
              <a:rPr lang="en-GB" sz="2400" b="1" dirty="0">
                <a:latin typeface="Century Gothic" panose="020B0502020202020204" pitchFamily="34" charset="0"/>
              </a:rPr>
              <a:t>PTA</a:t>
            </a:r>
            <a:r>
              <a:rPr lang="en-GB" sz="2400" dirty="0">
                <a:latin typeface="Century Gothic" panose="020B0502020202020204" pitchFamily="34" charset="0"/>
              </a:rPr>
              <a:t> – Parent Teacher Association – an incredible group!</a:t>
            </a:r>
          </a:p>
          <a:p>
            <a:r>
              <a:rPr lang="en-GB" sz="2400" dirty="0">
                <a:latin typeface="Century Gothic" panose="020B0502020202020204" pitchFamily="34" charset="0"/>
              </a:rPr>
              <a:t>Regularly raise up to £20 000 </a:t>
            </a:r>
            <a:r>
              <a:rPr lang="en-GB" sz="2400" b="1" dirty="0">
                <a:latin typeface="Century Gothic" panose="020B0502020202020204" pitchFamily="34" charset="0"/>
              </a:rPr>
              <a:t>A YEAR </a:t>
            </a:r>
            <a:r>
              <a:rPr lang="en-GB" sz="2400" dirty="0">
                <a:latin typeface="Century Gothic" panose="020B0502020202020204" pitchFamily="34" charset="0"/>
              </a:rPr>
              <a:t>for school</a:t>
            </a:r>
          </a:p>
          <a:p>
            <a:r>
              <a:rPr lang="en-GB" sz="2400" dirty="0">
                <a:latin typeface="Century Gothic" panose="020B0502020202020204" pitchFamily="34" charset="0"/>
              </a:rPr>
              <a:t>6 Shelters, benches and tables for the school site, Trim-trails for each key stage, </a:t>
            </a:r>
            <a:r>
              <a:rPr lang="en-GB" sz="2400" dirty="0" err="1">
                <a:latin typeface="Century Gothic" panose="020B0502020202020204" pitchFamily="34" charset="0"/>
              </a:rPr>
              <a:t>Ipads</a:t>
            </a:r>
            <a:r>
              <a:rPr lang="en-GB" sz="2400" dirty="0">
                <a:latin typeface="Century Gothic" panose="020B0502020202020204" pitchFamily="34" charset="0"/>
              </a:rPr>
              <a:t>, outdoor gym, astroturf, Chromebooks, Phonics and AR books etc.  </a:t>
            </a:r>
          </a:p>
          <a:p>
            <a:r>
              <a:rPr lang="en-GB" sz="2400" dirty="0">
                <a:latin typeface="Century Gothic" panose="020B0502020202020204" pitchFamily="34" charset="0"/>
              </a:rPr>
              <a:t>Exciting, sociable events such as School Ball (May 23), Quiz nights, Scavenger Hunts , Sunflower Competition, Sustainability days, Circus, Summer Fayre/Inflatable fun days, Halloween and Spring Discos, Sports morning and refreshment, Easter fun, theatre visits etc.  </a:t>
            </a:r>
          </a:p>
          <a:p>
            <a:r>
              <a:rPr lang="en-GB" sz="2400" dirty="0">
                <a:latin typeface="Century Gothic" panose="020B0502020202020204" pitchFamily="34" charset="0"/>
              </a:rPr>
              <a:t>The PTA meet roughly every half term and hold friendly, efficient and enjoyable meetings.  We have representatives here tonight – please go and talk to them.  We would love you to join!</a:t>
            </a:r>
          </a:p>
          <a:p>
            <a:endParaRPr lang="en-GB" dirty="0"/>
          </a:p>
        </p:txBody>
      </p:sp>
      <p:pic>
        <p:nvPicPr>
          <p:cNvPr id="4" name="Picture 3">
            <a:extLst>
              <a:ext uri="{FF2B5EF4-FFF2-40B4-BE49-F238E27FC236}">
                <a16:creationId xmlns:a16="http://schemas.microsoft.com/office/drawing/2014/main" id="{51653359-96C4-4CA8-84C1-AE25A58E5974}"/>
              </a:ext>
            </a:extLst>
          </p:cNvPr>
          <p:cNvPicPr>
            <a:picLocks noChangeAspect="1"/>
          </p:cNvPicPr>
          <p:nvPr/>
        </p:nvPicPr>
        <p:blipFill>
          <a:blip r:embed="rId2"/>
          <a:stretch>
            <a:fillRect/>
          </a:stretch>
        </p:blipFill>
        <p:spPr>
          <a:xfrm>
            <a:off x="10278995" y="189883"/>
            <a:ext cx="1772186" cy="2595261"/>
          </a:xfrm>
          <a:prstGeom prst="rect">
            <a:avLst/>
          </a:prstGeom>
        </p:spPr>
      </p:pic>
    </p:spTree>
    <p:extLst>
      <p:ext uri="{BB962C8B-B14F-4D97-AF65-F5344CB8AC3E}">
        <p14:creationId xmlns:p14="http://schemas.microsoft.com/office/powerpoint/2010/main" val="283034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a:t>
            </a:r>
            <a:br>
              <a:rPr lang="en-GB" dirty="0"/>
            </a:br>
            <a:r>
              <a:rPr lang="en-GB" dirty="0"/>
              <a:t>of information</a:t>
            </a:r>
          </a:p>
        </p:txBody>
      </p:sp>
      <p:sp>
        <p:nvSpPr>
          <p:cNvPr id="3" name="Content Placeholder 2"/>
          <p:cNvSpPr>
            <a:spLocks noGrp="1"/>
          </p:cNvSpPr>
          <p:nvPr>
            <p:ph idx="1"/>
          </p:nvPr>
        </p:nvSpPr>
        <p:spPr>
          <a:xfrm>
            <a:off x="522469" y="1861714"/>
            <a:ext cx="11029615" cy="5443797"/>
          </a:xfrm>
        </p:spPr>
        <p:txBody>
          <a:bodyPr>
            <a:normAutofit/>
          </a:bodyPr>
          <a:lstStyle/>
          <a:p>
            <a:r>
              <a:rPr lang="en-GB" sz="2000" dirty="0">
                <a:latin typeface="Century Gothic" panose="020B0502020202020204" pitchFamily="34" charset="0"/>
              </a:rPr>
              <a:t>The website: </a:t>
            </a:r>
            <a:r>
              <a:rPr lang="en-GB" sz="2000" dirty="0">
                <a:latin typeface="Century Gothic" panose="020B0502020202020204" pitchFamily="34" charset="0"/>
                <a:hlinkClick r:id="rId2"/>
              </a:rPr>
              <a:t>www.russell-lower.co.uk</a:t>
            </a:r>
            <a:r>
              <a:rPr lang="en-GB" sz="2000" dirty="0">
                <a:latin typeface="Century Gothic" panose="020B0502020202020204" pitchFamily="34" charset="0"/>
              </a:rPr>
              <a:t> (Curriculum, Policies, Photos, Letters etc.)</a:t>
            </a:r>
          </a:p>
          <a:p>
            <a:r>
              <a:rPr lang="en-GB" sz="2000" dirty="0">
                <a:latin typeface="Century Gothic" panose="020B0502020202020204" pitchFamily="34" charset="0"/>
              </a:rPr>
              <a:t>Email: </a:t>
            </a:r>
            <a:r>
              <a:rPr lang="en-GB" sz="2000" b="1" dirty="0">
                <a:latin typeface="Century Gothic" panose="020B0502020202020204" pitchFamily="34" charset="0"/>
                <a:hlinkClick r:id="rId3"/>
              </a:rPr>
              <a:t>office@russell-lower.co.uk</a:t>
            </a:r>
            <a:r>
              <a:rPr lang="en-GB" sz="2000" b="1" dirty="0">
                <a:latin typeface="Century Gothic" panose="020B0502020202020204" pitchFamily="34" charset="0"/>
              </a:rPr>
              <a:t> </a:t>
            </a:r>
            <a:r>
              <a:rPr lang="en-GB" sz="2000" dirty="0">
                <a:latin typeface="Century Gothic" panose="020B0502020202020204" pitchFamily="34" charset="0"/>
              </a:rPr>
              <a:t>Telephone: 01525 755664</a:t>
            </a:r>
          </a:p>
          <a:p>
            <a:r>
              <a:rPr lang="en-GB" sz="2000" dirty="0">
                <a:latin typeface="Century Gothic" panose="020B0502020202020204" pitchFamily="34" charset="0"/>
              </a:rPr>
              <a:t>Monthly Newsletter – updated calendar</a:t>
            </a:r>
          </a:p>
          <a:p>
            <a:r>
              <a:rPr lang="en-GB" sz="2000" dirty="0">
                <a:latin typeface="Century Gothic" panose="020B0502020202020204" pitchFamily="34" charset="0"/>
              </a:rPr>
              <a:t>Gate ‘duty’</a:t>
            </a:r>
          </a:p>
          <a:p>
            <a:r>
              <a:rPr lang="en-GB" sz="2000" dirty="0">
                <a:latin typeface="Century Gothic" panose="020B0502020202020204" pitchFamily="34" charset="0"/>
              </a:rPr>
              <a:t>Classroom doors/Open door in KS1– Class Teacher, Phase Leader (FS/KS1/KS2), Deputy Head Teacher and Headteacher</a:t>
            </a:r>
          </a:p>
          <a:p>
            <a:r>
              <a:rPr lang="en-GB" sz="2000" dirty="0">
                <a:latin typeface="Century Gothic" panose="020B0502020202020204" pitchFamily="34" charset="0"/>
              </a:rPr>
              <a:t>Class emails – </a:t>
            </a:r>
            <a:r>
              <a:rPr lang="en-GB" sz="2000" dirty="0">
                <a:latin typeface="Century Gothic" panose="020B0502020202020204" pitchFamily="34" charset="0"/>
                <a:hlinkClick r:id="rId4"/>
              </a:rPr>
              <a:t>robinclass@russell-lower.co.uk</a:t>
            </a:r>
            <a:r>
              <a:rPr lang="en-GB" sz="2000" dirty="0">
                <a:latin typeface="Century Gothic" panose="020B0502020202020204" pitchFamily="34" charset="0"/>
              </a:rPr>
              <a:t> </a:t>
            </a:r>
            <a:r>
              <a:rPr lang="en-GB" sz="2000" b="1" dirty="0">
                <a:solidFill>
                  <a:srgbClr val="7030A0"/>
                </a:solidFill>
                <a:latin typeface="Century Gothic" panose="020B0502020202020204" pitchFamily="34" charset="0"/>
              </a:rPr>
              <a:t>and what it isn’t for (pupil absence, something we need to see urgently that day) as it will not be looked at during the day</a:t>
            </a:r>
          </a:p>
          <a:p>
            <a:r>
              <a:rPr lang="en-GB" sz="2000" dirty="0">
                <a:latin typeface="Century Gothic" panose="020B0502020202020204" pitchFamily="34" charset="0"/>
              </a:rPr>
              <a:t>Special email contacts: </a:t>
            </a:r>
            <a:r>
              <a:rPr lang="en-GB" sz="2000" dirty="0">
                <a:latin typeface="Century Gothic" panose="020B0502020202020204" pitchFamily="34" charset="0"/>
                <a:hlinkClick r:id="rId5"/>
              </a:rPr>
              <a:t>send@russell-lower.co.uk</a:t>
            </a:r>
            <a:r>
              <a:rPr lang="en-GB" sz="2000" dirty="0">
                <a:latin typeface="Century Gothic" panose="020B0502020202020204" pitchFamily="34" charset="0"/>
              </a:rPr>
              <a:t>, </a:t>
            </a:r>
            <a:r>
              <a:rPr lang="en-GB" sz="2000" dirty="0">
                <a:latin typeface="Century Gothic" panose="020B0502020202020204" pitchFamily="34" charset="0"/>
                <a:hlinkClick r:id="rId6"/>
              </a:rPr>
              <a:t>pastoralsupport@russell-lower.co.uk</a:t>
            </a:r>
            <a:r>
              <a:rPr lang="en-GB" sz="2000" dirty="0">
                <a:latin typeface="Century Gothic" panose="020B0502020202020204" pitchFamily="34" charset="0"/>
              </a:rPr>
              <a:t>, </a:t>
            </a:r>
            <a:r>
              <a:rPr lang="en-GB" sz="2000" dirty="0">
                <a:latin typeface="Century Gothic" panose="020B0502020202020204" pitchFamily="34" charset="0"/>
                <a:hlinkClick r:id="rId7"/>
              </a:rPr>
              <a:t>theaviary@russell-lower.co.uk</a:t>
            </a:r>
            <a:r>
              <a:rPr lang="en-GB" sz="2000" dirty="0">
                <a:latin typeface="Century Gothic" panose="020B0502020202020204" pitchFamily="34" charset="0"/>
              </a:rPr>
              <a:t> </a:t>
            </a:r>
            <a:r>
              <a:rPr lang="en-GB" sz="2000" b="1" dirty="0">
                <a:solidFill>
                  <a:srgbClr val="7030A0"/>
                </a:solidFill>
                <a:latin typeface="Century Gothic" panose="020B0502020202020204" pitchFamily="34" charset="0"/>
                <a:hlinkClick r:id="rId8">
                  <a:extLst>
                    <a:ext uri="{A12FA001-AC4F-418D-AE19-62706E023703}">
                      <ahyp:hlinkClr xmlns:ahyp="http://schemas.microsoft.com/office/drawing/2018/hyperlinkcolor" val="tx"/>
                    </a:ext>
                  </a:extLst>
                </a:hlinkClick>
              </a:rPr>
              <a:t>pupilabsence@russell-lower.co.uk</a:t>
            </a:r>
            <a:r>
              <a:rPr lang="en-GB" sz="2000" b="1" dirty="0">
                <a:solidFill>
                  <a:srgbClr val="7030A0"/>
                </a:solidFill>
                <a:latin typeface="Century Gothic" panose="020B0502020202020204" pitchFamily="34" charset="0"/>
              </a:rPr>
              <a:t> </a:t>
            </a:r>
          </a:p>
          <a:p>
            <a:endParaRPr lang="en-GB" sz="2000" dirty="0"/>
          </a:p>
        </p:txBody>
      </p:sp>
      <p:pic>
        <p:nvPicPr>
          <p:cNvPr id="5" name="Picture 4">
            <a:extLst>
              <a:ext uri="{FF2B5EF4-FFF2-40B4-BE49-F238E27FC236}">
                <a16:creationId xmlns:a16="http://schemas.microsoft.com/office/drawing/2014/main" id="{A96A8290-FC8B-4BCC-B52B-32E7F76A633B}"/>
              </a:ext>
            </a:extLst>
          </p:cNvPr>
          <p:cNvPicPr>
            <a:picLocks noChangeAspect="1"/>
          </p:cNvPicPr>
          <p:nvPr/>
        </p:nvPicPr>
        <p:blipFill>
          <a:blip r:embed="rId9"/>
          <a:stretch>
            <a:fillRect/>
          </a:stretch>
        </p:blipFill>
        <p:spPr>
          <a:xfrm>
            <a:off x="4379053" y="184474"/>
            <a:ext cx="7415868" cy="2038609"/>
          </a:xfrm>
          <a:prstGeom prst="rect">
            <a:avLst/>
          </a:prstGeom>
        </p:spPr>
      </p:pic>
    </p:spTree>
    <p:extLst>
      <p:ext uri="{BB962C8B-B14F-4D97-AF65-F5344CB8AC3E}">
        <p14:creationId xmlns:p14="http://schemas.microsoft.com/office/powerpoint/2010/main" val="4101944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82" y="633369"/>
            <a:ext cx="11029616" cy="1013800"/>
          </a:xfrm>
        </p:spPr>
        <p:txBody>
          <a:bodyPr/>
          <a:lstStyle/>
          <a:p>
            <a:r>
              <a:rPr lang="en-GB" dirty="0"/>
              <a:t>Starting details</a:t>
            </a:r>
          </a:p>
        </p:txBody>
      </p:sp>
      <p:sp>
        <p:nvSpPr>
          <p:cNvPr id="3" name="Content Placeholder 2"/>
          <p:cNvSpPr>
            <a:spLocks noGrp="1"/>
          </p:cNvSpPr>
          <p:nvPr>
            <p:ph idx="1"/>
          </p:nvPr>
        </p:nvSpPr>
        <p:spPr>
          <a:xfrm>
            <a:off x="581192" y="2180496"/>
            <a:ext cx="11029615" cy="4044135"/>
          </a:xfrm>
        </p:spPr>
        <p:txBody>
          <a:bodyPr>
            <a:normAutofit fontScale="85000" lnSpcReduction="20000"/>
          </a:bodyPr>
          <a:lstStyle/>
          <a:p>
            <a:r>
              <a:rPr lang="en-GB" sz="2400" dirty="0">
                <a:latin typeface="Century Gothic" panose="020B0502020202020204" pitchFamily="34" charset="0"/>
              </a:rPr>
              <a:t>The </a:t>
            </a:r>
            <a:r>
              <a:rPr lang="en-GB" sz="2400" b="1" dirty="0">
                <a:highlight>
                  <a:srgbClr val="FFFF00"/>
                </a:highlight>
                <a:latin typeface="Century Gothic" panose="020B0502020202020204" pitchFamily="34" charset="0"/>
              </a:rPr>
              <a:t>envelope you were handed today tells you the class, teacher, start date and home visit date</a:t>
            </a:r>
          </a:p>
          <a:p>
            <a:r>
              <a:rPr lang="en-GB" sz="2400" dirty="0">
                <a:latin typeface="Century Gothic" panose="020B0502020202020204" pitchFamily="34" charset="0"/>
              </a:rPr>
              <a:t>Half the children will begin on </a:t>
            </a:r>
            <a:r>
              <a:rPr lang="en-GB" sz="2400" b="1" dirty="0">
                <a:solidFill>
                  <a:srgbClr val="7030A0"/>
                </a:solidFill>
                <a:latin typeface="Century Gothic" panose="020B0502020202020204" pitchFamily="34" charset="0"/>
              </a:rPr>
              <a:t>Wednesday 13</a:t>
            </a:r>
            <a:r>
              <a:rPr lang="en-GB" sz="2400" b="1" baseline="30000" dirty="0">
                <a:solidFill>
                  <a:srgbClr val="7030A0"/>
                </a:solidFill>
                <a:latin typeface="Century Gothic" panose="020B0502020202020204" pitchFamily="34" charset="0"/>
              </a:rPr>
              <a:t>th</a:t>
            </a:r>
            <a:r>
              <a:rPr lang="en-GB" sz="2400" b="1" dirty="0">
                <a:solidFill>
                  <a:srgbClr val="7030A0"/>
                </a:solidFill>
                <a:latin typeface="Century Gothic" panose="020B0502020202020204" pitchFamily="34" charset="0"/>
              </a:rPr>
              <a:t> September </a:t>
            </a:r>
            <a:r>
              <a:rPr lang="en-GB" sz="2400" dirty="0">
                <a:latin typeface="Century Gothic" panose="020B0502020202020204" pitchFamily="34" charset="0"/>
              </a:rPr>
              <a:t>(youngest: approx. March to August) and then everyone on </a:t>
            </a:r>
            <a:r>
              <a:rPr lang="en-GB" sz="2400" b="1" dirty="0">
                <a:solidFill>
                  <a:srgbClr val="7030A0"/>
                </a:solidFill>
                <a:latin typeface="Century Gothic" panose="020B0502020202020204" pitchFamily="34" charset="0"/>
              </a:rPr>
              <a:t>Thursday 14</a:t>
            </a:r>
            <a:r>
              <a:rPr lang="en-GB" sz="2400" b="1" baseline="30000" dirty="0">
                <a:solidFill>
                  <a:srgbClr val="7030A0"/>
                </a:solidFill>
                <a:latin typeface="Century Gothic" panose="020B0502020202020204" pitchFamily="34" charset="0"/>
              </a:rPr>
              <a:t>th</a:t>
            </a:r>
            <a:r>
              <a:rPr lang="en-GB" sz="2400" b="1" dirty="0">
                <a:solidFill>
                  <a:srgbClr val="7030A0"/>
                </a:solidFill>
                <a:latin typeface="Century Gothic" panose="020B0502020202020204" pitchFamily="34" charset="0"/>
              </a:rPr>
              <a:t> September </a:t>
            </a:r>
          </a:p>
          <a:p>
            <a:r>
              <a:rPr lang="en-GB" sz="2400" dirty="0">
                <a:latin typeface="Century Gothic" panose="020B0502020202020204" pitchFamily="34" charset="0"/>
              </a:rPr>
              <a:t>Home visits will take place </a:t>
            </a:r>
            <a:r>
              <a:rPr lang="en-GB" sz="2400" b="1" dirty="0">
                <a:latin typeface="Century Gothic" panose="020B0502020202020204" pitchFamily="34" charset="0"/>
              </a:rPr>
              <a:t>between</a:t>
            </a:r>
            <a:r>
              <a:rPr lang="en-GB" sz="2400" dirty="0">
                <a:latin typeface="Century Gothic" panose="020B0502020202020204" pitchFamily="34" charset="0"/>
              </a:rPr>
              <a:t> </a:t>
            </a:r>
            <a:r>
              <a:rPr lang="en-GB" sz="2400" b="1" dirty="0">
                <a:solidFill>
                  <a:srgbClr val="7030A0"/>
                </a:solidFill>
                <a:latin typeface="Century Gothic" panose="020B0502020202020204" pitchFamily="34" charset="0"/>
              </a:rPr>
              <a:t>Monday 4</a:t>
            </a:r>
            <a:r>
              <a:rPr lang="en-GB" sz="2400" b="1" baseline="30000" dirty="0">
                <a:solidFill>
                  <a:srgbClr val="7030A0"/>
                </a:solidFill>
                <a:latin typeface="Century Gothic" panose="020B0502020202020204" pitchFamily="34" charset="0"/>
              </a:rPr>
              <a:t>th</a:t>
            </a:r>
            <a:r>
              <a:rPr lang="en-GB" sz="2400" b="1" dirty="0">
                <a:solidFill>
                  <a:srgbClr val="7030A0"/>
                </a:solidFill>
                <a:latin typeface="Century Gothic" panose="020B0502020202020204" pitchFamily="34" charset="0"/>
              </a:rPr>
              <a:t> September </a:t>
            </a:r>
            <a:r>
              <a:rPr lang="en-GB" sz="2400" dirty="0">
                <a:latin typeface="Century Gothic" panose="020B0502020202020204" pitchFamily="34" charset="0"/>
              </a:rPr>
              <a:t>and </a:t>
            </a:r>
            <a:r>
              <a:rPr lang="en-GB" sz="2400" b="1" dirty="0">
                <a:solidFill>
                  <a:srgbClr val="7030A0"/>
                </a:solidFill>
                <a:latin typeface="Century Gothic" panose="020B0502020202020204" pitchFamily="34" charset="0"/>
              </a:rPr>
              <a:t>Monday 11</a:t>
            </a:r>
            <a:r>
              <a:rPr lang="en-GB" sz="2400" b="1" baseline="30000" dirty="0">
                <a:solidFill>
                  <a:srgbClr val="7030A0"/>
                </a:solidFill>
                <a:latin typeface="Century Gothic" panose="020B0502020202020204" pitchFamily="34" charset="0"/>
              </a:rPr>
              <a:t>th</a:t>
            </a:r>
            <a:r>
              <a:rPr lang="en-GB" sz="2400" b="1" dirty="0">
                <a:solidFill>
                  <a:srgbClr val="7030A0"/>
                </a:solidFill>
                <a:latin typeface="Century Gothic" panose="020B0502020202020204" pitchFamily="34" charset="0"/>
              </a:rPr>
              <a:t> September </a:t>
            </a:r>
            <a:r>
              <a:rPr lang="en-GB" sz="2400" dirty="0">
                <a:latin typeface="Century Gothic" panose="020B0502020202020204" pitchFamily="34" charset="0"/>
              </a:rPr>
              <a:t>– this information is in your pack – any queries or problems please speak to Mrs Bremner our Office Manager (01525 755 664 or </a:t>
            </a:r>
            <a:r>
              <a:rPr lang="en-GB" sz="2400" dirty="0">
                <a:latin typeface="Century Gothic" panose="020B0502020202020204" pitchFamily="34" charset="0"/>
                <a:hlinkClick r:id="rId2"/>
              </a:rPr>
              <a:t>office@russell-lower.co.uk</a:t>
            </a:r>
            <a:r>
              <a:rPr lang="en-GB" sz="2400" dirty="0">
                <a:latin typeface="Century Gothic" panose="020B0502020202020204" pitchFamily="34" charset="0"/>
              </a:rPr>
              <a:t>). </a:t>
            </a:r>
          </a:p>
          <a:p>
            <a:r>
              <a:rPr lang="en-GB" sz="2400" dirty="0">
                <a:latin typeface="Century Gothic" panose="020B0502020202020204" pitchFamily="34" charset="0"/>
              </a:rPr>
              <a:t>Volunteering or helping in school – after October half term (allowing your children to settle), requires a ‘Volunteer session’ and a DBS</a:t>
            </a:r>
          </a:p>
          <a:p>
            <a:r>
              <a:rPr lang="en-GB" sz="2400" b="1" dirty="0">
                <a:solidFill>
                  <a:srgbClr val="7030A0"/>
                </a:solidFill>
                <a:latin typeface="Century Gothic" panose="020B0502020202020204" pitchFamily="34" charset="0"/>
              </a:rPr>
              <a:t>Stay and Play sessions </a:t>
            </a:r>
            <a:r>
              <a:rPr lang="en-GB" sz="2400" dirty="0">
                <a:latin typeface="Century Gothic" panose="020B0502020202020204" pitchFamily="34" charset="0"/>
              </a:rPr>
              <a:t>– </a:t>
            </a:r>
            <a:r>
              <a:rPr lang="en-GB" sz="2400" b="1" dirty="0">
                <a:solidFill>
                  <a:srgbClr val="7030A0"/>
                </a:solidFill>
                <a:latin typeface="Century Gothic" panose="020B0502020202020204" pitchFamily="34" charset="0"/>
              </a:rPr>
              <a:t>Friday 7</a:t>
            </a:r>
            <a:r>
              <a:rPr lang="en-GB" sz="2400" b="1" baseline="30000" dirty="0">
                <a:solidFill>
                  <a:srgbClr val="7030A0"/>
                </a:solidFill>
                <a:latin typeface="Century Gothic" panose="020B0502020202020204" pitchFamily="34" charset="0"/>
              </a:rPr>
              <a:t>th</a:t>
            </a:r>
            <a:r>
              <a:rPr lang="en-GB" sz="2400" b="1" dirty="0">
                <a:solidFill>
                  <a:srgbClr val="7030A0"/>
                </a:solidFill>
                <a:latin typeface="Century Gothic" panose="020B0502020202020204" pitchFamily="34" charset="0"/>
              </a:rPr>
              <a:t> July (9:15 – 10:15 or 10:30 – 11:30) </a:t>
            </a:r>
            <a:r>
              <a:rPr lang="en-GB" sz="2400" dirty="0">
                <a:latin typeface="Century Gothic" panose="020B0502020202020204" pitchFamily="34" charset="0"/>
              </a:rPr>
              <a:t>–Sign up for these today – your child does </a:t>
            </a:r>
            <a:r>
              <a:rPr lang="en-GB" sz="2400" b="1" dirty="0">
                <a:latin typeface="Century Gothic" panose="020B0502020202020204" pitchFamily="34" charset="0"/>
              </a:rPr>
              <a:t>not</a:t>
            </a:r>
            <a:r>
              <a:rPr lang="en-GB" sz="2400" dirty="0">
                <a:latin typeface="Century Gothic" panose="020B0502020202020204" pitchFamily="34" charset="0"/>
              </a:rPr>
              <a:t> need to wear school uniform for this, but will need to bring an adult with them!  Sorry – it is the only day we can do as it is transition day (so Y4 are at middle school and it is the only day we have room to do it!)</a:t>
            </a:r>
          </a:p>
        </p:txBody>
      </p:sp>
      <p:pic>
        <p:nvPicPr>
          <p:cNvPr id="4" name="Picture 3">
            <a:extLst>
              <a:ext uri="{FF2B5EF4-FFF2-40B4-BE49-F238E27FC236}">
                <a16:creationId xmlns:a16="http://schemas.microsoft.com/office/drawing/2014/main" id="{03082030-DBB3-4DDA-A1FE-184058794D0A}"/>
              </a:ext>
            </a:extLst>
          </p:cNvPr>
          <p:cNvPicPr>
            <a:picLocks noChangeAspect="1"/>
          </p:cNvPicPr>
          <p:nvPr/>
        </p:nvPicPr>
        <p:blipFill>
          <a:blip r:embed="rId3"/>
          <a:stretch>
            <a:fillRect/>
          </a:stretch>
        </p:blipFill>
        <p:spPr>
          <a:xfrm flipH="1">
            <a:off x="8914604" y="158732"/>
            <a:ext cx="2966351" cy="1979395"/>
          </a:xfrm>
          <a:prstGeom prst="rect">
            <a:avLst/>
          </a:prstGeom>
        </p:spPr>
      </p:pic>
    </p:spTree>
    <p:extLst>
      <p:ext uri="{BB962C8B-B14F-4D97-AF65-F5344CB8AC3E}">
        <p14:creationId xmlns:p14="http://schemas.microsoft.com/office/powerpoint/2010/main" val="112863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a:xfrm>
            <a:off x="581192" y="2180497"/>
            <a:ext cx="11029615" cy="4455196"/>
          </a:xfrm>
        </p:spPr>
        <p:txBody>
          <a:bodyPr>
            <a:normAutofit fontScale="62500" lnSpcReduction="20000"/>
          </a:bodyPr>
          <a:lstStyle/>
          <a:p>
            <a:r>
              <a:rPr lang="en-GB" sz="2100" b="1" dirty="0">
                <a:latin typeface="Century Gothic" panose="020B0502020202020204" pitchFamily="34" charset="0"/>
              </a:rPr>
              <a:t>Can you cope with all allergies and intolerances? </a:t>
            </a:r>
            <a:r>
              <a:rPr lang="en-GB" sz="2100" dirty="0">
                <a:latin typeface="Century Gothic" panose="020B0502020202020204" pitchFamily="34" charset="0"/>
              </a:rPr>
              <a:t>Yes, let us know and we will work with you to cater for anything</a:t>
            </a:r>
          </a:p>
          <a:p>
            <a:r>
              <a:rPr lang="en-GB" sz="2100" b="1" dirty="0">
                <a:latin typeface="Century Gothic" panose="020B0502020202020204" pitchFamily="34" charset="0"/>
              </a:rPr>
              <a:t>Can we ask for a specific class with specific friends? </a:t>
            </a:r>
            <a:r>
              <a:rPr lang="en-GB" sz="2100" dirty="0">
                <a:latin typeface="Century Gothic" panose="020B0502020202020204" pitchFamily="34" charset="0"/>
              </a:rPr>
              <a:t>No, I am afraid not, but as I said earlier we have spoken to pre-school to find out friendships that work (and don’t) and want to ensure your child is happy.  They will VERY QUICKLY make lots of new friends and there will be lots of ‘settling activities’ and opportunities to play across all 3 classes with all children</a:t>
            </a:r>
          </a:p>
          <a:p>
            <a:r>
              <a:rPr lang="en-GB" sz="2100" b="1" dirty="0">
                <a:latin typeface="Century Gothic" panose="020B0502020202020204" pitchFamily="34" charset="0"/>
              </a:rPr>
              <a:t>Do you encourage full-time from the beginning</a:t>
            </a:r>
            <a:r>
              <a:rPr lang="en-GB" sz="2100" dirty="0">
                <a:latin typeface="Century Gothic" panose="020B0502020202020204" pitchFamily="34" charset="0"/>
              </a:rPr>
              <a:t>? Yes, 110%.  Evidence (national) shows that children thrive socially and emotionally in this way.  In addition, the children will miss valuable learning experiences if they are not here and gaps will grow between them and their peers</a:t>
            </a:r>
          </a:p>
          <a:p>
            <a:r>
              <a:rPr lang="en-GB" sz="2100" b="1" dirty="0">
                <a:latin typeface="Century Gothic" panose="020B0502020202020204" pitchFamily="34" charset="0"/>
              </a:rPr>
              <a:t>Can we have a phased start and who do we arrange it with? </a:t>
            </a:r>
            <a:r>
              <a:rPr lang="en-GB" sz="2100" dirty="0">
                <a:latin typeface="Century Gothic" panose="020B0502020202020204" pitchFamily="34" charset="0"/>
              </a:rPr>
              <a:t>Yes, but we encourage this to only last as long as absolutely necessary as experience tells us gaps, social issues and emotional anxieties will develop.  ‘Certainty is safe’ for all of us! – even when it is something we may not want to do </a:t>
            </a:r>
            <a:r>
              <a:rPr lang="en-GB" sz="2100" dirty="0">
                <a:latin typeface="Century Gothic" panose="020B0502020202020204" pitchFamily="34" charset="0"/>
                <a:sym typeface="Wingdings" panose="05000000000000000000" pitchFamily="2" charset="2"/>
              </a:rPr>
              <a:t>, it is better than inconsistency/unpredictability</a:t>
            </a:r>
            <a:endParaRPr lang="en-GB" sz="2100" b="1" dirty="0">
              <a:latin typeface="Century Gothic" panose="020B0502020202020204" pitchFamily="34" charset="0"/>
            </a:endParaRPr>
          </a:p>
          <a:p>
            <a:r>
              <a:rPr lang="en-GB" sz="2100" b="1" dirty="0">
                <a:latin typeface="Century Gothic" panose="020B0502020202020204" pitchFamily="34" charset="0"/>
              </a:rPr>
              <a:t>What does before and after school club cost and how do I apply?  </a:t>
            </a:r>
            <a:r>
              <a:rPr lang="en-GB" sz="2100" dirty="0">
                <a:latin typeface="Century Gothic" panose="020B0502020202020204" pitchFamily="34" charset="0"/>
              </a:rPr>
              <a:t>It costs £3.80 per hour which includes snack or breakfast.  We charge by the half hour after school (from 4:30pm), but not for the breakfast club which is a flat rate of £3.80 per session.  See Mrs Appleby tonight or at any time in the school office to register for a place.  PLEASE REMEMBER WE CANNOT GUARANTEE YOUR CHILD A PLACE AND THEY MAY HAVE TO GO ON A WAITING LIST</a:t>
            </a:r>
          </a:p>
          <a:p>
            <a:r>
              <a:rPr lang="en-GB" sz="2100" b="1" dirty="0">
                <a:latin typeface="Century Gothic" panose="020B0502020202020204" pitchFamily="34" charset="0"/>
              </a:rPr>
              <a:t>Will children get to meet the staff before they start? </a:t>
            </a:r>
            <a:r>
              <a:rPr lang="en-GB" sz="2100" dirty="0">
                <a:latin typeface="Century Gothic" panose="020B0502020202020204" pitchFamily="34" charset="0"/>
              </a:rPr>
              <a:t>Yes, via stay and play, stay and lunch, home visits and pre-school visits (where local and possible)and what we will do if we cannot.  This transition is tried and tested (even during really tricky Covid times) and works really well</a:t>
            </a:r>
          </a:p>
          <a:p>
            <a:r>
              <a:rPr lang="en-GB" sz="2100" b="1" dirty="0">
                <a:latin typeface="Century Gothic" panose="020B0502020202020204" pitchFamily="34" charset="0"/>
              </a:rPr>
              <a:t>Number of children in each class? </a:t>
            </a:r>
            <a:r>
              <a:rPr lang="en-GB" sz="2100" dirty="0">
                <a:latin typeface="Century Gothic" panose="020B0502020202020204" pitchFamily="34" charset="0"/>
              </a:rPr>
              <a:t>Approximately 30 – as I said, we are full and in fact over-subscribed</a:t>
            </a:r>
          </a:p>
          <a:p>
            <a:r>
              <a:rPr lang="en-GB" sz="2100" b="1" dirty="0">
                <a:latin typeface="Century Gothic" panose="020B0502020202020204" pitchFamily="34" charset="0"/>
              </a:rPr>
              <a:t>Will you be taking part in the government’s baseline testing in 2023 and are you be using the new EYFS curriculum? </a:t>
            </a:r>
            <a:r>
              <a:rPr lang="en-GB" sz="2100" dirty="0">
                <a:latin typeface="Century Gothic" panose="020B0502020202020204" pitchFamily="34" charset="0"/>
              </a:rPr>
              <a:t>Yes to both which are now statutory</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8D54699-DD12-413B-A94E-09A2D75B3583}"/>
              </a:ext>
            </a:extLst>
          </p:cNvPr>
          <p:cNvPicPr>
            <a:picLocks noChangeAspect="1"/>
          </p:cNvPicPr>
          <p:nvPr/>
        </p:nvPicPr>
        <p:blipFill>
          <a:blip r:embed="rId2"/>
          <a:stretch>
            <a:fillRect/>
          </a:stretch>
        </p:blipFill>
        <p:spPr>
          <a:xfrm>
            <a:off x="9942909" y="0"/>
            <a:ext cx="1440951" cy="2016559"/>
          </a:xfrm>
          <a:prstGeom prst="rect">
            <a:avLst/>
          </a:prstGeom>
        </p:spPr>
      </p:pic>
    </p:spTree>
    <p:extLst>
      <p:ext uri="{BB962C8B-B14F-4D97-AF65-F5344CB8AC3E}">
        <p14:creationId xmlns:p14="http://schemas.microsoft.com/office/powerpoint/2010/main" val="88741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hope you and your child will be really happy here…</a:t>
            </a:r>
          </a:p>
        </p:txBody>
      </p:sp>
      <p:pic>
        <p:nvPicPr>
          <p:cNvPr id="4" name="Content Placeholder 3"/>
          <p:cNvPicPr>
            <a:picLocks noGrp="1" noChangeAspect="1"/>
          </p:cNvPicPr>
          <p:nvPr>
            <p:ph idx="1"/>
          </p:nvPr>
        </p:nvPicPr>
        <p:blipFill>
          <a:blip r:embed="rId2"/>
          <a:stretch>
            <a:fillRect/>
          </a:stretch>
        </p:blipFill>
        <p:spPr>
          <a:xfrm>
            <a:off x="8788092" y="1938246"/>
            <a:ext cx="3215018" cy="4818436"/>
          </a:xfrm>
          <a:prstGeom prst="rect">
            <a:avLst/>
          </a:prstGeom>
        </p:spPr>
      </p:pic>
      <p:sp>
        <p:nvSpPr>
          <p:cNvPr id="5" name="TextBox 4"/>
          <p:cNvSpPr txBox="1"/>
          <p:nvPr/>
        </p:nvSpPr>
        <p:spPr>
          <a:xfrm>
            <a:off x="838936" y="1938246"/>
            <a:ext cx="7781731" cy="4893647"/>
          </a:xfrm>
          <a:prstGeom prst="rect">
            <a:avLst/>
          </a:prstGeom>
          <a:noFill/>
        </p:spPr>
        <p:txBody>
          <a:bodyPr wrap="square" rtlCol="0">
            <a:spAutoFit/>
          </a:bodyPr>
          <a:lstStyle/>
          <a:p>
            <a:pPr algn="ctr"/>
            <a:r>
              <a:rPr lang="en-GB" sz="2000" b="1" dirty="0">
                <a:latin typeface="Century Gothic" panose="020B0502020202020204" pitchFamily="34" charset="0"/>
              </a:rPr>
              <a:t>The information from this presentation will be available on the school website under the Parent Workshop Tab</a:t>
            </a:r>
          </a:p>
          <a:p>
            <a:pPr algn="ctr"/>
            <a:endParaRPr lang="en-GB" sz="2000" b="1" dirty="0">
              <a:latin typeface="Century Gothic" panose="020B0502020202020204" pitchFamily="34" charset="0"/>
            </a:endParaRPr>
          </a:p>
          <a:p>
            <a:pPr algn="ctr"/>
            <a:r>
              <a:rPr lang="en-GB" sz="2000" b="1" i="1" dirty="0">
                <a:latin typeface="Century Gothic" panose="020B0502020202020204" pitchFamily="34" charset="0"/>
              </a:rPr>
              <a:t>We hope you and your child will be really happy here.</a:t>
            </a:r>
          </a:p>
          <a:p>
            <a:pPr algn="ctr"/>
            <a:r>
              <a:rPr lang="en-GB" sz="2000" b="1" i="1" dirty="0">
                <a:latin typeface="Century Gothic" panose="020B0502020202020204" pitchFamily="34" charset="0"/>
              </a:rPr>
              <a:t>We want children to love coming to school and aim to create ‘irresistible learning’ and a strong partnership with home</a:t>
            </a:r>
          </a:p>
          <a:p>
            <a:endParaRPr lang="en-GB" sz="1600" dirty="0">
              <a:latin typeface="Century Gothic" panose="020B0502020202020204" pitchFamily="34" charset="0"/>
            </a:endParaRPr>
          </a:p>
          <a:p>
            <a:pPr algn="ctr"/>
            <a:r>
              <a:rPr lang="en-GB" sz="1600" dirty="0">
                <a:latin typeface="Century Gothic" panose="020B0502020202020204" pitchFamily="34" charset="0"/>
              </a:rPr>
              <a:t>We are here to help – no question is a silly question!</a:t>
            </a:r>
          </a:p>
          <a:p>
            <a:endParaRPr lang="en-GB" sz="1600" dirty="0">
              <a:latin typeface="Century Gothic" panose="020B0502020202020204" pitchFamily="34" charset="0"/>
            </a:endParaRPr>
          </a:p>
          <a:p>
            <a:pPr algn="ctr"/>
            <a:r>
              <a:rPr lang="en-GB" sz="1600" dirty="0">
                <a:latin typeface="Century Gothic" panose="020B0502020202020204" pitchFamily="34" charset="0"/>
              </a:rPr>
              <a:t>Teaching staff, SLT out on ‘the gate’ and in doorways - and the school office are invaluable.</a:t>
            </a:r>
          </a:p>
          <a:p>
            <a:endParaRPr lang="en-GB" sz="1600" dirty="0">
              <a:latin typeface="Century Gothic" panose="020B0502020202020204" pitchFamily="34" charset="0"/>
            </a:endParaRPr>
          </a:p>
          <a:p>
            <a:pPr algn="ctr"/>
            <a:r>
              <a:rPr lang="en-GB" sz="1600" dirty="0">
                <a:latin typeface="Century Gothic" panose="020B0502020202020204" pitchFamily="34" charset="0"/>
              </a:rPr>
              <a:t>I look forward to meeting you and your children more over the coming months.</a:t>
            </a:r>
          </a:p>
          <a:p>
            <a:endParaRPr lang="en-GB" sz="1600" dirty="0">
              <a:latin typeface="Century Gothic" panose="020B0502020202020204" pitchFamily="34" charset="0"/>
            </a:endParaRPr>
          </a:p>
          <a:p>
            <a:pPr algn="ctr"/>
            <a:r>
              <a:rPr lang="en-GB" sz="1600" dirty="0">
                <a:latin typeface="Century Gothic" panose="020B0502020202020204" pitchFamily="34" charset="0"/>
              </a:rPr>
              <a:t>Please feel free to approach any of us later with questions.</a:t>
            </a:r>
          </a:p>
          <a:p>
            <a:endParaRPr lang="en-GB" sz="1600" dirty="0">
              <a:latin typeface="Century Gothic" panose="020B0502020202020204" pitchFamily="34" charset="0"/>
            </a:endParaRPr>
          </a:p>
          <a:p>
            <a:pPr algn="ctr"/>
            <a:r>
              <a:rPr lang="en-GB" sz="1600" b="1" dirty="0">
                <a:latin typeface="Century Gothic" panose="020B0502020202020204" pitchFamily="34" charset="0"/>
              </a:rPr>
              <a:t>Hand over to Mrs Brown – FS Leader – a typical day!</a:t>
            </a:r>
          </a:p>
        </p:txBody>
      </p:sp>
    </p:spTree>
    <p:extLst>
      <p:ext uri="{BB962C8B-B14F-4D97-AF65-F5344CB8AC3E}">
        <p14:creationId xmlns:p14="http://schemas.microsoft.com/office/powerpoint/2010/main" val="395672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Introductions</a:t>
            </a:r>
          </a:p>
        </p:txBody>
      </p:sp>
      <p:sp>
        <p:nvSpPr>
          <p:cNvPr id="3" name="Content Placeholder 2"/>
          <p:cNvSpPr>
            <a:spLocks noGrp="1"/>
          </p:cNvSpPr>
          <p:nvPr>
            <p:ph idx="1"/>
          </p:nvPr>
        </p:nvSpPr>
        <p:spPr>
          <a:xfrm>
            <a:off x="581192" y="2173088"/>
            <a:ext cx="11029615" cy="3678303"/>
          </a:xfrm>
        </p:spPr>
        <p:txBody>
          <a:bodyPr>
            <a:normAutofit fontScale="92500"/>
          </a:bodyPr>
          <a:lstStyle/>
          <a:p>
            <a:pPr marL="0" indent="0" algn="ctr">
              <a:buNone/>
            </a:pPr>
            <a:r>
              <a:rPr lang="en-GB" sz="2400" i="1" dirty="0">
                <a:latin typeface="Century Gothic" panose="020B0502020202020204" pitchFamily="34" charset="0"/>
              </a:rPr>
              <a:t>Welcome – Fire – Toilets </a:t>
            </a:r>
          </a:p>
          <a:p>
            <a:r>
              <a:rPr lang="en-GB" sz="2400" dirty="0">
                <a:latin typeface="Century Gothic" panose="020B0502020202020204" pitchFamily="34" charset="0"/>
              </a:rPr>
              <a:t>Mrs Walker – Headteacher</a:t>
            </a:r>
          </a:p>
          <a:p>
            <a:r>
              <a:rPr lang="en-GB" sz="2400" dirty="0">
                <a:latin typeface="Century Gothic" panose="020B0502020202020204" pitchFamily="34" charset="0"/>
              </a:rPr>
              <a:t>Mrs </a:t>
            </a:r>
            <a:r>
              <a:rPr lang="en-GB" sz="2400" dirty="0" err="1">
                <a:latin typeface="Century Gothic" panose="020B0502020202020204" pitchFamily="34" charset="0"/>
              </a:rPr>
              <a:t>Bunney</a:t>
            </a:r>
            <a:r>
              <a:rPr lang="en-GB" sz="2400" dirty="0">
                <a:latin typeface="Century Gothic" panose="020B0502020202020204" pitchFamily="34" charset="0"/>
              </a:rPr>
              <a:t> – Deputy Headteacher </a:t>
            </a:r>
          </a:p>
          <a:p>
            <a:r>
              <a:rPr lang="en-GB" sz="2400" dirty="0">
                <a:latin typeface="Century Gothic" panose="020B0502020202020204" pitchFamily="34" charset="0"/>
              </a:rPr>
              <a:t>Mrs Brown – Foundation Stage Leader,(Swans), Ms Leung, (Swifts), Mrs Lyons (currently Miss Cranston but getting married over the summer), (Doves)</a:t>
            </a:r>
          </a:p>
          <a:p>
            <a:r>
              <a:rPr lang="en-GB" sz="2400" dirty="0">
                <a:latin typeface="Century Gothic" panose="020B0502020202020204" pitchFamily="34" charset="0"/>
              </a:rPr>
              <a:t>Mrs Knight (Inclusion Lead/SENDCo), Mrs Appleby – Finance Manager/Before and After School Club, Mrs Bremner – Office Manager</a:t>
            </a:r>
          </a:p>
          <a:p>
            <a:r>
              <a:rPr lang="en-GB" sz="2400" dirty="0">
                <a:latin typeface="Century Gothic" panose="020B0502020202020204" pitchFamily="34" charset="0"/>
              </a:rPr>
              <a:t>Representatives from our PTA and food to sample from our kitchen</a:t>
            </a:r>
          </a:p>
        </p:txBody>
      </p:sp>
      <p:pic>
        <p:nvPicPr>
          <p:cNvPr id="5" name="Picture 4">
            <a:extLst>
              <a:ext uri="{FF2B5EF4-FFF2-40B4-BE49-F238E27FC236}">
                <a16:creationId xmlns:a16="http://schemas.microsoft.com/office/drawing/2014/main" id="{8BED223F-CD5F-4634-8D84-69A2412220E7}"/>
              </a:ext>
            </a:extLst>
          </p:cNvPr>
          <p:cNvPicPr>
            <a:picLocks noChangeAspect="1"/>
          </p:cNvPicPr>
          <p:nvPr/>
        </p:nvPicPr>
        <p:blipFill>
          <a:blip r:embed="rId2"/>
          <a:stretch>
            <a:fillRect/>
          </a:stretch>
        </p:blipFill>
        <p:spPr>
          <a:xfrm>
            <a:off x="9044315" y="321473"/>
            <a:ext cx="2292051" cy="2967011"/>
          </a:xfrm>
          <a:prstGeom prst="rect">
            <a:avLst/>
          </a:prstGeom>
        </p:spPr>
      </p:pic>
    </p:spTree>
    <p:extLst>
      <p:ext uri="{BB962C8B-B14F-4D97-AF65-F5344CB8AC3E}">
        <p14:creationId xmlns:p14="http://schemas.microsoft.com/office/powerpoint/2010/main" val="359024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agenda</a:t>
            </a:r>
          </a:p>
        </p:txBody>
      </p:sp>
      <p:sp>
        <p:nvSpPr>
          <p:cNvPr id="3" name="Content Placeholder 2"/>
          <p:cNvSpPr>
            <a:spLocks noGrp="1"/>
          </p:cNvSpPr>
          <p:nvPr>
            <p:ph idx="1"/>
          </p:nvPr>
        </p:nvSpPr>
        <p:spPr>
          <a:xfrm>
            <a:off x="581192" y="1644242"/>
            <a:ext cx="11029615" cy="4966283"/>
          </a:xfrm>
        </p:spPr>
        <p:txBody>
          <a:bodyPr>
            <a:normAutofit fontScale="85000" lnSpcReduction="20000"/>
          </a:bodyPr>
          <a:lstStyle/>
          <a:p>
            <a:endParaRPr lang="en-GB" sz="3200" dirty="0">
              <a:latin typeface="Century Gothic" panose="020B0502020202020204" pitchFamily="34" charset="0"/>
            </a:endParaRPr>
          </a:p>
          <a:p>
            <a:r>
              <a:rPr lang="en-GB" sz="3200" dirty="0">
                <a:latin typeface="Century Gothic" panose="020B0502020202020204" pitchFamily="34" charset="0"/>
              </a:rPr>
              <a:t>Arrive - Tea/Coffee </a:t>
            </a:r>
          </a:p>
          <a:p>
            <a:r>
              <a:rPr lang="en-GB" sz="3200" dirty="0">
                <a:latin typeface="Century Gothic" panose="020B0502020202020204" pitchFamily="34" charset="0"/>
              </a:rPr>
              <a:t>Timings – 6:30pm prompt to 7:30pm</a:t>
            </a:r>
          </a:p>
          <a:p>
            <a:r>
              <a:rPr lang="en-GB" sz="3200" dirty="0">
                <a:latin typeface="Century Gothic" panose="020B0502020202020204" pitchFamily="34" charset="0"/>
              </a:rPr>
              <a:t>Main hall - Introduction and school key Information – Mrs Walker (20 mins)</a:t>
            </a:r>
          </a:p>
          <a:p>
            <a:r>
              <a:rPr lang="en-GB" sz="3200" dirty="0">
                <a:latin typeface="Century Gothic" panose="020B0502020202020204" pitchFamily="34" charset="0"/>
              </a:rPr>
              <a:t>Main Hall – Mrs Brown – a typical day in FS (10 minutes)</a:t>
            </a:r>
          </a:p>
          <a:p>
            <a:r>
              <a:rPr lang="en-GB" sz="3200" dirty="0">
                <a:latin typeface="Century Gothic" panose="020B0502020202020204" pitchFamily="34" charset="0"/>
              </a:rPr>
              <a:t>Split in 2 (classrooms and hall time)- two halves – child’s surname </a:t>
            </a:r>
            <a:r>
              <a:rPr lang="en-GB" sz="3200" b="1" dirty="0">
                <a:solidFill>
                  <a:srgbClr val="7030A0"/>
                </a:solidFill>
                <a:latin typeface="Century Gothic" panose="020B0502020202020204" pitchFamily="34" charset="0"/>
              </a:rPr>
              <a:t>A to M first</a:t>
            </a:r>
            <a:r>
              <a:rPr lang="en-GB" sz="3200" dirty="0">
                <a:latin typeface="Century Gothic" panose="020B0502020202020204" pitchFamily="34" charset="0"/>
              </a:rPr>
              <a:t>, child’s surname  </a:t>
            </a:r>
            <a:r>
              <a:rPr lang="en-GB" sz="3200" b="1" dirty="0">
                <a:solidFill>
                  <a:srgbClr val="00B050"/>
                </a:solidFill>
                <a:latin typeface="Century Gothic" panose="020B0502020202020204" pitchFamily="34" charset="0"/>
              </a:rPr>
              <a:t>N - Z second </a:t>
            </a:r>
            <a:r>
              <a:rPr lang="en-GB" sz="3200" dirty="0">
                <a:latin typeface="Century Gothic" panose="020B0502020202020204" pitchFamily="34" charset="0"/>
              </a:rPr>
              <a:t>(15 minutes and then swap – NW and LB will appear and ask you to follow them back via the outside classroom doors and playgrounds (this is where you will drop off and pick up from)</a:t>
            </a:r>
          </a:p>
          <a:p>
            <a:endParaRPr lang="en-GB" dirty="0"/>
          </a:p>
          <a:p>
            <a:endParaRPr lang="en-GB" dirty="0"/>
          </a:p>
        </p:txBody>
      </p:sp>
      <p:pic>
        <p:nvPicPr>
          <p:cNvPr id="4" name="Picture 3">
            <a:extLst>
              <a:ext uri="{FF2B5EF4-FFF2-40B4-BE49-F238E27FC236}">
                <a16:creationId xmlns:a16="http://schemas.microsoft.com/office/drawing/2014/main" id="{10293486-901A-40C6-92E6-552F080967A4}"/>
              </a:ext>
            </a:extLst>
          </p:cNvPr>
          <p:cNvPicPr>
            <a:picLocks noChangeAspect="1"/>
          </p:cNvPicPr>
          <p:nvPr/>
        </p:nvPicPr>
        <p:blipFill>
          <a:blip r:embed="rId2"/>
          <a:stretch>
            <a:fillRect/>
          </a:stretch>
        </p:blipFill>
        <p:spPr>
          <a:xfrm>
            <a:off x="10068076" y="127308"/>
            <a:ext cx="1746479" cy="2163496"/>
          </a:xfrm>
          <a:prstGeom prst="rect">
            <a:avLst/>
          </a:prstGeom>
        </p:spPr>
      </p:pic>
    </p:spTree>
    <p:extLst>
      <p:ext uri="{BB962C8B-B14F-4D97-AF65-F5344CB8AC3E}">
        <p14:creationId xmlns:p14="http://schemas.microsoft.com/office/powerpoint/2010/main" val="238485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 to russell…it’s been a busy and Exciting time of change</a:t>
            </a:r>
          </a:p>
        </p:txBody>
      </p:sp>
      <p:sp>
        <p:nvSpPr>
          <p:cNvPr id="3" name="Content Placeholder 2"/>
          <p:cNvSpPr>
            <a:spLocks noGrp="1"/>
          </p:cNvSpPr>
          <p:nvPr>
            <p:ph idx="1"/>
          </p:nvPr>
        </p:nvSpPr>
        <p:spPr>
          <a:xfrm>
            <a:off x="480525" y="1644241"/>
            <a:ext cx="11029615" cy="4802697"/>
          </a:xfrm>
        </p:spPr>
        <p:txBody>
          <a:bodyPr>
            <a:normAutofit fontScale="70000" lnSpcReduction="20000"/>
          </a:bodyPr>
          <a:lstStyle/>
          <a:p>
            <a:endParaRPr lang="en-GB" dirty="0"/>
          </a:p>
          <a:p>
            <a:r>
              <a:rPr lang="en-GB" sz="2400" dirty="0">
                <a:latin typeface="Century Gothic" panose="020B0502020202020204" pitchFamily="34" charset="0"/>
              </a:rPr>
              <a:t>2015 - Completion of a </a:t>
            </a:r>
            <a:r>
              <a:rPr lang="en-GB" sz="2400" b="1" dirty="0">
                <a:latin typeface="Century Gothic" panose="020B0502020202020204" pitchFamily="34" charset="0"/>
              </a:rPr>
              <a:t>£3.9 million pound building </a:t>
            </a:r>
            <a:r>
              <a:rPr lang="en-GB" sz="2400" dirty="0">
                <a:latin typeface="Century Gothic" panose="020B0502020202020204" pitchFamily="34" charset="0"/>
              </a:rPr>
              <a:t>plan to expand to </a:t>
            </a:r>
          </a:p>
          <a:p>
            <a:pPr marL="0" indent="0">
              <a:buNone/>
            </a:pPr>
            <a:r>
              <a:rPr lang="en-GB" sz="2400" dirty="0">
                <a:latin typeface="Century Gothic" panose="020B0502020202020204" pitchFamily="34" charset="0"/>
              </a:rPr>
              <a:t>become 3 form entry</a:t>
            </a:r>
          </a:p>
          <a:p>
            <a:r>
              <a:rPr lang="en-GB" sz="2400" dirty="0">
                <a:latin typeface="Century Gothic" panose="020B0502020202020204" pitchFamily="34" charset="0"/>
              </a:rPr>
              <a:t>2015/16 - New Leadership team in school, </a:t>
            </a:r>
            <a:r>
              <a:rPr lang="en-GB" sz="2400" b="1" dirty="0">
                <a:latin typeface="Century Gothic" panose="020B0502020202020204" pitchFamily="34" charset="0"/>
              </a:rPr>
              <a:t>Refurbishment</a:t>
            </a:r>
            <a:r>
              <a:rPr lang="en-GB" sz="2400" dirty="0">
                <a:latin typeface="Century Gothic" panose="020B0502020202020204" pitchFamily="34" charset="0"/>
              </a:rPr>
              <a:t> of all the ‘old’ classrooms</a:t>
            </a:r>
          </a:p>
          <a:p>
            <a:r>
              <a:rPr lang="en-GB" sz="2400" dirty="0">
                <a:latin typeface="Century Gothic" panose="020B0502020202020204" pitchFamily="34" charset="0"/>
              </a:rPr>
              <a:t>2016/17 – </a:t>
            </a:r>
            <a:r>
              <a:rPr lang="en-GB" sz="2400" b="1" dirty="0">
                <a:latin typeface="Century Gothic" panose="020B0502020202020204" pitchFamily="34" charset="0"/>
              </a:rPr>
              <a:t>Three form entry achieved in FS/KS1, New ‘</a:t>
            </a:r>
            <a:r>
              <a:rPr lang="en-GB" sz="2400" b="1" dirty="0">
                <a:solidFill>
                  <a:srgbClr val="7030A0"/>
                </a:solidFill>
                <a:latin typeface="Century Gothic" panose="020B0502020202020204" pitchFamily="34" charset="0"/>
              </a:rPr>
              <a:t>Vision</a:t>
            </a:r>
            <a:r>
              <a:rPr lang="en-GB" sz="2400" b="1" dirty="0">
                <a:latin typeface="Century Gothic" panose="020B0502020202020204" pitchFamily="34" charset="0"/>
              </a:rPr>
              <a:t>’ for the school, Successful Ofsted</a:t>
            </a:r>
          </a:p>
          <a:p>
            <a:r>
              <a:rPr lang="en-GB" sz="2400" dirty="0">
                <a:latin typeface="Century Gothic" panose="020B0502020202020204" pitchFamily="34" charset="0"/>
              </a:rPr>
              <a:t>2017/18 – Second year running, the </a:t>
            </a:r>
            <a:r>
              <a:rPr lang="en-GB" sz="2400" b="1" dirty="0">
                <a:latin typeface="Century Gothic" panose="020B0502020202020204" pitchFamily="34" charset="0"/>
              </a:rPr>
              <a:t>most popular lower </a:t>
            </a:r>
            <a:r>
              <a:rPr lang="en-GB" sz="2400" dirty="0">
                <a:latin typeface="Century Gothic" panose="020B0502020202020204" pitchFamily="34" charset="0"/>
              </a:rPr>
              <a:t>school choice in Ampthill and Flitwick, Three form entry achieved up to Year 3</a:t>
            </a:r>
          </a:p>
          <a:p>
            <a:r>
              <a:rPr lang="en-GB" sz="2400" dirty="0">
                <a:latin typeface="Century Gothic" panose="020B0502020202020204" pitchFamily="34" charset="0"/>
              </a:rPr>
              <a:t>2018/19 – Full three-form entry school, third year running: the </a:t>
            </a:r>
            <a:r>
              <a:rPr lang="en-GB" sz="2400" b="1" dirty="0">
                <a:latin typeface="Century Gothic" panose="020B0502020202020204" pitchFamily="34" charset="0"/>
              </a:rPr>
              <a:t>most popular </a:t>
            </a:r>
            <a:r>
              <a:rPr lang="en-GB" sz="2400" dirty="0">
                <a:latin typeface="Century Gothic" panose="020B0502020202020204" pitchFamily="34" charset="0"/>
              </a:rPr>
              <a:t>lower school in Ampthill and Flitwick</a:t>
            </a:r>
          </a:p>
          <a:p>
            <a:r>
              <a:rPr lang="en-GB" sz="2400" dirty="0">
                <a:latin typeface="Century Gothic" panose="020B0502020202020204" pitchFamily="34" charset="0"/>
              </a:rPr>
              <a:t>2019/20 – A ‘full’ intake in Foundation Stage and, for the forth year running, the </a:t>
            </a:r>
            <a:r>
              <a:rPr lang="en-GB" sz="2400" b="1" dirty="0">
                <a:latin typeface="Century Gothic" panose="020B0502020202020204" pitchFamily="34" charset="0"/>
              </a:rPr>
              <a:t>most popular school </a:t>
            </a:r>
            <a:r>
              <a:rPr lang="en-GB" sz="2400" dirty="0">
                <a:latin typeface="Century Gothic" panose="020B0502020202020204" pitchFamily="34" charset="0"/>
              </a:rPr>
              <a:t>in Ampthill, Flitwick and surrounding villages</a:t>
            </a:r>
          </a:p>
          <a:p>
            <a:r>
              <a:rPr lang="en-GB" sz="2400" dirty="0">
                <a:latin typeface="Century Gothic" panose="020B0502020202020204" pitchFamily="34" charset="0"/>
              </a:rPr>
              <a:t>2020/21/22/23 – Oversubscribed with a waiting list for September 2023 – yet again, the most popular school in Ampthill, Flitwick and surrounding villages</a:t>
            </a:r>
          </a:p>
          <a:p>
            <a:r>
              <a:rPr lang="en-GB" sz="2400" dirty="0">
                <a:latin typeface="Century Gothic" panose="020B0502020202020204" pitchFamily="34" charset="0"/>
              </a:rPr>
              <a:t>Covid ‘fun’ Feb 2020 – to now with increased level of illness due to lowered immunity</a:t>
            </a:r>
          </a:p>
          <a:p>
            <a:r>
              <a:rPr lang="en-GB" sz="2400" b="1" dirty="0">
                <a:latin typeface="Century Gothic" panose="020B0502020202020204" pitchFamily="34" charset="0"/>
              </a:rPr>
              <a:t>OFSTED – November 2022 </a:t>
            </a:r>
            <a:r>
              <a:rPr lang="en-GB" sz="2400" dirty="0">
                <a:latin typeface="Century Gothic" panose="020B0502020202020204" pitchFamily="34" charset="0"/>
              </a:rPr>
              <a:t>– fantastic report and totally incredible parent view (do go and look!)</a:t>
            </a:r>
          </a:p>
          <a:p>
            <a:endParaRPr lang="en-GB" dirty="0"/>
          </a:p>
        </p:txBody>
      </p:sp>
      <p:pic>
        <p:nvPicPr>
          <p:cNvPr id="4" name="Picture 3">
            <a:extLst>
              <a:ext uri="{FF2B5EF4-FFF2-40B4-BE49-F238E27FC236}">
                <a16:creationId xmlns:a16="http://schemas.microsoft.com/office/drawing/2014/main" id="{CB6FC40E-DC93-4A0B-95ED-979750BF4C50}"/>
              </a:ext>
            </a:extLst>
          </p:cNvPr>
          <p:cNvPicPr>
            <a:picLocks noChangeAspect="1"/>
          </p:cNvPicPr>
          <p:nvPr/>
        </p:nvPicPr>
        <p:blipFill>
          <a:blip r:embed="rId2"/>
          <a:stretch>
            <a:fillRect/>
          </a:stretch>
        </p:blipFill>
        <p:spPr>
          <a:xfrm>
            <a:off x="10024843" y="1234223"/>
            <a:ext cx="1585963" cy="1485089"/>
          </a:xfrm>
          <a:prstGeom prst="rect">
            <a:avLst/>
          </a:prstGeom>
        </p:spPr>
      </p:pic>
    </p:spTree>
    <p:extLst>
      <p:ext uri="{BB962C8B-B14F-4D97-AF65-F5344CB8AC3E}">
        <p14:creationId xmlns:p14="http://schemas.microsoft.com/office/powerpoint/2010/main" val="317620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Classes – super experienced teachers</a:t>
            </a:r>
          </a:p>
        </p:txBody>
      </p:sp>
      <p:sp>
        <p:nvSpPr>
          <p:cNvPr id="3" name="Content Placeholder 2"/>
          <p:cNvSpPr>
            <a:spLocks noGrp="1"/>
          </p:cNvSpPr>
          <p:nvPr>
            <p:ph idx="1"/>
          </p:nvPr>
        </p:nvSpPr>
        <p:spPr>
          <a:xfrm>
            <a:off x="581192" y="1953992"/>
            <a:ext cx="11029615" cy="4698477"/>
          </a:xfrm>
        </p:spPr>
        <p:txBody>
          <a:bodyPr>
            <a:normAutofit fontScale="55000" lnSpcReduction="20000"/>
          </a:bodyPr>
          <a:lstStyle/>
          <a:p>
            <a:pPr marL="0" indent="0">
              <a:buNone/>
            </a:pPr>
            <a:r>
              <a:rPr lang="en-GB" sz="4500" dirty="0">
                <a:latin typeface="Century Gothic" panose="020B0502020202020204" pitchFamily="34" charset="0"/>
              </a:rPr>
              <a:t>3 classes:</a:t>
            </a:r>
          </a:p>
          <a:p>
            <a:pPr marL="0" indent="0">
              <a:buNone/>
            </a:pPr>
            <a:endParaRPr lang="en-GB" sz="4500" dirty="0">
              <a:latin typeface="Century Gothic" panose="020B0502020202020204" pitchFamily="34" charset="0"/>
            </a:endParaRPr>
          </a:p>
          <a:p>
            <a:r>
              <a:rPr lang="en-GB" sz="4500" b="1" dirty="0">
                <a:latin typeface="Century Gothic" panose="020B0502020202020204" pitchFamily="34" charset="0"/>
              </a:rPr>
              <a:t>Swans with Mrs Brown</a:t>
            </a:r>
          </a:p>
          <a:p>
            <a:r>
              <a:rPr lang="en-GB" sz="4500" b="1" dirty="0">
                <a:latin typeface="Century Gothic" panose="020B0502020202020204" pitchFamily="34" charset="0"/>
              </a:rPr>
              <a:t>Swifts with Ms Leung</a:t>
            </a:r>
          </a:p>
          <a:p>
            <a:r>
              <a:rPr lang="en-GB" sz="4500" b="1" dirty="0">
                <a:latin typeface="Century Gothic" panose="020B0502020202020204" pitchFamily="34" charset="0"/>
              </a:rPr>
              <a:t>Doves with Mrs Lyons</a:t>
            </a:r>
          </a:p>
          <a:p>
            <a:endParaRPr lang="en-GB" sz="4500" b="1" dirty="0">
              <a:latin typeface="Century Gothic" panose="020B0502020202020204" pitchFamily="34" charset="0"/>
            </a:endParaRPr>
          </a:p>
          <a:p>
            <a:pPr marL="0" indent="0" algn="ctr">
              <a:buNone/>
            </a:pPr>
            <a:endParaRPr lang="en-GB" sz="4500" dirty="0">
              <a:latin typeface="Century Gothic" panose="020B0502020202020204" pitchFamily="34" charset="0"/>
            </a:endParaRPr>
          </a:p>
          <a:p>
            <a:pPr marL="0" indent="0" algn="ctr">
              <a:buNone/>
            </a:pPr>
            <a:r>
              <a:rPr lang="en-GB" sz="4500" dirty="0">
                <a:latin typeface="Century Gothic" panose="020B0502020202020204" pitchFamily="34" charset="0"/>
              </a:rPr>
              <a:t>Class lists are created with the help of pre-schools and nurseries -  balance between boys/girls/term of birth/abilities/friendships/medical needs etc.  All very tricky but worth it.  We want the best start possible.</a:t>
            </a:r>
          </a:p>
          <a:p>
            <a:endParaRPr lang="en-GB" dirty="0"/>
          </a:p>
        </p:txBody>
      </p:sp>
      <p:pic>
        <p:nvPicPr>
          <p:cNvPr id="8" name="Picture 7">
            <a:extLst>
              <a:ext uri="{FF2B5EF4-FFF2-40B4-BE49-F238E27FC236}">
                <a16:creationId xmlns:a16="http://schemas.microsoft.com/office/drawing/2014/main" id="{5E8C1EB8-D976-4A2F-AF70-3415C2C6B556}"/>
              </a:ext>
            </a:extLst>
          </p:cNvPr>
          <p:cNvPicPr>
            <a:picLocks noChangeAspect="1"/>
          </p:cNvPicPr>
          <p:nvPr/>
        </p:nvPicPr>
        <p:blipFill>
          <a:blip r:embed="rId2"/>
          <a:stretch>
            <a:fillRect/>
          </a:stretch>
        </p:blipFill>
        <p:spPr>
          <a:xfrm>
            <a:off x="9584846" y="2052618"/>
            <a:ext cx="2095410" cy="2432807"/>
          </a:xfrm>
          <a:prstGeom prst="rect">
            <a:avLst/>
          </a:prstGeom>
        </p:spPr>
      </p:pic>
      <p:pic>
        <p:nvPicPr>
          <p:cNvPr id="10" name="Picture 9">
            <a:extLst>
              <a:ext uri="{FF2B5EF4-FFF2-40B4-BE49-F238E27FC236}">
                <a16:creationId xmlns:a16="http://schemas.microsoft.com/office/drawing/2014/main" id="{3F62DB03-44C9-4CF3-99DA-6D92D8804115}"/>
              </a:ext>
            </a:extLst>
          </p:cNvPr>
          <p:cNvPicPr>
            <a:picLocks noChangeAspect="1"/>
          </p:cNvPicPr>
          <p:nvPr/>
        </p:nvPicPr>
        <p:blipFill>
          <a:blip r:embed="rId3"/>
          <a:stretch>
            <a:fillRect/>
          </a:stretch>
        </p:blipFill>
        <p:spPr>
          <a:xfrm>
            <a:off x="5596548" y="2056212"/>
            <a:ext cx="1842946" cy="2429214"/>
          </a:xfrm>
          <a:prstGeom prst="rect">
            <a:avLst/>
          </a:prstGeom>
        </p:spPr>
      </p:pic>
      <p:pic>
        <p:nvPicPr>
          <p:cNvPr id="4" name="Picture 3">
            <a:extLst>
              <a:ext uri="{FF2B5EF4-FFF2-40B4-BE49-F238E27FC236}">
                <a16:creationId xmlns:a16="http://schemas.microsoft.com/office/drawing/2014/main" id="{D6DD7C2B-456B-4EC4-89FB-7CD8216A07F6}"/>
              </a:ext>
            </a:extLst>
          </p:cNvPr>
          <p:cNvPicPr>
            <a:picLocks noChangeAspect="1"/>
          </p:cNvPicPr>
          <p:nvPr/>
        </p:nvPicPr>
        <p:blipFill>
          <a:blip r:embed="rId4"/>
          <a:stretch>
            <a:fillRect/>
          </a:stretch>
        </p:blipFill>
        <p:spPr>
          <a:xfrm>
            <a:off x="7725715" y="2034416"/>
            <a:ext cx="1644296" cy="2429214"/>
          </a:xfrm>
          <a:prstGeom prst="rect">
            <a:avLst/>
          </a:prstGeom>
        </p:spPr>
      </p:pic>
    </p:spTree>
    <p:extLst>
      <p:ext uri="{BB962C8B-B14F-4D97-AF65-F5344CB8AC3E}">
        <p14:creationId xmlns:p14="http://schemas.microsoft.com/office/powerpoint/2010/main" val="7395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information</a:t>
            </a:r>
          </a:p>
        </p:txBody>
      </p:sp>
      <p:sp>
        <p:nvSpPr>
          <p:cNvPr id="3" name="Content Placeholder 2"/>
          <p:cNvSpPr>
            <a:spLocks noGrp="1"/>
          </p:cNvSpPr>
          <p:nvPr>
            <p:ph idx="1"/>
          </p:nvPr>
        </p:nvSpPr>
        <p:spPr>
          <a:xfrm>
            <a:off x="581192" y="1963024"/>
            <a:ext cx="11029615" cy="4664280"/>
          </a:xfrm>
        </p:spPr>
        <p:txBody>
          <a:bodyPr>
            <a:normAutofit fontScale="47500" lnSpcReduction="20000"/>
          </a:bodyPr>
          <a:lstStyle/>
          <a:p>
            <a:r>
              <a:rPr lang="en-GB" sz="3200" b="1" dirty="0">
                <a:latin typeface="Century Gothic" panose="020B0502020202020204" pitchFamily="34" charset="0"/>
              </a:rPr>
              <a:t>Uniform</a:t>
            </a:r>
            <a:r>
              <a:rPr lang="en-GB" sz="3200" dirty="0">
                <a:latin typeface="Century Gothic" panose="020B0502020202020204" pitchFamily="34" charset="0"/>
              </a:rPr>
              <a:t> – fully uniformed (page in pack and displayed here), including PE kits.  Logoed uniform can be bought from </a:t>
            </a:r>
            <a:r>
              <a:rPr lang="en-GB" sz="3200" b="1" dirty="0">
                <a:latin typeface="Century Gothic" panose="020B0502020202020204" pitchFamily="34" charset="0"/>
              </a:rPr>
              <a:t>Prestige</a:t>
            </a:r>
            <a:r>
              <a:rPr lang="en-GB" sz="3200" dirty="0">
                <a:latin typeface="Century Gothic" panose="020B0502020202020204" pitchFamily="34" charset="0"/>
              </a:rPr>
              <a:t> in Flitwick.  Please make sure everything is named – biro is fine!</a:t>
            </a:r>
            <a:r>
              <a:rPr lang="en-GB" dirty="0"/>
              <a:t> </a:t>
            </a:r>
            <a:r>
              <a:rPr lang="en-GB" sz="2900" dirty="0">
                <a:latin typeface="Century Gothic" panose="020B0502020202020204" pitchFamily="34" charset="0"/>
              </a:rPr>
              <a:t>Prestige run a </a:t>
            </a:r>
            <a:r>
              <a:rPr lang="en-GB" sz="2900" b="1" dirty="0">
                <a:latin typeface="Century Gothic" panose="020B0502020202020204" pitchFamily="34" charset="0"/>
              </a:rPr>
              <a:t>booking system</a:t>
            </a:r>
            <a:r>
              <a:rPr lang="en-GB" sz="2900" dirty="0">
                <a:latin typeface="Century Gothic" panose="020B0502020202020204" pitchFamily="34" charset="0"/>
              </a:rPr>
              <a:t>: this system to work fantastically over the years and tends to mean less stress and hanging around for the children and adults. These time slots can be booked online via the Prestige website, and appear on the school’s heading.   Each time slot is 15 minutes and their staff will assist with the sizing. If you require more time or have two+ children these can be booked together. </a:t>
            </a:r>
            <a:r>
              <a:rPr lang="en-GB" sz="2900" dirty="0">
                <a:latin typeface="Century Gothic" panose="020B0502020202020204" pitchFamily="34" charset="0"/>
                <a:hlinkClick r:id="rId2"/>
              </a:rPr>
              <a:t>https://prestigedesignww.co.uk/schools/russell-lower-school/</a:t>
            </a:r>
            <a:r>
              <a:rPr lang="en-GB" sz="2900" dirty="0">
                <a:latin typeface="Century Gothic" panose="020B0502020202020204" pitchFamily="34" charset="0"/>
              </a:rPr>
              <a:t> </a:t>
            </a:r>
          </a:p>
          <a:p>
            <a:r>
              <a:rPr lang="en-GB" sz="3200" b="1" dirty="0">
                <a:latin typeface="Century Gothic" panose="020B0502020202020204" pitchFamily="34" charset="0"/>
              </a:rPr>
              <a:t>PE kit </a:t>
            </a:r>
            <a:r>
              <a:rPr lang="en-GB" sz="3200" dirty="0">
                <a:latin typeface="Century Gothic" panose="020B0502020202020204" pitchFamily="34" charset="0"/>
              </a:rPr>
              <a:t>– easy to get on and off, beware of tights on PE days, logoed purple top</a:t>
            </a:r>
          </a:p>
          <a:p>
            <a:r>
              <a:rPr lang="en-GB" sz="3200" b="1" dirty="0">
                <a:latin typeface="Century Gothic" panose="020B0502020202020204" pitchFamily="34" charset="0"/>
              </a:rPr>
              <a:t>No Jewellery </a:t>
            </a:r>
            <a:r>
              <a:rPr lang="en-GB" sz="3200" dirty="0">
                <a:latin typeface="Century Gothic" panose="020B0502020202020204" pitchFamily="34" charset="0"/>
              </a:rPr>
              <a:t>– exception stud earrings which should be removed on PE days BEFORE coming to school please</a:t>
            </a:r>
          </a:p>
          <a:p>
            <a:r>
              <a:rPr lang="en-GB" sz="3200" b="1" dirty="0">
                <a:latin typeface="Century Gothic" panose="020B0502020202020204" pitchFamily="34" charset="0"/>
              </a:rPr>
              <a:t>New Pupil Form </a:t>
            </a:r>
            <a:r>
              <a:rPr lang="en-GB" sz="3200" dirty="0">
                <a:latin typeface="Century Gothic" panose="020B0502020202020204" pitchFamily="34" charset="0"/>
              </a:rPr>
              <a:t>– You should have already completed and returned these.  This is your emergency contact information, allergies etc. </a:t>
            </a:r>
            <a:r>
              <a:rPr lang="en-GB" sz="3200" b="1" dirty="0">
                <a:latin typeface="Century Gothic" panose="020B0502020202020204" pitchFamily="34" charset="0"/>
              </a:rPr>
              <a:t>CANNOT EMPHASISE ENOUGH HOW IMPORTANT IT IS THAT WE ARE KEPT UP TO DATE IN THESE AREAS. PLEASE COMPLETE THIS AND RETURN THEM TO THE SCHOOL OFFICE ASAP IF YOU HAVEN’T ALREADY. </a:t>
            </a:r>
            <a:r>
              <a:rPr lang="en-GB" sz="3200" b="1" dirty="0">
                <a:solidFill>
                  <a:schemeClr val="accent1">
                    <a:lumMod val="50000"/>
                    <a:lumOff val="50000"/>
                  </a:schemeClr>
                </a:solidFill>
                <a:latin typeface="Century Gothic" panose="020B0502020202020204" pitchFamily="34" charset="0"/>
              </a:rPr>
              <a:t>Details of your home visit are also in your pack</a:t>
            </a:r>
          </a:p>
          <a:p>
            <a:r>
              <a:rPr lang="en-GB" sz="3200" b="1" dirty="0">
                <a:latin typeface="Century Gothic" panose="020B0502020202020204" pitchFamily="34" charset="0"/>
              </a:rPr>
              <a:t>School day timings </a:t>
            </a:r>
            <a:r>
              <a:rPr lang="en-GB" sz="3200" dirty="0">
                <a:latin typeface="Century Gothic" panose="020B0502020202020204" pitchFamily="34" charset="0"/>
              </a:rPr>
              <a:t>(8:40am – 8:53am, registration at 8:55am) and the impact of being late, 3:30pm finish</a:t>
            </a:r>
          </a:p>
          <a:p>
            <a:r>
              <a:rPr lang="en-GB" sz="3200" b="1" dirty="0">
                <a:latin typeface="Century Gothic" panose="020B0502020202020204" pitchFamily="34" charset="0"/>
              </a:rPr>
              <a:t>Open door policy in KS1 </a:t>
            </a:r>
            <a:r>
              <a:rPr lang="en-GB" sz="3200" dirty="0">
                <a:latin typeface="Century Gothic" panose="020B0502020202020204" pitchFamily="34" charset="0"/>
              </a:rPr>
              <a:t>– very proud of this but it does mean mornings can be too hectic for calm.  In FS parents ‘drop and go’ at the classroom doors as this settles the children best and makes them feel ‘safe’</a:t>
            </a:r>
          </a:p>
          <a:p>
            <a:r>
              <a:rPr lang="en-GB" sz="3200" b="1" dirty="0">
                <a:latin typeface="Century Gothic" panose="020B0502020202020204" pitchFamily="34" charset="0"/>
              </a:rPr>
              <a:t>Parking </a:t>
            </a:r>
            <a:r>
              <a:rPr lang="en-GB" sz="3200" dirty="0">
                <a:latin typeface="Century Gothic" panose="020B0502020202020204" pitchFamily="34" charset="0"/>
              </a:rPr>
              <a:t>– Like any school, around drop-off and pick up can be tricky.  Please park legally and considerately (not blocking driveways) and not in the ‘Residents Only’ section near A&amp;F Motors please.  We want to keep everyone safe and happy (including our neighbours).</a:t>
            </a:r>
          </a:p>
          <a:p>
            <a:endParaRPr lang="en-GB" dirty="0"/>
          </a:p>
        </p:txBody>
      </p:sp>
      <p:sp>
        <p:nvSpPr>
          <p:cNvPr id="5" name="Rectangle 1"/>
          <p:cNvSpPr>
            <a:spLocks noChangeArrowheads="1"/>
          </p:cNvSpPr>
          <p:nvPr/>
        </p:nvSpPr>
        <p:spPr bwMode="auto">
          <a:xfrm>
            <a:off x="2122195" y="4797873"/>
            <a:ext cx="922954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47750" algn="l"/>
              </a:tabLst>
              <a:defRPr>
                <a:solidFill>
                  <a:schemeClr val="tx1"/>
                </a:solidFill>
                <a:latin typeface="Arial" panose="020B0604020202020204" pitchFamily="34" charset="0"/>
              </a:defRPr>
            </a:lvl1pPr>
            <a:lvl2pPr eaLnBrk="0" fontAlgn="base" hangingPunct="0">
              <a:spcBef>
                <a:spcPct val="0"/>
              </a:spcBef>
              <a:spcAft>
                <a:spcPct val="0"/>
              </a:spcAft>
              <a:tabLst>
                <a:tab pos="1047750" algn="l"/>
              </a:tabLst>
              <a:defRPr>
                <a:solidFill>
                  <a:schemeClr val="tx1"/>
                </a:solidFill>
                <a:latin typeface="Arial" panose="020B0604020202020204" pitchFamily="34" charset="0"/>
              </a:defRPr>
            </a:lvl2pPr>
            <a:lvl3pPr eaLnBrk="0" fontAlgn="base" hangingPunct="0">
              <a:spcBef>
                <a:spcPct val="0"/>
              </a:spcBef>
              <a:spcAft>
                <a:spcPct val="0"/>
              </a:spcAft>
              <a:tabLst>
                <a:tab pos="1047750" algn="l"/>
              </a:tabLst>
              <a:defRPr>
                <a:solidFill>
                  <a:schemeClr val="tx1"/>
                </a:solidFill>
                <a:latin typeface="Arial" panose="020B0604020202020204" pitchFamily="34" charset="0"/>
              </a:defRPr>
            </a:lvl3pPr>
            <a:lvl4pPr eaLnBrk="0" fontAlgn="base" hangingPunct="0">
              <a:spcBef>
                <a:spcPct val="0"/>
              </a:spcBef>
              <a:spcAft>
                <a:spcPct val="0"/>
              </a:spcAft>
              <a:tabLst>
                <a:tab pos="1047750" algn="l"/>
              </a:tabLst>
              <a:defRPr>
                <a:solidFill>
                  <a:schemeClr val="tx1"/>
                </a:solidFill>
                <a:latin typeface="Arial" panose="020B0604020202020204" pitchFamily="34" charset="0"/>
              </a:defRPr>
            </a:lvl4pPr>
            <a:lvl5pPr eaLnBrk="0" fontAlgn="base" hangingPunct="0">
              <a:spcBef>
                <a:spcPct val="0"/>
              </a:spcBef>
              <a:spcAft>
                <a:spcPct val="0"/>
              </a:spcAft>
              <a:tabLst>
                <a:tab pos="1047750" algn="l"/>
              </a:tabLst>
              <a:defRPr>
                <a:solidFill>
                  <a:schemeClr val="tx1"/>
                </a:solidFill>
                <a:latin typeface="Arial" panose="020B0604020202020204" pitchFamily="34" charset="0"/>
              </a:defRPr>
            </a:lvl5pPr>
            <a:lvl6pPr eaLnBrk="0" fontAlgn="base" hangingPunct="0">
              <a:spcBef>
                <a:spcPct val="0"/>
              </a:spcBef>
              <a:spcAft>
                <a:spcPct val="0"/>
              </a:spcAft>
              <a:tabLst>
                <a:tab pos="1047750" algn="l"/>
              </a:tabLst>
              <a:defRPr>
                <a:solidFill>
                  <a:schemeClr val="tx1"/>
                </a:solidFill>
                <a:latin typeface="Arial" panose="020B0604020202020204" pitchFamily="34" charset="0"/>
              </a:defRPr>
            </a:lvl6pPr>
            <a:lvl7pPr eaLnBrk="0" fontAlgn="base" hangingPunct="0">
              <a:spcBef>
                <a:spcPct val="0"/>
              </a:spcBef>
              <a:spcAft>
                <a:spcPct val="0"/>
              </a:spcAft>
              <a:tabLst>
                <a:tab pos="1047750" algn="l"/>
              </a:tabLst>
              <a:defRPr>
                <a:solidFill>
                  <a:schemeClr val="tx1"/>
                </a:solidFill>
                <a:latin typeface="Arial" panose="020B0604020202020204" pitchFamily="34" charset="0"/>
              </a:defRPr>
            </a:lvl7pPr>
            <a:lvl8pPr eaLnBrk="0" fontAlgn="base" hangingPunct="0">
              <a:spcBef>
                <a:spcPct val="0"/>
              </a:spcBef>
              <a:spcAft>
                <a:spcPct val="0"/>
              </a:spcAft>
              <a:tabLst>
                <a:tab pos="1047750" algn="l"/>
              </a:tabLst>
              <a:defRPr>
                <a:solidFill>
                  <a:schemeClr val="tx1"/>
                </a:solidFill>
                <a:latin typeface="Arial" panose="020B0604020202020204" pitchFamily="34" charset="0"/>
              </a:defRPr>
            </a:lvl8pPr>
            <a:lvl9pPr eaLnBrk="0" fontAlgn="base" hangingPunct="0">
              <a:spcBef>
                <a:spcPct val="0"/>
              </a:spcBef>
              <a:spcAft>
                <a:spcPct val="0"/>
              </a:spcAft>
              <a:tabLst>
                <a:tab pos="1047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47750" algn="l"/>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724A3B70-062B-4950-87EE-1E64E2EC77D0}"/>
              </a:ext>
            </a:extLst>
          </p:cNvPr>
          <p:cNvPicPr>
            <a:picLocks noChangeAspect="1"/>
          </p:cNvPicPr>
          <p:nvPr/>
        </p:nvPicPr>
        <p:blipFill>
          <a:blip r:embed="rId3"/>
          <a:stretch>
            <a:fillRect/>
          </a:stretch>
        </p:blipFill>
        <p:spPr>
          <a:xfrm>
            <a:off x="8816829" y="102342"/>
            <a:ext cx="2534911" cy="1640763"/>
          </a:xfrm>
          <a:prstGeom prst="rect">
            <a:avLst/>
          </a:prstGeom>
        </p:spPr>
      </p:pic>
    </p:spTree>
    <p:extLst>
      <p:ext uri="{BB962C8B-B14F-4D97-AF65-F5344CB8AC3E}">
        <p14:creationId xmlns:p14="http://schemas.microsoft.com/office/powerpoint/2010/main" val="313985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036D-AD36-4C81-8186-F56583DDD08D}"/>
              </a:ext>
            </a:extLst>
          </p:cNvPr>
          <p:cNvSpPr>
            <a:spLocks noGrp="1"/>
          </p:cNvSpPr>
          <p:nvPr>
            <p:ph type="title"/>
          </p:nvPr>
        </p:nvSpPr>
        <p:spPr/>
        <p:txBody>
          <a:bodyPr/>
          <a:lstStyle/>
          <a:p>
            <a:r>
              <a:rPr lang="en-GB" dirty="0"/>
              <a:t>MORE KEY INFORMATION</a:t>
            </a:r>
          </a:p>
        </p:txBody>
      </p:sp>
      <p:sp>
        <p:nvSpPr>
          <p:cNvPr id="3" name="Content Placeholder 2">
            <a:extLst>
              <a:ext uri="{FF2B5EF4-FFF2-40B4-BE49-F238E27FC236}">
                <a16:creationId xmlns:a16="http://schemas.microsoft.com/office/drawing/2014/main" id="{7EFF3928-9147-406C-94B6-A1CEF9F7BA61}"/>
              </a:ext>
            </a:extLst>
          </p:cNvPr>
          <p:cNvSpPr>
            <a:spLocks noGrp="1"/>
          </p:cNvSpPr>
          <p:nvPr>
            <p:ph idx="1"/>
          </p:nvPr>
        </p:nvSpPr>
        <p:spPr>
          <a:xfrm>
            <a:off x="581193" y="2808601"/>
            <a:ext cx="11029615" cy="3678303"/>
          </a:xfrm>
        </p:spPr>
        <p:txBody>
          <a:bodyPr>
            <a:normAutofit fontScale="77500" lnSpcReduction="20000"/>
          </a:bodyPr>
          <a:lstStyle/>
          <a:p>
            <a:r>
              <a:rPr lang="en-GB" sz="2400" b="1" dirty="0">
                <a:latin typeface="Century Gothic" panose="020B0502020202020204" pitchFamily="34" charset="0"/>
              </a:rPr>
              <a:t>We are unable to authorise ANY term time holiday</a:t>
            </a:r>
            <a:r>
              <a:rPr lang="en-GB" sz="2400" dirty="0">
                <a:latin typeface="Century Gothic" panose="020B0502020202020204" pitchFamily="34" charset="0"/>
              </a:rPr>
              <a:t> the government withdrew the ability of a Headteacher to ‘authorise’ holiday except in the most exceptional of circumstance.  For example, a parent returning from a posting abroad with the armed forces for a short period.  If you believe you have an exceptional circumstance, please complete a Leave of Absence form in advance (See the website/Office).  FS are not statutory until the term after they are 5, however we </a:t>
            </a:r>
            <a:r>
              <a:rPr lang="en-GB" sz="2400" u="sng" dirty="0">
                <a:latin typeface="Century Gothic" panose="020B0502020202020204" pitchFamily="34" charset="0"/>
              </a:rPr>
              <a:t>strongly</a:t>
            </a:r>
            <a:r>
              <a:rPr lang="en-GB" sz="2400" dirty="0">
                <a:latin typeface="Century Gothic" panose="020B0502020202020204" pitchFamily="34" charset="0"/>
              </a:rPr>
              <a:t> encourage full attendance to ensure children do not suffer socially, emotionally or fall behind their peers.  There is a VERY STRONG PROVEN link between attendance and achievement and attendance and confidence/emotional regulation.  Russell’s attendance is historically around 97% which is exceptional and we want to keep it that way please(this year is has been 95% due to increased illness and unauthorised term time holidays.  Fines are applied by the LA after 5 day unauthorised absence in any 12 week period.</a:t>
            </a:r>
          </a:p>
          <a:p>
            <a:r>
              <a:rPr lang="en-GB" sz="2400" dirty="0">
                <a:latin typeface="Century Gothic" panose="020B0502020202020204" pitchFamily="34" charset="0"/>
              </a:rPr>
              <a:t>Really important habits and beliefs are formed in your children now – it really is the ‘foundation’ year and is a crucial one</a:t>
            </a:r>
          </a:p>
          <a:p>
            <a:endParaRPr lang="en-GB" dirty="0"/>
          </a:p>
        </p:txBody>
      </p:sp>
      <p:pic>
        <p:nvPicPr>
          <p:cNvPr id="4" name="Picture 3">
            <a:extLst>
              <a:ext uri="{FF2B5EF4-FFF2-40B4-BE49-F238E27FC236}">
                <a16:creationId xmlns:a16="http://schemas.microsoft.com/office/drawing/2014/main" id="{2B320D3E-0874-46A7-9E40-8CC529EA4CC7}"/>
              </a:ext>
            </a:extLst>
          </p:cNvPr>
          <p:cNvPicPr>
            <a:picLocks noChangeAspect="1"/>
          </p:cNvPicPr>
          <p:nvPr/>
        </p:nvPicPr>
        <p:blipFill>
          <a:blip r:embed="rId2"/>
          <a:stretch>
            <a:fillRect/>
          </a:stretch>
        </p:blipFill>
        <p:spPr>
          <a:xfrm>
            <a:off x="8439085" y="194926"/>
            <a:ext cx="3520097" cy="2548273"/>
          </a:xfrm>
          <a:prstGeom prst="rect">
            <a:avLst/>
          </a:prstGeom>
        </p:spPr>
      </p:pic>
    </p:spTree>
    <p:extLst>
      <p:ext uri="{BB962C8B-B14F-4D97-AF65-F5344CB8AC3E}">
        <p14:creationId xmlns:p14="http://schemas.microsoft.com/office/powerpoint/2010/main" val="318652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key information</a:t>
            </a:r>
          </a:p>
        </p:txBody>
      </p:sp>
      <p:sp>
        <p:nvSpPr>
          <p:cNvPr id="3" name="Content Placeholder 2"/>
          <p:cNvSpPr>
            <a:spLocks noGrp="1"/>
          </p:cNvSpPr>
          <p:nvPr>
            <p:ph idx="1"/>
          </p:nvPr>
        </p:nvSpPr>
        <p:spPr>
          <a:xfrm>
            <a:off x="581192" y="2860646"/>
            <a:ext cx="11029615" cy="2998153"/>
          </a:xfrm>
        </p:spPr>
        <p:txBody>
          <a:bodyPr>
            <a:noAutofit/>
          </a:bodyPr>
          <a:lstStyle/>
          <a:p>
            <a:r>
              <a:rPr lang="en-GB" sz="1600" b="1" dirty="0">
                <a:latin typeface="Century Gothic" panose="020B0502020202020204" pitchFamily="34" charset="0"/>
              </a:rPr>
              <a:t>Milk and Fruit </a:t>
            </a:r>
            <a:r>
              <a:rPr lang="en-GB" sz="1600" dirty="0">
                <a:latin typeface="Century Gothic" panose="020B0502020202020204" pitchFamily="34" charset="0"/>
              </a:rPr>
              <a:t>– milk is free up to the age of 5 and fruit is free to the end of Year 2.  Most children will ‘have a go’ when their peers are</a:t>
            </a:r>
          </a:p>
          <a:p>
            <a:r>
              <a:rPr lang="en-GB" sz="1600" b="1" dirty="0">
                <a:latin typeface="Century Gothic" panose="020B0502020202020204" pitchFamily="34" charset="0"/>
              </a:rPr>
              <a:t>Water Bottles </a:t>
            </a:r>
            <a:r>
              <a:rPr lang="en-GB" sz="1600" dirty="0">
                <a:latin typeface="Century Gothic" panose="020B0502020202020204" pitchFamily="34" charset="0"/>
              </a:rPr>
              <a:t>– everyday please and it doesn’t have to be a Russell one, named please</a:t>
            </a:r>
          </a:p>
          <a:p>
            <a:r>
              <a:rPr lang="en-GB" sz="1600" b="1" dirty="0">
                <a:latin typeface="Century Gothic" panose="020B0502020202020204" pitchFamily="34" charset="0"/>
              </a:rPr>
              <a:t>Food allergies/Medical Conditions </a:t>
            </a:r>
            <a:r>
              <a:rPr lang="en-GB" sz="1600" dirty="0">
                <a:latin typeface="Century Gothic" panose="020B0502020202020204" pitchFamily="34" charset="0"/>
              </a:rPr>
              <a:t>– Information via the New Pupil Form and please keep us updated.  We may do food tasting and activities in class. We will then liaise with the school kitchen.  Please also return this to the school office ASAP if you haven’t already.  </a:t>
            </a:r>
            <a:r>
              <a:rPr lang="en-GB" sz="1600" dirty="0">
                <a:solidFill>
                  <a:srgbClr val="FF0000"/>
                </a:solidFill>
                <a:latin typeface="Century Gothic" panose="020B0502020202020204" pitchFamily="34" charset="0"/>
              </a:rPr>
              <a:t>PLEASE NOTE: WE ARE AN ALLERGY AWARE and A NUT AND NUT PRODUCT FREE SCHOOL</a:t>
            </a:r>
          </a:p>
          <a:p>
            <a:r>
              <a:rPr lang="en-GB" sz="1600" b="1" dirty="0">
                <a:latin typeface="Century Gothic" panose="020B0502020202020204" pitchFamily="34" charset="0"/>
              </a:rPr>
              <a:t>Head lice </a:t>
            </a:r>
            <a:r>
              <a:rPr lang="en-GB" sz="1600" dirty="0">
                <a:latin typeface="Century Gothic" panose="020B0502020202020204" pitchFamily="34" charset="0"/>
              </a:rPr>
              <a:t>– please let us know as soon as possible, we will let other parents know via anonymous letter.  Results in everyone checking hair and rarely an issue.  Please do not send your child to school unless they have been ‘treated’ and are ‘clear’</a:t>
            </a:r>
          </a:p>
          <a:p>
            <a:r>
              <a:rPr lang="en-GB" sz="1600" b="1" dirty="0">
                <a:latin typeface="Century Gothic" panose="020B0502020202020204" pitchFamily="34" charset="0"/>
              </a:rPr>
              <a:t>Sickness and Diarrhoea </a:t>
            </a:r>
            <a:r>
              <a:rPr lang="en-GB" sz="1600" dirty="0">
                <a:latin typeface="Century Gothic" panose="020B0502020202020204" pitchFamily="34" charset="0"/>
              </a:rPr>
              <a:t>– 48 hours from last episode.  As with all absence, please email school (dedicated email for absence – </a:t>
            </a:r>
            <a:r>
              <a:rPr lang="en-GB" sz="1600" b="1" dirty="0">
                <a:solidFill>
                  <a:srgbClr val="7030A0"/>
                </a:solidFill>
                <a:latin typeface="Century Gothic" panose="020B0502020202020204" pitchFamily="34" charset="0"/>
                <a:hlinkClick r:id="rId2">
                  <a:extLst>
                    <a:ext uri="{A12FA001-AC4F-418D-AE19-62706E023703}">
                      <ahyp:hlinkClr xmlns:ahyp="http://schemas.microsoft.com/office/drawing/2018/hyperlinkcolor" val="tx"/>
                    </a:ext>
                  </a:extLst>
                </a:hlinkClick>
              </a:rPr>
              <a:t>pupilabsence@russell-lower.co.uk</a:t>
            </a:r>
            <a:r>
              <a:rPr lang="en-GB" sz="1600" b="1" dirty="0">
                <a:solidFill>
                  <a:srgbClr val="7030A0"/>
                </a:solidFill>
                <a:latin typeface="Century Gothic" panose="020B0502020202020204" pitchFamily="34" charset="0"/>
              </a:rPr>
              <a:t> </a:t>
            </a:r>
            <a:r>
              <a:rPr lang="en-GB" sz="1600" dirty="0">
                <a:latin typeface="Century Gothic" panose="020B0502020202020204" pitchFamily="34" charset="0"/>
              </a:rPr>
              <a:t>) on the first day of absence explaining fully why your child has been absent from school.  If we do not hear from you, we will ring to find out why your child is not at school.</a:t>
            </a:r>
          </a:p>
          <a:p>
            <a:r>
              <a:rPr lang="en-GB" sz="1600" b="1" dirty="0">
                <a:latin typeface="Century Gothic" panose="020B0502020202020204" pitchFamily="34" charset="0"/>
              </a:rPr>
              <a:t>Medicines</a:t>
            </a:r>
            <a:r>
              <a:rPr lang="en-GB" sz="1600" dirty="0">
                <a:latin typeface="Century Gothic" panose="020B0502020202020204" pitchFamily="34" charset="0"/>
              </a:rPr>
              <a:t> – we can only administer PRESCRIBED medicines (by a doctor).  You just need to bring them to the office and sign an indemnity form for us to be able to do this</a:t>
            </a:r>
          </a:p>
        </p:txBody>
      </p:sp>
      <p:pic>
        <p:nvPicPr>
          <p:cNvPr id="7" name="Picture 6">
            <a:extLst>
              <a:ext uri="{FF2B5EF4-FFF2-40B4-BE49-F238E27FC236}">
                <a16:creationId xmlns:a16="http://schemas.microsoft.com/office/drawing/2014/main" id="{01A72652-E87D-4A0E-A60A-773919748001}"/>
              </a:ext>
            </a:extLst>
          </p:cNvPr>
          <p:cNvPicPr>
            <a:picLocks noChangeAspect="1"/>
          </p:cNvPicPr>
          <p:nvPr/>
        </p:nvPicPr>
        <p:blipFill>
          <a:blip r:embed="rId3"/>
          <a:stretch>
            <a:fillRect/>
          </a:stretch>
        </p:blipFill>
        <p:spPr>
          <a:xfrm>
            <a:off x="8272891" y="165721"/>
            <a:ext cx="2314015" cy="1578720"/>
          </a:xfrm>
          <a:prstGeom prst="rect">
            <a:avLst/>
          </a:prstGeom>
        </p:spPr>
      </p:pic>
    </p:spTree>
    <p:extLst>
      <p:ext uri="{BB962C8B-B14F-4D97-AF65-F5344CB8AC3E}">
        <p14:creationId xmlns:p14="http://schemas.microsoft.com/office/powerpoint/2010/main" val="160254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key information</a:t>
            </a:r>
          </a:p>
        </p:txBody>
      </p:sp>
      <p:sp>
        <p:nvSpPr>
          <p:cNvPr id="3" name="Content Placeholder 2"/>
          <p:cNvSpPr>
            <a:spLocks noGrp="1"/>
          </p:cNvSpPr>
          <p:nvPr>
            <p:ph idx="1"/>
          </p:nvPr>
        </p:nvSpPr>
        <p:spPr>
          <a:xfrm>
            <a:off x="581192" y="1584101"/>
            <a:ext cx="11029615" cy="4825088"/>
          </a:xfrm>
        </p:spPr>
        <p:txBody>
          <a:bodyPr>
            <a:noAutofit/>
          </a:bodyPr>
          <a:lstStyle/>
          <a:p>
            <a:r>
              <a:rPr lang="en-GB" sz="1600" b="1" dirty="0">
                <a:latin typeface="Century Gothic" panose="020B0502020202020204" pitchFamily="34" charset="0"/>
              </a:rPr>
              <a:t>School Meals </a:t>
            </a:r>
            <a:r>
              <a:rPr lang="en-GB" sz="1600" dirty="0">
                <a:latin typeface="Century Gothic" panose="020B0502020202020204" pitchFamily="34" charset="0"/>
              </a:rPr>
              <a:t>– UIFSM (FS to Year 2).  You can ‘chop and change’ between school dinners and packed lunch if you want to – for example Roast Dinner on Wednesday.  Meals are provided by Caterlink, meet DfE dietary requirements and the kitchen has a </a:t>
            </a:r>
            <a:r>
              <a:rPr lang="en-GB" sz="1600" b="1" dirty="0">
                <a:solidFill>
                  <a:srgbClr val="FFC000"/>
                </a:solidFill>
                <a:latin typeface="Century Gothic" panose="020B0502020202020204" pitchFamily="34" charset="0"/>
              </a:rPr>
              <a:t>5 star hygiene rating (May 2023) </a:t>
            </a:r>
            <a:r>
              <a:rPr lang="en-GB" sz="1600" dirty="0">
                <a:latin typeface="Century Gothic" panose="020B0502020202020204" pitchFamily="34" charset="0"/>
              </a:rPr>
              <a:t>Display here tonight. Foundation Stage go in first before everyone else and their teachers stay with them for the first 20 minutes or so.</a:t>
            </a:r>
          </a:p>
          <a:p>
            <a:r>
              <a:rPr lang="en-GB" sz="1600" b="1" dirty="0">
                <a:latin typeface="Century Gothic" panose="020B0502020202020204" pitchFamily="34" charset="0"/>
              </a:rPr>
              <a:t>UIFSM</a:t>
            </a:r>
            <a:r>
              <a:rPr lang="en-GB" sz="1600" dirty="0">
                <a:latin typeface="Century Gothic" panose="020B0502020202020204" pitchFamily="34" charset="0"/>
              </a:rPr>
              <a:t> not to be confused with </a:t>
            </a:r>
            <a:r>
              <a:rPr lang="en-GB" sz="1600" b="1" dirty="0">
                <a:latin typeface="Century Gothic" panose="020B0502020202020204" pitchFamily="34" charset="0"/>
              </a:rPr>
              <a:t>Pupil Premium </a:t>
            </a:r>
            <a:r>
              <a:rPr lang="en-GB" sz="1600" dirty="0">
                <a:latin typeface="Century Gothic" panose="020B0502020202020204" pitchFamily="34" charset="0"/>
              </a:rPr>
              <a:t>– All children FS to Year 2 entitled to UIFSM but you may also be entitled to Pupil Premium (See </a:t>
            </a:r>
            <a:r>
              <a:rPr lang="en-GB" sz="1600" b="1" dirty="0">
                <a:solidFill>
                  <a:srgbClr val="FFC000"/>
                </a:solidFill>
                <a:highlight>
                  <a:srgbClr val="FFFF00"/>
                </a:highlight>
                <a:latin typeface="Century Gothic" panose="020B0502020202020204" pitchFamily="34" charset="0"/>
              </a:rPr>
              <a:t>Yellow</a:t>
            </a:r>
            <a:r>
              <a:rPr lang="en-GB" sz="1600" dirty="0">
                <a:highlight>
                  <a:srgbClr val="FFFF00"/>
                </a:highlight>
                <a:latin typeface="Century Gothic" panose="020B0502020202020204" pitchFamily="34" charset="0"/>
              </a:rPr>
              <a:t> </a:t>
            </a:r>
            <a:r>
              <a:rPr lang="en-GB" sz="1600" dirty="0">
                <a:latin typeface="Century Gothic" panose="020B0502020202020204" pitchFamily="34" charset="0"/>
              </a:rPr>
              <a:t>Sheet) </a:t>
            </a:r>
            <a:r>
              <a:rPr lang="en-GB" sz="1600" b="1" dirty="0">
                <a:latin typeface="Century Gothic" panose="020B0502020202020204" pitchFamily="34" charset="0"/>
              </a:rPr>
              <a:t>YOU HAVE TO APPLY FOR THIS YOURSELF USING THE SHEET PROVIDED-EVEN IF YOUR CHILD IS IN RECEPT OF THE EYPPG – THERE IS NO FORM FILLING,JUST A SIMPLE PHONE CALL -BUT IT CAN GET YOUR CHILD/SCHOOL AN ADDITIONAL £1300+ FUNDING.  </a:t>
            </a:r>
            <a:r>
              <a:rPr lang="en-GB" sz="1600" b="1" u="sng" dirty="0">
                <a:latin typeface="Century Gothic" panose="020B0502020202020204" pitchFamily="34" charset="0"/>
              </a:rPr>
              <a:t>PLEASE do this if you are in receipt of any benefit such as Universal Credit</a:t>
            </a:r>
          </a:p>
          <a:p>
            <a:r>
              <a:rPr lang="en-GB" sz="1600" b="1" dirty="0">
                <a:latin typeface="Century Gothic" panose="020B0502020202020204" pitchFamily="34" charset="0"/>
              </a:rPr>
              <a:t>The Aviary </a:t>
            </a:r>
            <a:r>
              <a:rPr lang="en-GB" sz="1600" dirty="0">
                <a:latin typeface="Century Gothic" panose="020B0502020202020204" pitchFamily="34" charset="0"/>
              </a:rPr>
              <a:t>– HIGHLY popular before and after school club and school holiday clubs – 7:45am to 6pm.  Breakfast Club and snack at after school club.  There is a charge for this.  It is run by our school staff.  Holiday Clubs by Premier Sport who lead half of our PE curriculum so the children know the adults.  Contact possible via </a:t>
            </a:r>
            <a:r>
              <a:rPr lang="en-GB" sz="1600" dirty="0">
                <a:latin typeface="Century Gothic" panose="020B0502020202020204" pitchFamily="34" charset="0"/>
                <a:hlinkClick r:id="rId2"/>
              </a:rPr>
              <a:t>theaviary@russell-lower.co.uk</a:t>
            </a:r>
            <a:r>
              <a:rPr lang="en-GB" sz="1600" dirty="0">
                <a:latin typeface="Century Gothic" panose="020B0502020202020204" pitchFamily="34" charset="0"/>
              </a:rPr>
              <a:t>  WE CANNOT GUARANTEE YOUR CHILD A PLACE, WE HAVE A MAXIUMUM NUMBER ALLOWABLE FOR FIRE; IT IS STRICTLY ON FIRST COME FIRST SERVED BASIS</a:t>
            </a:r>
          </a:p>
        </p:txBody>
      </p:sp>
      <p:pic>
        <p:nvPicPr>
          <p:cNvPr id="5" name="Picture 4">
            <a:extLst>
              <a:ext uri="{FF2B5EF4-FFF2-40B4-BE49-F238E27FC236}">
                <a16:creationId xmlns:a16="http://schemas.microsoft.com/office/drawing/2014/main" id="{FB03CF55-862E-4CFA-804E-600B5527FB6C}"/>
              </a:ext>
            </a:extLst>
          </p:cNvPr>
          <p:cNvPicPr>
            <a:picLocks noChangeAspect="1"/>
          </p:cNvPicPr>
          <p:nvPr/>
        </p:nvPicPr>
        <p:blipFill>
          <a:blip r:embed="rId3"/>
          <a:stretch>
            <a:fillRect/>
          </a:stretch>
        </p:blipFill>
        <p:spPr>
          <a:xfrm>
            <a:off x="9636802" y="254997"/>
            <a:ext cx="1380747" cy="1691250"/>
          </a:xfrm>
          <a:prstGeom prst="rect">
            <a:avLst/>
          </a:prstGeom>
        </p:spPr>
      </p:pic>
    </p:spTree>
    <p:extLst>
      <p:ext uri="{BB962C8B-B14F-4D97-AF65-F5344CB8AC3E}">
        <p14:creationId xmlns:p14="http://schemas.microsoft.com/office/powerpoint/2010/main" val="371862193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3548</TotalTime>
  <Words>3079</Words>
  <Application>Microsoft Office PowerPoint</Application>
  <PresentationFormat>Widescreen</PresentationFormat>
  <Paragraphs>120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Gill Sans MT</vt:lpstr>
      <vt:lpstr>Times New Roman</vt:lpstr>
      <vt:lpstr>Wingdings</vt:lpstr>
      <vt:lpstr>Wingdings 2</vt:lpstr>
      <vt:lpstr>Dividend</vt:lpstr>
      <vt:lpstr>Welcome to Russell lower school  thank you for choosing us</vt:lpstr>
      <vt:lpstr>Introductions</vt:lpstr>
      <vt:lpstr>The agenda</vt:lpstr>
      <vt:lpstr>Welcome to russell…it’s been a busy and Exciting time of change</vt:lpstr>
      <vt:lpstr>Classes – super experienced teachers</vt:lpstr>
      <vt:lpstr>Key information</vt:lpstr>
      <vt:lpstr>MORE KEY INFORMATION</vt:lpstr>
      <vt:lpstr>More key information</vt:lpstr>
      <vt:lpstr>More key information</vt:lpstr>
      <vt:lpstr>What if my child has special educational needs or disabilities?</vt:lpstr>
      <vt:lpstr>What do we really need from you?</vt:lpstr>
      <vt:lpstr>Our strong community ‘feel’ and wonderful PTA</vt:lpstr>
      <vt:lpstr>Sources  of information</vt:lpstr>
      <vt:lpstr>Starting details</vt:lpstr>
      <vt:lpstr>questions</vt:lpstr>
      <vt:lpstr>We hope you and your child will be really happy here…</vt:lpstr>
    </vt:vector>
  </TitlesOfParts>
  <Company>Russell Lower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Russell lower school…</dc:title>
  <dc:creator>Nicki</dc:creator>
  <cp:lastModifiedBy>Nicki</cp:lastModifiedBy>
  <cp:revision>99</cp:revision>
  <cp:lastPrinted>2023-06-08T09:56:36Z</cp:lastPrinted>
  <dcterms:created xsi:type="dcterms:W3CDTF">2015-09-22T10:15:49Z</dcterms:created>
  <dcterms:modified xsi:type="dcterms:W3CDTF">2023-06-12T09:46:12Z</dcterms:modified>
</cp:coreProperties>
</file>