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73" r:id="rId4"/>
    <p:sldId id="282" r:id="rId5"/>
    <p:sldId id="280" r:id="rId6"/>
    <p:sldId id="284" r:id="rId7"/>
    <p:sldId id="274" r:id="rId8"/>
    <p:sldId id="281" r:id="rId9"/>
    <p:sldId id="259" r:id="rId10"/>
    <p:sldId id="267" r:id="rId11"/>
    <p:sldId id="260" r:id="rId12"/>
    <p:sldId id="261" r:id="rId13"/>
    <p:sldId id="279" r:id="rId14"/>
    <p:sldId id="262" r:id="rId15"/>
    <p:sldId id="263" r:id="rId16"/>
    <p:sldId id="264" r:id="rId17"/>
    <p:sldId id="265" r:id="rId18"/>
    <p:sldId id="268" r:id="rId19"/>
    <p:sldId id="269" r:id="rId20"/>
    <p:sldId id="277" r:id="rId21"/>
    <p:sldId id="278" r:id="rId22"/>
    <p:sldId id="271" r:id="rId23"/>
    <p:sldId id="283" r:id="rId24"/>
    <p:sldId id="276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5" d="100"/>
          <a:sy n="105" d="100"/>
        </p:scale>
        <p:origin x="1818" y="-3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CB753-5739-47F9-ABB0-A7723098033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68D1-E707-491C-9D31-A8814B5E8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81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6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31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10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17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56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6882" y="4776788"/>
            <a:ext cx="5438775" cy="3908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56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85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49" y="4813364"/>
            <a:ext cx="5438775" cy="3908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51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68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6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72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70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65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59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47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3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9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7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0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3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5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68D1-E707-491C-9D31-A8814B5E8F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6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mnVmELMn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Inclusion Coffee Morning</a:t>
            </a:r>
            <a:br>
              <a:rPr lang="en-GB" dirty="0" smtClean="0"/>
            </a:br>
            <a:r>
              <a:rPr lang="en-GB" sz="4000" dirty="0" smtClean="0"/>
              <a:t>Behaviour as Communication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Friday 25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753D-DA6C-4E9F-9EA2-43E53FE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Feeling upset,  angry or frustrated?  We all do sometimes and that’s okay…it is what we do that matters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992998" y="2312125"/>
            <a:ext cx="3043168" cy="4111313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AAF4ECA-EFDC-4727-99C9-A7A41CE562D8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37" y="2636349"/>
            <a:ext cx="7993773" cy="23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9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our emotion coaching and calm brain to protect our Russell Rights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1973" y="2065894"/>
            <a:ext cx="10608054" cy="44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4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66F8-47AF-4F3D-9541-DD0998A5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78064" cy="706964"/>
          </a:xfrm>
        </p:spPr>
        <p:txBody>
          <a:bodyPr/>
          <a:lstStyle/>
          <a:p>
            <a:r>
              <a:rPr lang="en-GB" b="1" dirty="0"/>
              <a:t>Emotion coaching – get </a:t>
            </a:r>
            <a:r>
              <a:rPr lang="en-GB" b="1" dirty="0" smtClean="0"/>
              <a:t>control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C05B-3BB1-40D3-AC9A-EBBD1485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94559"/>
          </a:xfrm>
        </p:spPr>
        <p:txBody>
          <a:bodyPr>
            <a:norm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9169C-2D24-4541-B636-8068B486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117" y="835643"/>
            <a:ext cx="3507346" cy="4350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D48FA5-D227-4F22-965C-4A644BC11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36" y="1929243"/>
            <a:ext cx="3619835" cy="261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319" y="4576240"/>
            <a:ext cx="4982142" cy="20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9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Emotion Coaching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983" y="523442"/>
            <a:ext cx="4987788" cy="62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7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6BC2-B9A3-43B8-8824-0E056DC5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Recognise the feeling and empathise with them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AD4B26-A287-4439-907F-CD97AD9E4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1" y="2022984"/>
            <a:ext cx="7646949" cy="1122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412C9-0ED2-4EE3-A1A0-C00185502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8" y="3428999"/>
            <a:ext cx="2382436" cy="3154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AEDE0-1192-4563-9886-0E0C797A1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211" y="3507799"/>
            <a:ext cx="5442051" cy="1136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385" y="1327150"/>
            <a:ext cx="2636929" cy="5497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210" y="4898571"/>
            <a:ext cx="4331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can see that you’re really worried about this, you’re frowning and biting your fingers; I hear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15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7DF5-B594-4EAE-AD17-3CC2F2AA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67228" cy="706964"/>
          </a:xfrm>
        </p:spPr>
        <p:txBody>
          <a:bodyPr/>
          <a:lstStyle/>
          <a:p>
            <a:r>
              <a:rPr lang="en-GB" b="1" dirty="0" smtClean="0"/>
              <a:t>Validate the feeling and name the emotion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F83BC-D061-4BC9-93AE-61217A989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0008" y="2457367"/>
            <a:ext cx="7648097" cy="745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B5C4B-0989-4ABF-BB9F-57BF04ED2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452" y="3379682"/>
            <a:ext cx="9126091" cy="866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5E57F-60D4-4723-9429-E520FE8F34BD}"/>
              </a:ext>
            </a:extLst>
          </p:cNvPr>
          <p:cNvSpPr txBox="1"/>
          <p:nvPr/>
        </p:nvSpPr>
        <p:spPr>
          <a:xfrm>
            <a:off x="1110008" y="4486817"/>
            <a:ext cx="1060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We separate the emotion (which is always fine to have), from the behaviour (which isn’t always fine)</a:t>
            </a:r>
          </a:p>
        </p:txBody>
      </p:sp>
    </p:spTree>
    <p:extLst>
      <p:ext uri="{BB962C8B-B14F-4D97-AF65-F5344CB8AC3E}">
        <p14:creationId xmlns:p14="http://schemas.microsoft.com/office/powerpoint/2010/main" val="421772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0B5C-8256-4273-B6E1-B8C23062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Setting limits on behaviour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9160B7-674D-4965-8278-FEA2D7636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2" y="1875700"/>
            <a:ext cx="10464602" cy="119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CC596-DA4A-4230-AF96-572A3AAFB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24" y="3141737"/>
            <a:ext cx="10143970" cy="863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941CC-AE68-4AAF-A2D6-D5C5F4667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809" y="4249313"/>
            <a:ext cx="6914191" cy="503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5268C-AB88-43F9-BC04-81B72E71A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905" y="5619931"/>
            <a:ext cx="5746903" cy="10370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181AAB-1146-45C2-B2F9-293449E98D45}"/>
              </a:ext>
            </a:extLst>
          </p:cNvPr>
          <p:cNvSpPr/>
          <p:nvPr/>
        </p:nvSpPr>
        <p:spPr>
          <a:xfrm>
            <a:off x="481927" y="4863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We separate the emotion (which is always fine to have), from the behaviour (which isn’t always fine)</a:t>
            </a:r>
          </a:p>
        </p:txBody>
      </p:sp>
    </p:spTree>
    <p:extLst>
      <p:ext uri="{BB962C8B-B14F-4D97-AF65-F5344CB8AC3E}">
        <p14:creationId xmlns:p14="http://schemas.microsoft.com/office/powerpoint/2010/main" val="122746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FD1C-84BA-4821-B428-30ACEAEE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Problem Solving 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2E54F2-925B-45C8-BB3C-FF92F3398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826" y="1988156"/>
            <a:ext cx="8968979" cy="1440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20E89-70B2-45A7-8713-816734108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88" y="3736524"/>
            <a:ext cx="2996657" cy="2744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1363" y="3736524"/>
            <a:ext cx="655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Let’s have a think together about ways you can feel safer/happier/calmer.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4346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</a:t>
            </a:r>
            <a:r>
              <a:rPr lang="en-GB" b="1" dirty="0" smtClean="0"/>
              <a:t>ime </a:t>
            </a:r>
            <a:r>
              <a:rPr lang="en-GB" b="1" dirty="0"/>
              <a:t>to let our brain make better choices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0248" y="2066780"/>
            <a:ext cx="2843559" cy="4348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748" y="2028126"/>
            <a:ext cx="1858203" cy="202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951" y="2028125"/>
            <a:ext cx="1745566" cy="202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38" y="2034016"/>
            <a:ext cx="1405710" cy="2032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933" y="4130526"/>
            <a:ext cx="741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Calm                Starts                      With			   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517" y="2027746"/>
            <a:ext cx="1494591" cy="2038692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27074D48-F0A4-45EB-82C2-CA8FDA8C7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107" y="1908612"/>
            <a:ext cx="2287783" cy="4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7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A16A-561D-4E7A-B5E5-B2D9CFDC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could also: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4FB8-4B05-435C-B28E-F07E27155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Talk about what is upsetting us – use our Network hand</a:t>
            </a:r>
          </a:p>
          <a:p>
            <a:r>
              <a:rPr lang="en-GB" dirty="0"/>
              <a:t>Do something to relax, like bubble breathing with your eyes closed</a:t>
            </a:r>
          </a:p>
          <a:p>
            <a:r>
              <a:rPr lang="en-GB" dirty="0"/>
              <a:t>Do Mindful Colouring for 5 minutes, then try again</a:t>
            </a:r>
          </a:p>
          <a:p>
            <a:r>
              <a:rPr lang="en-GB" dirty="0"/>
              <a:t>Count slowly to 10</a:t>
            </a:r>
          </a:p>
          <a:p>
            <a:r>
              <a:rPr lang="en-GB" dirty="0"/>
              <a:t>Listen to calm music</a:t>
            </a:r>
          </a:p>
          <a:p>
            <a:r>
              <a:rPr lang="en-GB" dirty="0"/>
              <a:t>Go for a walk</a:t>
            </a:r>
          </a:p>
          <a:p>
            <a:r>
              <a:rPr lang="en-GB" dirty="0"/>
              <a:t>Blow </a:t>
            </a:r>
            <a:r>
              <a:rPr lang="en-GB" dirty="0" smtClean="0"/>
              <a:t>bubbles</a:t>
            </a:r>
          </a:p>
          <a:p>
            <a:r>
              <a:rPr lang="en-GB" dirty="0" smtClean="0"/>
              <a:t>Distract/Divert</a:t>
            </a:r>
          </a:p>
          <a:p>
            <a:r>
              <a:rPr lang="en-GB" dirty="0" smtClean="0"/>
              <a:t>Change of face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2C60F-DF2F-456F-87E3-0971DB6F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867" y="149046"/>
            <a:ext cx="3130017" cy="444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84" y="3875349"/>
            <a:ext cx="4059283" cy="28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7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4288-1888-471E-B8B0-D738BB0A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Being a parent…isn’t easy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9652B-1B55-4863-B04B-85ECF6A2B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501" y="2585089"/>
            <a:ext cx="4825159" cy="34163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Being a parent </a:t>
            </a:r>
            <a:r>
              <a:rPr lang="en-GB" dirty="0" smtClean="0"/>
              <a:t>is at times:</a:t>
            </a:r>
            <a:endParaRPr lang="en-GB" dirty="0"/>
          </a:p>
          <a:p>
            <a:pPr lvl="0"/>
            <a:r>
              <a:rPr lang="en-GB" dirty="0"/>
              <a:t>Rewarding </a:t>
            </a:r>
          </a:p>
          <a:p>
            <a:pPr lvl="0"/>
            <a:r>
              <a:rPr lang="en-GB" dirty="0"/>
              <a:t>Enjoyable</a:t>
            </a:r>
          </a:p>
          <a:p>
            <a:pPr lvl="0"/>
            <a:r>
              <a:rPr lang="en-GB" dirty="0"/>
              <a:t>Demanding</a:t>
            </a:r>
          </a:p>
          <a:p>
            <a:pPr lvl="0"/>
            <a:r>
              <a:rPr lang="en-GB" dirty="0"/>
              <a:t>Frustrating</a:t>
            </a:r>
          </a:p>
          <a:p>
            <a:pPr lvl="0"/>
            <a:r>
              <a:rPr lang="en-GB" dirty="0"/>
              <a:t>Exhausting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975A2-6F27-49E1-9194-8B66BAB1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096" y="2840945"/>
            <a:ext cx="2423807" cy="162998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719652B-1B55-4863-B04B-85ECF6A2B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8211" y="2585089"/>
            <a:ext cx="4825159" cy="34163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Parents:</a:t>
            </a:r>
            <a:endParaRPr lang="en-GB" dirty="0"/>
          </a:p>
          <a:p>
            <a:pPr lvl="0"/>
            <a:r>
              <a:rPr lang="en-GB" dirty="0" smtClean="0"/>
              <a:t>Learn through trial and error</a:t>
            </a:r>
            <a:endParaRPr lang="en-GB" dirty="0"/>
          </a:p>
          <a:p>
            <a:pPr lvl="0"/>
            <a:r>
              <a:rPr lang="en-GB" dirty="0" smtClean="0"/>
              <a:t>Have their own approach</a:t>
            </a:r>
            <a:endParaRPr lang="en-GB" dirty="0"/>
          </a:p>
          <a:p>
            <a:pPr lvl="0"/>
            <a:r>
              <a:rPr lang="en-GB" dirty="0" smtClean="0"/>
              <a:t>Should take one step at a time</a:t>
            </a:r>
          </a:p>
          <a:p>
            <a:pPr lvl="0"/>
            <a:r>
              <a:rPr lang="en-GB" dirty="0" smtClean="0"/>
              <a:t>Haven’t been in this exact situation before</a:t>
            </a:r>
          </a:p>
          <a:p>
            <a:pPr lvl="0"/>
            <a:r>
              <a:rPr lang="en-GB" dirty="0" smtClean="0"/>
              <a:t>Don’t have a handbook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440EF9-073E-44AF-8960-08F2CC839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474" y="4947500"/>
            <a:ext cx="2109765" cy="17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519430" cy="706964"/>
          </a:xfrm>
        </p:spPr>
        <p:txBody>
          <a:bodyPr/>
          <a:lstStyle/>
          <a:p>
            <a:r>
              <a:rPr lang="en-GB" dirty="0" smtClean="0"/>
              <a:t>Is there a pattern to the behaviour? </a:t>
            </a:r>
            <a:r>
              <a:rPr lang="en-GB" b="1" dirty="0" smtClean="0"/>
              <a:t>ABC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862067"/>
            <a:ext cx="118967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Find the trigger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7175" y="735512"/>
            <a:ext cx="6412668" cy="5926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66" y="1854140"/>
            <a:ext cx="33623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91" y="711822"/>
            <a:ext cx="8761413" cy="706964"/>
          </a:xfrm>
        </p:spPr>
        <p:txBody>
          <a:bodyPr/>
          <a:lstStyle/>
          <a:p>
            <a:r>
              <a:rPr lang="en-GB" b="1" dirty="0" smtClean="0"/>
              <a:t>More information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504" y="1763001"/>
            <a:ext cx="4186622" cy="1743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203" y="1921275"/>
            <a:ext cx="4482090" cy="2532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8126" y="2236254"/>
            <a:ext cx="2515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Russell Website/Safety &amp; Wellbeing/Pastoral Support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76248" y="4567452"/>
            <a:ext cx="25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Locality Bulletin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74" y="4567452"/>
            <a:ext cx="5289435" cy="1652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5124" y="5754518"/>
            <a:ext cx="206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Central Beds Local Offer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411459" y="5770061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Books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271" y="3614194"/>
            <a:ext cx="2134059" cy="29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84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Future Events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Friday 20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at 2.30pm - suggestions for theme welcomed!</a:t>
            </a:r>
          </a:p>
          <a:p>
            <a:endParaRPr lang="en-GB" sz="3200" dirty="0" smtClean="0"/>
          </a:p>
          <a:p>
            <a:r>
              <a:rPr lang="en-GB" sz="3200" dirty="0" smtClean="0"/>
              <a:t>Wednesday 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June 9.00am – </a:t>
            </a:r>
          </a:p>
          <a:p>
            <a:pPr marL="0" indent="0">
              <a:buNone/>
            </a:pPr>
            <a:r>
              <a:rPr lang="en-GB" sz="3200" dirty="0" smtClean="0"/>
              <a:t>   Smooth Transitions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42663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motion-coaching paren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9" y="359723"/>
            <a:ext cx="4395058" cy="54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326" y="920028"/>
            <a:ext cx="5640965" cy="4933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6182" y="6345382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send@russell-lower.co.uk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0982" y="6345382"/>
            <a:ext cx="413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pastoralsupport@russell-lower.co.uk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96822" y="5853545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</a:t>
            </a:r>
            <a:r>
              <a:rPr lang="en-GB" b="1" dirty="0" smtClean="0"/>
              <a:t>ussell-lower.co.uk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920222" y="5853545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office@russell-lower.co.uk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9163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F985-AD41-4462-9A33-D4A765A0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Child Development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94DF7A-03BC-4C0F-8B42-71A292DB5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3" y="2321197"/>
            <a:ext cx="11263744" cy="3755736"/>
          </a:xfrm>
        </p:spPr>
        <p:txBody>
          <a:bodyPr>
            <a:noAutofit/>
          </a:bodyPr>
          <a:lstStyle/>
          <a:p>
            <a:r>
              <a:rPr lang="en-GB" dirty="0" smtClean="0"/>
              <a:t>Children’s brains </a:t>
            </a:r>
            <a:r>
              <a:rPr lang="en-GB" dirty="0"/>
              <a:t>develop </a:t>
            </a:r>
            <a:r>
              <a:rPr lang="en-GB" dirty="0" smtClean="0"/>
              <a:t>slowly. The Amygdala or “survival/fight/flight or freeze” part of the brain develops before the Pre-frontal cortex or “thinking” part of the brain which is one of the last to develop and takes until early adulthood.</a:t>
            </a:r>
            <a:endParaRPr lang="en-GB" dirty="0"/>
          </a:p>
          <a:p>
            <a:r>
              <a:rPr lang="en-GB" dirty="0" smtClean="0"/>
              <a:t>Children need to learn emotional regulation.  Adults serve as an external regulator until children can regulate their own emotions. </a:t>
            </a:r>
            <a:r>
              <a:rPr lang="en-GB" dirty="0"/>
              <a:t>When children feel stressed, adults can help to reduce this</a:t>
            </a:r>
            <a:r>
              <a:rPr lang="en-GB" dirty="0" smtClean="0"/>
              <a:t>.</a:t>
            </a:r>
          </a:p>
          <a:p>
            <a:r>
              <a:rPr lang="en-GB" dirty="0" smtClean="0"/>
              <a:t>Positive, enriching environments provide opportunities for children to learn emotional regulation in order to become emotionally regulated adults.</a:t>
            </a:r>
          </a:p>
          <a:p>
            <a:r>
              <a:rPr lang="en-GB" dirty="0" smtClean="0"/>
              <a:t>Some undesirable behaviour </a:t>
            </a:r>
            <a:r>
              <a:rPr lang="en-GB" dirty="0"/>
              <a:t>is normal </a:t>
            </a:r>
            <a:r>
              <a:rPr lang="en-GB" dirty="0" smtClean="0"/>
              <a:t>(child’s development) </a:t>
            </a:r>
            <a:r>
              <a:rPr lang="en-GB" dirty="0"/>
              <a:t>– pushing boundaries, trying new things out. </a:t>
            </a:r>
            <a:endParaRPr lang="en-GB" dirty="0" smtClean="0"/>
          </a:p>
          <a:p>
            <a:r>
              <a:rPr lang="en-GB" dirty="0"/>
              <a:t>B</a:t>
            </a:r>
            <a:r>
              <a:rPr lang="en-GB" dirty="0" smtClean="0"/>
              <a:t>oundaries and consistent responses are important and make children feel safe </a:t>
            </a:r>
            <a:endParaRPr lang="en-GB" b="1" i="1" dirty="0"/>
          </a:p>
          <a:p>
            <a:r>
              <a:rPr lang="en-GB" dirty="0"/>
              <a:t>Managing everyday behaviour </a:t>
            </a:r>
            <a:r>
              <a:rPr lang="en-GB" dirty="0" smtClean="0"/>
              <a:t>(even small issues) </a:t>
            </a:r>
            <a:r>
              <a:rPr lang="en-GB" dirty="0"/>
              <a:t>can prevent more serious behaviour </a:t>
            </a:r>
            <a:r>
              <a:rPr lang="en-GB" dirty="0" smtClean="0"/>
              <a:t>problems</a:t>
            </a:r>
          </a:p>
          <a:p>
            <a:r>
              <a:rPr lang="en-GB" b="1" dirty="0" smtClean="0"/>
              <a:t>It’s not about being the perfect adult, it’s about tipping the scales towards positive outcomes.</a:t>
            </a:r>
            <a:endParaRPr lang="en-GB" b="1" dirty="0"/>
          </a:p>
          <a:p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2AB8078-BA4D-4078-9B8E-CB02D4A2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781" y="611838"/>
            <a:ext cx="1551710" cy="14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Hand Brain Model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https://www.youtube.com/watch?v=lRmnVmELMn8</a:t>
            </a:r>
          </a:p>
          <a:p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08" y="3230413"/>
            <a:ext cx="4641273" cy="25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Behaviour is communication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796" y="1589192"/>
            <a:ext cx="5603041" cy="51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Meltdown or Panic Attack?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2704" y="2373745"/>
            <a:ext cx="7921842" cy="42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3ABC-AB41-4075-9F38-BF128946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role of adults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1AFA3-4DF2-4ECE-8564-57CC908E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2199260"/>
            <a:ext cx="11762510" cy="3093178"/>
          </a:xfrm>
        </p:spPr>
        <p:txBody>
          <a:bodyPr>
            <a:noAutofit/>
          </a:bodyPr>
          <a:lstStyle/>
          <a:p>
            <a:r>
              <a:rPr lang="en-GB" sz="1600" b="1" dirty="0" smtClean="0"/>
              <a:t>Building </a:t>
            </a:r>
            <a:r>
              <a:rPr lang="en-GB" sz="1600" b="1" dirty="0"/>
              <a:t>strong, nurturing </a:t>
            </a:r>
            <a:r>
              <a:rPr lang="en-GB" sz="1600" b="1" dirty="0" smtClean="0"/>
              <a:t>relationships, </a:t>
            </a:r>
            <a:r>
              <a:rPr lang="en-GB" sz="1600" dirty="0"/>
              <a:t>Make your </a:t>
            </a:r>
            <a:r>
              <a:rPr lang="en-GB" sz="1600" b="1" dirty="0"/>
              <a:t>family a </a:t>
            </a:r>
            <a:r>
              <a:rPr lang="en-GB" sz="1600" b="1" dirty="0" smtClean="0"/>
              <a:t>priority </a:t>
            </a:r>
            <a:r>
              <a:rPr lang="en-GB" sz="1600" dirty="0"/>
              <a:t>– spending time with your </a:t>
            </a:r>
            <a:r>
              <a:rPr lang="en-GB" sz="1600" dirty="0" smtClean="0"/>
              <a:t>children</a:t>
            </a:r>
          </a:p>
          <a:p>
            <a:r>
              <a:rPr lang="en-GB" sz="1600" dirty="0"/>
              <a:t>Create a </a:t>
            </a:r>
            <a:r>
              <a:rPr lang="en-GB" sz="1600" b="1" dirty="0"/>
              <a:t>warm, loving and safe environment. </a:t>
            </a:r>
            <a:endParaRPr lang="en-GB" sz="1600" b="1" dirty="0" smtClean="0"/>
          </a:p>
          <a:p>
            <a:r>
              <a:rPr lang="en-GB" sz="1600" b="1" dirty="0" smtClean="0"/>
              <a:t>Good </a:t>
            </a:r>
            <a:r>
              <a:rPr lang="en-GB" sz="1600" b="1" dirty="0"/>
              <a:t>communication </a:t>
            </a:r>
            <a:r>
              <a:rPr lang="en-GB" sz="1600" dirty="0"/>
              <a:t>– how do children know what you want them to do? Set an example and tell them. How you tell them is really important. Set expectations and communicate </a:t>
            </a:r>
            <a:r>
              <a:rPr lang="en-GB" sz="1600" dirty="0" smtClean="0"/>
              <a:t>well</a:t>
            </a:r>
            <a:endParaRPr lang="en-GB" sz="1600" dirty="0"/>
          </a:p>
          <a:p>
            <a:r>
              <a:rPr lang="en-GB" sz="1600" b="1" dirty="0" smtClean="0"/>
              <a:t>Plan </a:t>
            </a:r>
            <a:r>
              <a:rPr lang="en-GB" sz="1600" b="1" dirty="0"/>
              <a:t>ahead </a:t>
            </a:r>
            <a:r>
              <a:rPr lang="en-GB" sz="1600" dirty="0"/>
              <a:t>to prevent problems as well as supporting children to learn and do their best at an age appropriate level – communicate the expectation and behaviour, prepare in advance and have specific rules. </a:t>
            </a:r>
          </a:p>
          <a:p>
            <a:r>
              <a:rPr lang="en-GB" sz="1600" b="1" dirty="0" smtClean="0"/>
              <a:t>Focussing </a:t>
            </a:r>
            <a:r>
              <a:rPr lang="en-GB" sz="1600" b="1" dirty="0"/>
              <a:t>on the behaviour you want to see rather than that which you don’t. </a:t>
            </a:r>
            <a:r>
              <a:rPr lang="en-GB" sz="1600" dirty="0"/>
              <a:t>Positive attention. Still address the negative but focus on the positive.</a:t>
            </a:r>
          </a:p>
          <a:p>
            <a:r>
              <a:rPr lang="en-GB" sz="1600" b="1" dirty="0" smtClean="0"/>
              <a:t>Help </a:t>
            </a:r>
            <a:r>
              <a:rPr lang="en-GB" sz="1600" b="1" dirty="0"/>
              <a:t>child take </a:t>
            </a:r>
            <a:r>
              <a:rPr lang="en-GB" sz="1600" b="1" dirty="0" smtClean="0"/>
              <a:t>responsibility for their behaviours and teach them to recognise and manage their emotions</a:t>
            </a:r>
            <a:r>
              <a:rPr lang="en-GB" sz="1600" dirty="0" smtClean="0"/>
              <a:t>– </a:t>
            </a:r>
            <a:r>
              <a:rPr lang="en-GB" sz="1600" dirty="0"/>
              <a:t>don’t ignore the small things or they become big! </a:t>
            </a:r>
            <a:r>
              <a:rPr lang="en-GB" sz="1600" b="1" dirty="0" smtClean="0"/>
              <a:t>Reasonable </a:t>
            </a:r>
            <a:r>
              <a:rPr lang="en-GB" sz="1600" b="1" dirty="0"/>
              <a:t>expectations </a:t>
            </a:r>
            <a:r>
              <a:rPr lang="en-GB" sz="1600" dirty="0"/>
              <a:t>for self and each other. Some misbehaviour is </a:t>
            </a:r>
            <a:r>
              <a:rPr lang="en-GB" sz="1600" dirty="0" smtClean="0"/>
              <a:t>normal.</a:t>
            </a:r>
          </a:p>
          <a:p>
            <a:pPr lvl="0"/>
            <a:r>
              <a:rPr lang="en-GB" sz="1600" b="1" dirty="0" smtClean="0"/>
              <a:t>Take </a:t>
            </a:r>
            <a:r>
              <a:rPr lang="en-GB" sz="1600" b="1" dirty="0"/>
              <a:t>care of yourself </a:t>
            </a:r>
            <a:r>
              <a:rPr lang="en-GB" sz="1600" dirty="0"/>
              <a:t>– look after your own needs, balance work and family, talk back to negative thinking and </a:t>
            </a:r>
            <a:r>
              <a:rPr lang="en-GB" sz="1600" b="1" dirty="0"/>
              <a:t>work as a team!</a:t>
            </a:r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438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Emotional regulation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 and teach children to recognise and name their emotions</a:t>
            </a:r>
          </a:p>
          <a:p>
            <a:r>
              <a:rPr lang="en-GB" dirty="0" smtClean="0"/>
              <a:t>Teach children to understand how emotions affect our bodies</a:t>
            </a:r>
          </a:p>
          <a:p>
            <a:r>
              <a:rPr lang="en-GB" dirty="0" smtClean="0"/>
              <a:t>Find alternative ways to express and regulate emotions</a:t>
            </a:r>
          </a:p>
          <a:p>
            <a:r>
              <a:rPr lang="en-GB" dirty="0" smtClean="0"/>
              <a:t>Co-regulate </a:t>
            </a:r>
          </a:p>
          <a:p>
            <a:r>
              <a:rPr lang="en-GB" dirty="0" smtClean="0"/>
              <a:t>Model self-regulation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emotion-coaching par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47" y="2909454"/>
            <a:ext cx="3070167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2CE1-315E-4D32-8374-31DD9866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Wellbeing </a:t>
            </a:r>
            <a:r>
              <a:rPr lang="en-GB" b="1" dirty="0"/>
              <a:t>scale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04823E-2896-47F6-A476-E183851BB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8643" y="303545"/>
            <a:ext cx="6993504" cy="59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7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3278</TotalTime>
  <Words>738</Words>
  <Application>Microsoft Office PowerPoint</Application>
  <PresentationFormat>Widescreen</PresentationFormat>
  <Paragraphs>119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 Boardroom</vt:lpstr>
      <vt:lpstr>Inclusion Coffee Morning Behaviour as Communication</vt:lpstr>
      <vt:lpstr>Being a parent…isn’t easy</vt:lpstr>
      <vt:lpstr>Child Development</vt:lpstr>
      <vt:lpstr>The Hand Brain Model</vt:lpstr>
      <vt:lpstr>Behaviour is communication</vt:lpstr>
      <vt:lpstr>Meltdown or Panic Attack?</vt:lpstr>
      <vt:lpstr>The role of adults</vt:lpstr>
      <vt:lpstr>Emotional regulation</vt:lpstr>
      <vt:lpstr>Wellbeing scale</vt:lpstr>
      <vt:lpstr>Feeling upset,  angry or frustrated?  We all do sometimes and that’s okay…it is what we do that matters</vt:lpstr>
      <vt:lpstr>Use our emotion coaching and calm brain to protect our Russell Rights</vt:lpstr>
      <vt:lpstr>Emotion coaching – get control</vt:lpstr>
      <vt:lpstr>Emotion Coaching</vt:lpstr>
      <vt:lpstr>Recognise the feeling and empathise with them</vt:lpstr>
      <vt:lpstr>Validate the feeling and name the emotion</vt:lpstr>
      <vt:lpstr>Setting limits on behaviour</vt:lpstr>
      <vt:lpstr>Problem Solving </vt:lpstr>
      <vt:lpstr>Time to let our brain make better choices</vt:lpstr>
      <vt:lpstr>We could also:</vt:lpstr>
      <vt:lpstr>Is there a pattern to the behaviour? ABC</vt:lpstr>
      <vt:lpstr>Find the trigger</vt:lpstr>
      <vt:lpstr>More information</vt:lpstr>
      <vt:lpstr>Future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Coffee Morning Behaviour as Communication</dc:title>
  <dc:creator>S Knight</dc:creator>
  <cp:lastModifiedBy>S Knight</cp:lastModifiedBy>
  <cp:revision>30</cp:revision>
  <cp:lastPrinted>2022-11-25T08:10:28Z</cp:lastPrinted>
  <dcterms:created xsi:type="dcterms:W3CDTF">2022-11-10T15:25:32Z</dcterms:created>
  <dcterms:modified xsi:type="dcterms:W3CDTF">2022-11-25T17:22:20Z</dcterms:modified>
</cp:coreProperties>
</file>