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8" r:id="rId3"/>
    <p:sldId id="275" r:id="rId4"/>
    <p:sldId id="276" r:id="rId5"/>
    <p:sldId id="257" r:id="rId6"/>
    <p:sldId id="268" r:id="rId7"/>
    <p:sldId id="267" r:id="rId8"/>
    <p:sldId id="273" r:id="rId9"/>
    <p:sldId id="260" r:id="rId10"/>
    <p:sldId id="272" r:id="rId11"/>
    <p:sldId id="261" r:id="rId12"/>
    <p:sldId id="277" r:id="rId13"/>
    <p:sldId id="262" r:id="rId14"/>
    <p:sldId id="263" r:id="rId15"/>
    <p:sldId id="264" r:id="rId16"/>
    <p:sldId id="265" r:id="rId17"/>
    <p:sldId id="269" r:id="rId18"/>
    <p:sldId id="266" r:id="rId19"/>
    <p:sldId id="274" r:id="rId20"/>
    <p:sldId id="282" r:id="rId21"/>
    <p:sldId id="278"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426" tIns="45714" rIns="91426" bIns="45714" rtlCol="0"/>
          <a:lstStyle>
            <a:lvl1pPr algn="r">
              <a:defRPr sz="1200"/>
            </a:lvl1pPr>
          </a:lstStyle>
          <a:p>
            <a:fld id="{0743E395-9982-4BBB-960D-02D0D73D970A}" type="datetimeFigureOut">
              <a:rPr lang="en-GB" smtClean="0"/>
              <a:t>27/03/2024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6" tIns="45714" rIns="91426" bIns="45714"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26" tIns="45714" rIns="91426" bIns="457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4"/>
            <a:ext cx="2945659" cy="498055"/>
          </a:xfrm>
          <a:prstGeom prst="rect">
            <a:avLst/>
          </a:prstGeom>
        </p:spPr>
        <p:txBody>
          <a:bodyPr vert="horz" lIns="91426" tIns="45714" rIns="91426"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4"/>
            <a:ext cx="2945659" cy="498055"/>
          </a:xfrm>
          <a:prstGeom prst="rect">
            <a:avLst/>
          </a:prstGeom>
        </p:spPr>
        <p:txBody>
          <a:bodyPr vert="horz" lIns="91426" tIns="45714" rIns="91426" bIns="45714" rtlCol="0" anchor="b"/>
          <a:lstStyle>
            <a:lvl1pPr algn="r">
              <a:defRPr sz="1200"/>
            </a:lvl1pPr>
          </a:lstStyle>
          <a:p>
            <a:fld id="{D256D11A-684D-4441-8A20-DD3DFD1551CF}" type="slidenum">
              <a:rPr lang="en-GB" smtClean="0"/>
              <a:t>‹#›</a:t>
            </a:fld>
            <a:endParaRPr lang="en-GB"/>
          </a:p>
        </p:txBody>
      </p:sp>
    </p:spTree>
    <p:extLst>
      <p:ext uri="{BB962C8B-B14F-4D97-AF65-F5344CB8AC3E}">
        <p14:creationId xmlns:p14="http://schemas.microsoft.com/office/powerpoint/2010/main" val="369101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sets.publishing.service.gov.uk/media/5a7dcb85ed915d2ac884d995/SEND_Code_of_Practice_January_2015.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everyone whether</a:t>
            </a:r>
            <a:r>
              <a:rPr lang="en-GB" baseline="0" dirty="0" smtClean="0"/>
              <a:t> you’ve been to one of our coffee mornings before or not.  For those of you who aren’t sure, I’m Sarah Knight and I’m the Inclusion Lead at Russell Lower – this role includes the role of </a:t>
            </a:r>
            <a:r>
              <a:rPr lang="en-GB" baseline="0" dirty="0" err="1" smtClean="0"/>
              <a:t>SENDCo</a:t>
            </a:r>
            <a:r>
              <a:rPr lang="en-GB" baseline="0" dirty="0" smtClean="0"/>
              <a:t> (Special Educational Needs Coordinator), Designated Safeguarding Lead and Pastoral Lead.  As you probably already know, I no longer have a class of my own, which means I’m available to support all 450 of our children, all 15 of our teachers, all of our LSAs and you as parents.</a:t>
            </a:r>
          </a:p>
          <a:p>
            <a:endParaRPr lang="en-GB" baseline="0" dirty="0" smtClean="0"/>
          </a:p>
          <a:p>
            <a:r>
              <a:rPr lang="en-GB" baseline="0" dirty="0" smtClean="0"/>
              <a:t>The format for the next hour is:</a:t>
            </a:r>
          </a:p>
          <a:p>
            <a:r>
              <a:rPr lang="en-GB" baseline="0" dirty="0" smtClean="0"/>
              <a:t>I’ll talk for about 20 </a:t>
            </a:r>
            <a:r>
              <a:rPr lang="en-GB" baseline="0" dirty="0" err="1" smtClean="0"/>
              <a:t>mins</a:t>
            </a:r>
            <a:r>
              <a:rPr lang="en-GB" baseline="0" dirty="0" smtClean="0"/>
              <a:t> or so about SEND and the new CBC Graduated Approach (as always I apologise if I over-run</a:t>
            </a:r>
          </a:p>
          <a:p>
            <a:r>
              <a:rPr lang="en-GB" baseline="0" dirty="0" smtClean="0"/>
              <a:t>Then we’ll open it up to discussion either as a group, amongst yourselves or with me.</a:t>
            </a:r>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1</a:t>
            </a:fld>
            <a:endParaRPr lang="en-GB"/>
          </a:p>
        </p:txBody>
      </p:sp>
    </p:spTree>
    <p:extLst>
      <p:ext uri="{BB962C8B-B14F-4D97-AF65-F5344CB8AC3E}">
        <p14:creationId xmlns:p14="http://schemas.microsoft.com/office/powerpoint/2010/main" val="1905827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10</a:t>
            </a:fld>
            <a:endParaRPr lang="en-GB"/>
          </a:p>
        </p:txBody>
      </p:sp>
    </p:spTree>
    <p:extLst>
      <p:ext uri="{BB962C8B-B14F-4D97-AF65-F5344CB8AC3E}">
        <p14:creationId xmlns:p14="http://schemas.microsoft.com/office/powerpoint/2010/main" val="176045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11</a:t>
            </a:fld>
            <a:endParaRPr lang="en-GB"/>
          </a:p>
        </p:txBody>
      </p:sp>
    </p:spTree>
    <p:extLst>
      <p:ext uri="{BB962C8B-B14F-4D97-AF65-F5344CB8AC3E}">
        <p14:creationId xmlns:p14="http://schemas.microsoft.com/office/powerpoint/2010/main" val="338074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256D11A-684D-4441-8A20-DD3DFD1551CF}" type="slidenum">
              <a:rPr lang="en-GB" smtClean="0"/>
              <a:t>12</a:t>
            </a:fld>
            <a:endParaRPr lang="en-GB"/>
          </a:p>
        </p:txBody>
      </p:sp>
    </p:spTree>
    <p:extLst>
      <p:ext uri="{BB962C8B-B14F-4D97-AF65-F5344CB8AC3E}">
        <p14:creationId xmlns:p14="http://schemas.microsoft.com/office/powerpoint/2010/main" val="136486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13</a:t>
            </a:fld>
            <a:endParaRPr lang="en-GB"/>
          </a:p>
        </p:txBody>
      </p:sp>
    </p:spTree>
    <p:extLst>
      <p:ext uri="{BB962C8B-B14F-4D97-AF65-F5344CB8AC3E}">
        <p14:creationId xmlns:p14="http://schemas.microsoft.com/office/powerpoint/2010/main" val="2033346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0">
              <a:defRPr/>
            </a:pPr>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14</a:t>
            </a:fld>
            <a:endParaRPr lang="en-GB"/>
          </a:p>
        </p:txBody>
      </p:sp>
    </p:spTree>
    <p:extLst>
      <p:ext uri="{BB962C8B-B14F-4D97-AF65-F5344CB8AC3E}">
        <p14:creationId xmlns:p14="http://schemas.microsoft.com/office/powerpoint/2010/main" val="78416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15</a:t>
            </a:fld>
            <a:endParaRPr lang="en-GB"/>
          </a:p>
        </p:txBody>
      </p:sp>
    </p:spTree>
    <p:extLst>
      <p:ext uri="{BB962C8B-B14F-4D97-AF65-F5344CB8AC3E}">
        <p14:creationId xmlns:p14="http://schemas.microsoft.com/office/powerpoint/2010/main" val="182497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16</a:t>
            </a:fld>
            <a:endParaRPr lang="en-GB"/>
          </a:p>
        </p:txBody>
      </p:sp>
    </p:spTree>
    <p:extLst>
      <p:ext uri="{BB962C8B-B14F-4D97-AF65-F5344CB8AC3E}">
        <p14:creationId xmlns:p14="http://schemas.microsoft.com/office/powerpoint/2010/main" val="429344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17</a:t>
            </a:fld>
            <a:endParaRPr lang="en-GB"/>
          </a:p>
        </p:txBody>
      </p:sp>
    </p:spTree>
    <p:extLst>
      <p:ext uri="{BB962C8B-B14F-4D97-AF65-F5344CB8AC3E}">
        <p14:creationId xmlns:p14="http://schemas.microsoft.com/office/powerpoint/2010/main" val="405598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0"/>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18</a:t>
            </a:fld>
            <a:endParaRPr lang="en-GB"/>
          </a:p>
        </p:txBody>
      </p:sp>
    </p:spTree>
    <p:extLst>
      <p:ext uri="{BB962C8B-B14F-4D97-AF65-F5344CB8AC3E}">
        <p14:creationId xmlns:p14="http://schemas.microsoft.com/office/powerpoint/2010/main" val="1967079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19</a:t>
            </a:fld>
            <a:endParaRPr lang="en-GB"/>
          </a:p>
        </p:txBody>
      </p:sp>
    </p:spTree>
    <p:extLst>
      <p:ext uri="{BB962C8B-B14F-4D97-AF65-F5344CB8AC3E}">
        <p14:creationId xmlns:p14="http://schemas.microsoft.com/office/powerpoint/2010/main" val="9093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7" indent="-17143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2</a:t>
            </a:fld>
            <a:endParaRPr lang="en-GB"/>
          </a:p>
        </p:txBody>
      </p:sp>
    </p:spTree>
    <p:extLst>
      <p:ext uri="{BB962C8B-B14F-4D97-AF65-F5344CB8AC3E}">
        <p14:creationId xmlns:p14="http://schemas.microsoft.com/office/powerpoint/2010/main" val="1775399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20</a:t>
            </a:fld>
            <a:endParaRPr lang="en-GB"/>
          </a:p>
        </p:txBody>
      </p:sp>
    </p:spTree>
    <p:extLst>
      <p:ext uri="{BB962C8B-B14F-4D97-AF65-F5344CB8AC3E}">
        <p14:creationId xmlns:p14="http://schemas.microsoft.com/office/powerpoint/2010/main" val="40734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21</a:t>
            </a:fld>
            <a:endParaRPr lang="en-GB"/>
          </a:p>
        </p:txBody>
      </p:sp>
    </p:spTree>
    <p:extLst>
      <p:ext uri="{BB962C8B-B14F-4D97-AF65-F5344CB8AC3E}">
        <p14:creationId xmlns:p14="http://schemas.microsoft.com/office/powerpoint/2010/main" val="375718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3</a:t>
            </a:fld>
            <a:endParaRPr lang="en-GB"/>
          </a:p>
        </p:txBody>
      </p:sp>
    </p:spTree>
    <p:extLst>
      <p:ext uri="{BB962C8B-B14F-4D97-AF65-F5344CB8AC3E}">
        <p14:creationId xmlns:p14="http://schemas.microsoft.com/office/powerpoint/2010/main" val="50478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4</a:t>
            </a:fld>
            <a:endParaRPr lang="en-GB"/>
          </a:p>
        </p:txBody>
      </p:sp>
    </p:spTree>
    <p:extLst>
      <p:ext uri="{BB962C8B-B14F-4D97-AF65-F5344CB8AC3E}">
        <p14:creationId xmlns:p14="http://schemas.microsoft.com/office/powerpoint/2010/main" val="252473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5</a:t>
            </a:fld>
            <a:endParaRPr lang="en-GB"/>
          </a:p>
        </p:txBody>
      </p:sp>
    </p:spTree>
    <p:extLst>
      <p:ext uri="{BB962C8B-B14F-4D97-AF65-F5344CB8AC3E}">
        <p14:creationId xmlns:p14="http://schemas.microsoft.com/office/powerpoint/2010/main" val="120158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graduated approach is a phased an staged process of supporting children in mainstream schools.</a:t>
            </a:r>
          </a:p>
          <a:p>
            <a:r>
              <a:rPr lang="en-GB" dirty="0" smtClean="0"/>
              <a:t>The </a:t>
            </a:r>
            <a:r>
              <a:rPr lang="en-GB" b="1" u="sng" dirty="0" err="1" smtClean="0">
                <a:hlinkClick r:id="rId3"/>
              </a:rPr>
              <a:t>The</a:t>
            </a:r>
            <a:r>
              <a:rPr lang="en-GB" b="1" u="sng" dirty="0" smtClean="0">
                <a:hlinkClick r:id="rId3"/>
              </a:rPr>
              <a:t> SEND Code of Practice 2015</a:t>
            </a:r>
            <a:r>
              <a:rPr lang="en-GB" dirty="0" smtClean="0"/>
              <a:t> says a graduated approach should be taken to supporting children and young people who have a SEND, and that schools and settings should assess their needs and decide on appropriate support.</a:t>
            </a:r>
          </a:p>
          <a:p>
            <a:r>
              <a:rPr lang="en-GB" dirty="0" smtClean="0"/>
              <a:t>All schools have funding to support children and young people who have a SEND within their budget. The local authority expects schools to use this funding for provision as:</a:t>
            </a:r>
          </a:p>
          <a:p>
            <a:r>
              <a:rPr lang="en-GB" dirty="0" smtClean="0"/>
              <a:t>Training</a:t>
            </a:r>
          </a:p>
          <a:p>
            <a:r>
              <a:rPr lang="en-GB" dirty="0" smtClean="0"/>
              <a:t>Assessment packages</a:t>
            </a:r>
          </a:p>
          <a:p>
            <a:r>
              <a:rPr lang="en-GB" dirty="0" smtClean="0"/>
              <a:t>Delivery of effective interventions</a:t>
            </a:r>
          </a:p>
          <a:p>
            <a:r>
              <a:rPr lang="en-GB" dirty="0" smtClean="0"/>
              <a:t>Equipment</a:t>
            </a:r>
          </a:p>
          <a:p>
            <a:r>
              <a:rPr lang="en-GB" dirty="0" smtClean="0"/>
              <a:t>As part of a graduated approach, schools should ensure that ALL children and young people, whether they have a SEND or not, are receiving High Quality Teaching and that all teachers are in receipt of regular training around their SEND needs.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6</a:t>
            </a:fld>
            <a:endParaRPr lang="en-GB"/>
          </a:p>
        </p:txBody>
      </p:sp>
    </p:spTree>
    <p:extLst>
      <p:ext uri="{BB962C8B-B14F-4D97-AF65-F5344CB8AC3E}">
        <p14:creationId xmlns:p14="http://schemas.microsoft.com/office/powerpoint/2010/main" val="380132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Graduated Approach is a ‘one-stop</a:t>
            </a:r>
            <a:r>
              <a:rPr lang="en-GB" baseline="0" dirty="0" smtClean="0"/>
              <a:t> shop’ for all things SEND Support.  It is a ‘live’ document with links to advice, referral documents and resources to support teachers and </a:t>
            </a:r>
            <a:r>
              <a:rPr lang="en-GB" baseline="0" dirty="0" err="1" smtClean="0"/>
              <a:t>SENDCos</a:t>
            </a:r>
            <a:r>
              <a:rPr lang="en-GB" baseline="0" dirty="0" smtClean="0"/>
              <a:t> in addressing the needs of ALL pupils, not just those in need of SEND Support.</a:t>
            </a:r>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7</a:t>
            </a:fld>
            <a:endParaRPr lang="en-GB"/>
          </a:p>
        </p:txBody>
      </p:sp>
    </p:spTree>
    <p:extLst>
      <p:ext uri="{BB962C8B-B14F-4D97-AF65-F5344CB8AC3E}">
        <p14:creationId xmlns:p14="http://schemas.microsoft.com/office/powerpoint/2010/main" val="94714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6D11A-684D-4441-8A20-DD3DFD1551CF}" type="slidenum">
              <a:rPr lang="en-GB" smtClean="0"/>
              <a:t>8</a:t>
            </a:fld>
            <a:endParaRPr lang="en-GB"/>
          </a:p>
        </p:txBody>
      </p:sp>
    </p:spTree>
    <p:extLst>
      <p:ext uri="{BB962C8B-B14F-4D97-AF65-F5344CB8AC3E}">
        <p14:creationId xmlns:p14="http://schemas.microsoft.com/office/powerpoint/2010/main" val="170990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56D11A-684D-4441-8A20-DD3DFD1551CF}" type="slidenum">
              <a:rPr lang="en-GB" smtClean="0"/>
              <a:t>9</a:t>
            </a:fld>
            <a:endParaRPr lang="en-GB"/>
          </a:p>
        </p:txBody>
      </p:sp>
    </p:spTree>
    <p:extLst>
      <p:ext uri="{BB962C8B-B14F-4D97-AF65-F5344CB8AC3E}">
        <p14:creationId xmlns:p14="http://schemas.microsoft.com/office/powerpoint/2010/main" val="2576708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3/27/2024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3/27/2024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3/27/2024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localoffer.centralbedfordshire.gov.uk/kb5/centralbedfordshire/directory/localoffer.page?localofferchannel=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youtu.be/-rYRBKv7W6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edukeyapp.com/manager/inde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search3.openobjects.com/mediamanager/centralbedfordshire/directory/files/cbc_graduated_approach.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search3.openobjects.com/mediamanager/centralbedfordshire/directory/files/cbc_graduated_approach.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councilfordisabledchildren.org.uk/about-us-0/networks/information-advice-and-support-programme/useful-resources-publications/what-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egislation.gov.uk/ukpga/2014/6/section/21/enact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ocaloffer.centralbedfordshire.gov.uk/kb5/centralbedfordshire/directory/advice.page?id=9xy8xRPo_f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www.russell-lower.co.uk/website/learning_support_and_send/65894"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png"/><Relationship Id="rId7" Type="http://schemas.openxmlformats.org/officeDocument/2006/relationships/hyperlink" Target="New%20Graduated%20Approach%20to%20SEND.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398815/SEND_Code_of_Practice_January_2015.pdf"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ducationendowmentfoundation.org.uk/education-evidence/guidance-reports/send" TargetMode="External"/><Relationship Id="rId5" Type="http://schemas.openxmlformats.org/officeDocument/2006/relationships/image" Target="../media/image5.png"/><Relationship Id="rId4" Type="http://schemas.openxmlformats.org/officeDocument/2006/relationships/hyperlink" Target="https://www.youtube.com/watch?v=a_4U73xozW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New%20Graduated%20Approach%20to%20SEND.pptx" TargetMode="External"/><Relationship Id="rId7" Type="http://schemas.openxmlformats.org/officeDocument/2006/relationships/hyperlink" Target="ey_send_guidance_-_graduated_approach_2018.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localoffer.centralbedfordshire.gov.uk/kb5/centralbedfordshire/directory/localoffer.page?localofferchannel=1" TargetMode="External"/><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earch3.openobjects.com/mediamanager/centralbedfordshire/directory/files/cbc_graduated_approach.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Inclusion Coffee Morning </a:t>
            </a:r>
            <a:r>
              <a:rPr lang="en-GB" sz="3600" dirty="0" smtClean="0"/>
              <a:t>New Graduated Approach to SEND</a:t>
            </a:r>
            <a:endParaRPr lang="en-GB" sz="3600" dirty="0"/>
          </a:p>
        </p:txBody>
      </p:sp>
      <p:sp>
        <p:nvSpPr>
          <p:cNvPr id="3" name="Subtitle 2"/>
          <p:cNvSpPr>
            <a:spLocks noGrp="1"/>
          </p:cNvSpPr>
          <p:nvPr>
            <p:ph type="subTitle" idx="1"/>
          </p:nvPr>
        </p:nvSpPr>
        <p:spPr/>
        <p:txBody>
          <a:bodyPr/>
          <a:lstStyle/>
          <a:p>
            <a:r>
              <a:rPr lang="en-GB" dirty="0" smtClean="0"/>
              <a:t>FRIDAY 22</a:t>
            </a:r>
            <a:r>
              <a:rPr lang="en-GB" baseline="30000" dirty="0" smtClean="0"/>
              <a:t>nd</a:t>
            </a:r>
            <a:r>
              <a:rPr lang="en-GB" dirty="0" smtClean="0"/>
              <a:t> march 2024</a:t>
            </a:r>
            <a:endParaRPr lang="en-GB" dirty="0"/>
          </a:p>
        </p:txBody>
      </p:sp>
      <p:sp>
        <p:nvSpPr>
          <p:cNvPr id="4" name="TextBox 3"/>
          <p:cNvSpPr txBox="1"/>
          <p:nvPr/>
        </p:nvSpPr>
        <p:spPr>
          <a:xfrm>
            <a:off x="1362773" y="5597236"/>
            <a:ext cx="10108790" cy="369332"/>
          </a:xfrm>
          <a:prstGeom prst="rect">
            <a:avLst/>
          </a:prstGeom>
          <a:noFill/>
        </p:spPr>
        <p:txBody>
          <a:bodyPr wrap="square" rtlCol="0">
            <a:spAutoFit/>
          </a:bodyPr>
          <a:lstStyle/>
          <a:p>
            <a:r>
              <a:rPr lang="en-GB" b="1" dirty="0" smtClean="0">
                <a:solidFill>
                  <a:schemeClr val="bg1"/>
                </a:solidFill>
              </a:rPr>
              <a:t>Welcome! Please sign in and grab a drink and biscuit and make yourselves comfortable!</a:t>
            </a:r>
            <a:endParaRPr lang="en-GB" b="1" dirty="0">
              <a:solidFill>
                <a:schemeClr val="bg1"/>
              </a:solidFill>
            </a:endParaRPr>
          </a:p>
        </p:txBody>
      </p:sp>
    </p:spTree>
    <p:extLst>
      <p:ext uri="{BB962C8B-B14F-4D97-AF65-F5344CB8AC3E}">
        <p14:creationId xmlns:p14="http://schemas.microsoft.com/office/powerpoint/2010/main" val="1333192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Ordinarily Available Provision</a:t>
            </a:r>
            <a:endParaRPr lang="en-GB" dirty="0"/>
          </a:p>
        </p:txBody>
      </p:sp>
      <p:pic>
        <p:nvPicPr>
          <p:cNvPr id="5" name="Content Placeholder 4"/>
          <p:cNvPicPr>
            <a:picLocks noGrp="1" noChangeAspect="1"/>
          </p:cNvPicPr>
          <p:nvPr>
            <p:ph idx="1"/>
          </p:nvPr>
        </p:nvPicPr>
        <p:blipFill>
          <a:blip r:embed="rId3"/>
          <a:stretch>
            <a:fillRect/>
          </a:stretch>
        </p:blipFill>
        <p:spPr>
          <a:xfrm>
            <a:off x="909177" y="1847361"/>
            <a:ext cx="7408345" cy="4831530"/>
          </a:xfrm>
          <a:prstGeom prst="rect">
            <a:avLst/>
          </a:prstGeom>
        </p:spPr>
      </p:pic>
      <p:pic>
        <p:nvPicPr>
          <p:cNvPr id="4" name="Picture 3"/>
          <p:cNvPicPr>
            <a:picLocks noChangeAspect="1"/>
          </p:cNvPicPr>
          <p:nvPr/>
        </p:nvPicPr>
        <p:blipFill>
          <a:blip r:embed="rId4"/>
          <a:stretch>
            <a:fillRect/>
          </a:stretch>
        </p:blipFill>
        <p:spPr>
          <a:xfrm>
            <a:off x="9609991" y="720446"/>
            <a:ext cx="2357443" cy="1416085"/>
          </a:xfrm>
          <a:prstGeom prst="rect">
            <a:avLst/>
          </a:prstGeom>
        </p:spPr>
      </p:pic>
    </p:spTree>
    <p:extLst>
      <p:ext uri="{BB962C8B-B14F-4D97-AF65-F5344CB8AC3E}">
        <p14:creationId xmlns:p14="http://schemas.microsoft.com/office/powerpoint/2010/main" val="4220879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 Support</a:t>
            </a:r>
            <a:endParaRPr lang="en-GB" dirty="0"/>
          </a:p>
        </p:txBody>
      </p:sp>
      <p:sp>
        <p:nvSpPr>
          <p:cNvPr id="3" name="Content Placeholder 2"/>
          <p:cNvSpPr>
            <a:spLocks noGrp="1"/>
          </p:cNvSpPr>
          <p:nvPr>
            <p:ph idx="1"/>
          </p:nvPr>
        </p:nvSpPr>
        <p:spPr/>
        <p:txBody>
          <a:bodyPr/>
          <a:lstStyle/>
          <a:p>
            <a:r>
              <a:rPr lang="en-GB" dirty="0"/>
              <a:t>If a child’s needs cannot be met through OAP, then they may be placed on to the school’s SEND register and the process of Assess, Plan, Do, Review (APDR) would begin. This is where schools consider their needs, implement a package of support, and review its impact.</a:t>
            </a:r>
          </a:p>
          <a:p>
            <a:r>
              <a:rPr lang="en-GB" dirty="0"/>
              <a:t>If a child or young person requires APDR then they would be considered at </a:t>
            </a:r>
            <a:r>
              <a:rPr lang="en-GB" b="1" u="sng" dirty="0">
                <a:hlinkClick r:id="rId3"/>
              </a:rPr>
              <a:t>SEND Support</a:t>
            </a:r>
            <a:r>
              <a:rPr lang="en-GB" dirty="0"/>
              <a:t>.  Throughout this process, parents and families should be informed of what support is in place for their child and should be invited to review its impact with the school. </a:t>
            </a:r>
            <a:endParaRPr lang="en-GB" dirty="0" smtClean="0"/>
          </a:p>
          <a:p>
            <a:r>
              <a:rPr lang="en-GB" dirty="0" smtClean="0"/>
              <a:t>This is recorded with a K-SEND Support code on G2 </a:t>
            </a:r>
            <a:r>
              <a:rPr lang="en-GB" dirty="0" err="1" smtClean="0"/>
              <a:t>Integris</a:t>
            </a:r>
            <a:r>
              <a:rPr lang="en-GB" dirty="0"/>
              <a:t> </a:t>
            </a:r>
            <a:r>
              <a:rPr lang="en-GB" dirty="0" smtClean="0"/>
              <a:t>and requires parent consent.</a:t>
            </a:r>
            <a:endParaRPr lang="en-GB" dirty="0"/>
          </a:p>
          <a:p>
            <a:endParaRPr lang="en-GB" dirty="0"/>
          </a:p>
        </p:txBody>
      </p:sp>
      <p:pic>
        <p:nvPicPr>
          <p:cNvPr id="4" name="Picture 3">
            <a:hlinkClick r:id="rId4"/>
          </p:cNvPr>
          <p:cNvPicPr>
            <a:picLocks noChangeAspect="1"/>
          </p:cNvPicPr>
          <p:nvPr/>
        </p:nvPicPr>
        <p:blipFill>
          <a:blip r:embed="rId5"/>
          <a:stretch>
            <a:fillRect/>
          </a:stretch>
        </p:blipFill>
        <p:spPr>
          <a:xfrm>
            <a:off x="7854341" y="501163"/>
            <a:ext cx="3323845" cy="1869298"/>
          </a:xfrm>
          <a:prstGeom prst="rect">
            <a:avLst/>
          </a:prstGeom>
        </p:spPr>
      </p:pic>
    </p:spTree>
    <p:extLst>
      <p:ext uri="{BB962C8B-B14F-4D97-AF65-F5344CB8AC3E}">
        <p14:creationId xmlns:p14="http://schemas.microsoft.com/office/powerpoint/2010/main" val="2838662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Provision</a:t>
            </a:r>
            <a:endParaRPr lang="en-GB" dirty="0"/>
          </a:p>
        </p:txBody>
      </p:sp>
      <p:pic>
        <p:nvPicPr>
          <p:cNvPr id="4" name="Content Placeholder 3"/>
          <p:cNvPicPr>
            <a:picLocks noGrp="1" noChangeAspect="1"/>
          </p:cNvPicPr>
          <p:nvPr>
            <p:ph idx="1"/>
          </p:nvPr>
        </p:nvPicPr>
        <p:blipFill>
          <a:blip r:embed="rId3"/>
          <a:stretch>
            <a:fillRect/>
          </a:stretch>
        </p:blipFill>
        <p:spPr>
          <a:xfrm>
            <a:off x="1313490" y="2288706"/>
            <a:ext cx="9255502" cy="3936248"/>
          </a:xfrm>
          <a:prstGeom prst="rect">
            <a:avLst/>
          </a:prstGeom>
        </p:spPr>
      </p:pic>
    </p:spTree>
    <p:extLst>
      <p:ext uri="{BB962C8B-B14F-4D97-AF65-F5344CB8AC3E}">
        <p14:creationId xmlns:p14="http://schemas.microsoft.com/office/powerpoint/2010/main" val="98441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Assess, Plan, Do, Review?</a:t>
            </a:r>
            <a:endParaRPr lang="en-GB" dirty="0"/>
          </a:p>
        </p:txBody>
      </p:sp>
      <p:pic>
        <p:nvPicPr>
          <p:cNvPr id="4" name="Content Placeholder 3"/>
          <p:cNvPicPr>
            <a:picLocks noGrp="1" noChangeAspect="1"/>
          </p:cNvPicPr>
          <p:nvPr>
            <p:ph idx="1"/>
          </p:nvPr>
        </p:nvPicPr>
        <p:blipFill>
          <a:blip r:embed="rId3"/>
          <a:stretch>
            <a:fillRect/>
          </a:stretch>
        </p:blipFill>
        <p:spPr>
          <a:xfrm>
            <a:off x="243355" y="2136530"/>
            <a:ext cx="8997361" cy="4471678"/>
          </a:xfrm>
          <a:prstGeom prst="rect">
            <a:avLst/>
          </a:prstGeom>
        </p:spPr>
      </p:pic>
      <p:pic>
        <p:nvPicPr>
          <p:cNvPr id="5" name="Picture 4"/>
          <p:cNvPicPr>
            <a:picLocks noChangeAspect="1"/>
          </p:cNvPicPr>
          <p:nvPr/>
        </p:nvPicPr>
        <p:blipFill>
          <a:blip r:embed="rId4"/>
          <a:stretch>
            <a:fillRect/>
          </a:stretch>
        </p:blipFill>
        <p:spPr>
          <a:xfrm>
            <a:off x="9337431" y="3680679"/>
            <a:ext cx="2447558" cy="2276550"/>
          </a:xfrm>
          <a:prstGeom prst="rect">
            <a:avLst/>
          </a:prstGeom>
        </p:spPr>
      </p:pic>
      <p:pic>
        <p:nvPicPr>
          <p:cNvPr id="6" name="Picture 5"/>
          <p:cNvPicPr>
            <a:picLocks noChangeAspect="1"/>
          </p:cNvPicPr>
          <p:nvPr/>
        </p:nvPicPr>
        <p:blipFill>
          <a:blip r:embed="rId5"/>
          <a:stretch>
            <a:fillRect/>
          </a:stretch>
        </p:blipFill>
        <p:spPr>
          <a:xfrm>
            <a:off x="9487266" y="711013"/>
            <a:ext cx="2147887" cy="1232273"/>
          </a:xfrm>
          <a:prstGeom prst="rect">
            <a:avLst/>
          </a:prstGeom>
        </p:spPr>
      </p:pic>
    </p:spTree>
    <p:extLst>
      <p:ext uri="{BB962C8B-B14F-4D97-AF65-F5344CB8AC3E}">
        <p14:creationId xmlns:p14="http://schemas.microsoft.com/office/powerpoint/2010/main" val="3726870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SEND Support Plans?</a:t>
            </a:r>
            <a:endParaRPr lang="en-GB" dirty="0"/>
          </a:p>
        </p:txBody>
      </p:sp>
      <p:sp>
        <p:nvSpPr>
          <p:cNvPr id="3" name="Content Placeholder 2"/>
          <p:cNvSpPr>
            <a:spLocks noGrp="1"/>
          </p:cNvSpPr>
          <p:nvPr>
            <p:ph idx="1"/>
          </p:nvPr>
        </p:nvSpPr>
        <p:spPr>
          <a:xfrm>
            <a:off x="539493" y="2585915"/>
            <a:ext cx="8825659" cy="3416300"/>
          </a:xfrm>
        </p:spPr>
        <p:txBody>
          <a:bodyPr>
            <a:normAutofit/>
          </a:bodyPr>
          <a:lstStyle/>
          <a:p>
            <a:r>
              <a:rPr lang="en-GB" dirty="0"/>
              <a:t>SEND Support Plans are documents designed help the school review the support in place for children and young people who are receiving SEND Support or have an EHCP.</a:t>
            </a:r>
          </a:p>
          <a:p>
            <a:r>
              <a:rPr lang="en-GB" sz="2200" dirty="0" smtClean="0"/>
              <a:t>We call them MAPs (My Action Plan) and at Russell these are created using Provision Map software.</a:t>
            </a:r>
          </a:p>
          <a:p>
            <a:r>
              <a:rPr lang="en-GB" sz="2200" dirty="0" smtClean="0"/>
              <a:t>They should be </a:t>
            </a:r>
            <a:r>
              <a:rPr lang="en-GB" sz="2200" b="1" dirty="0" smtClean="0">
                <a:solidFill>
                  <a:srgbClr val="7030A0"/>
                </a:solidFill>
              </a:rPr>
              <a:t>person-centred</a:t>
            </a:r>
            <a:r>
              <a:rPr lang="en-GB" sz="2200" dirty="0" smtClean="0"/>
              <a:t>.</a:t>
            </a:r>
          </a:p>
          <a:p>
            <a:r>
              <a:rPr lang="en-GB" sz="2200" dirty="0" smtClean="0"/>
              <a:t>They should be </a:t>
            </a:r>
            <a:r>
              <a:rPr lang="en-GB" sz="2200" b="1" dirty="0">
                <a:solidFill>
                  <a:srgbClr val="7030A0"/>
                </a:solidFill>
              </a:rPr>
              <a:t>c</a:t>
            </a:r>
            <a:r>
              <a:rPr lang="en-GB" sz="2200" b="1" dirty="0" smtClean="0">
                <a:solidFill>
                  <a:srgbClr val="7030A0"/>
                </a:solidFill>
              </a:rPr>
              <a:t>o-produced.</a:t>
            </a:r>
          </a:p>
          <a:p>
            <a:r>
              <a:rPr lang="en-GB" sz="2200" dirty="0" smtClean="0"/>
              <a:t>They must be </a:t>
            </a:r>
            <a:r>
              <a:rPr lang="en-GB" sz="2200" b="1" dirty="0" smtClean="0">
                <a:solidFill>
                  <a:srgbClr val="7030A0"/>
                </a:solidFill>
              </a:rPr>
              <a:t>SMART.</a:t>
            </a:r>
            <a:endParaRPr lang="en-GB" sz="2200" b="1" dirty="0">
              <a:solidFill>
                <a:srgbClr val="7030A0"/>
              </a:solidFill>
            </a:endParaRPr>
          </a:p>
          <a:p>
            <a:pPr marL="0" indent="0">
              <a:buNone/>
            </a:pPr>
            <a:endParaRPr lang="en-GB" sz="2200" dirty="0"/>
          </a:p>
        </p:txBody>
      </p:sp>
      <p:pic>
        <p:nvPicPr>
          <p:cNvPr id="5" name="Picture 4">
            <a:hlinkClick r:id="rId3"/>
          </p:cNvPr>
          <p:cNvPicPr>
            <a:picLocks noChangeAspect="1"/>
          </p:cNvPicPr>
          <p:nvPr/>
        </p:nvPicPr>
        <p:blipFill>
          <a:blip r:embed="rId4"/>
          <a:stretch>
            <a:fillRect/>
          </a:stretch>
        </p:blipFill>
        <p:spPr>
          <a:xfrm>
            <a:off x="9454885" y="3503248"/>
            <a:ext cx="2374507" cy="1246454"/>
          </a:xfrm>
          <a:prstGeom prst="rect">
            <a:avLst/>
          </a:prstGeom>
        </p:spPr>
      </p:pic>
      <p:grpSp>
        <p:nvGrpSpPr>
          <p:cNvPr id="7" name="Group 6"/>
          <p:cNvGrpSpPr/>
          <p:nvPr/>
        </p:nvGrpSpPr>
        <p:grpSpPr>
          <a:xfrm>
            <a:off x="9113157" y="1770672"/>
            <a:ext cx="2875766" cy="1630486"/>
            <a:chOff x="9113157" y="1770672"/>
            <a:chExt cx="2875766" cy="1630486"/>
          </a:xfrm>
        </p:grpSpPr>
        <p:pic>
          <p:nvPicPr>
            <p:cNvPr id="4" name="Picture 3"/>
            <p:cNvPicPr>
              <a:picLocks noChangeAspect="1"/>
            </p:cNvPicPr>
            <p:nvPr/>
          </p:nvPicPr>
          <p:blipFill>
            <a:blip r:embed="rId5"/>
            <a:stretch>
              <a:fillRect/>
            </a:stretch>
          </p:blipFill>
          <p:spPr>
            <a:xfrm>
              <a:off x="9113157" y="1770672"/>
              <a:ext cx="2875766" cy="1630486"/>
            </a:xfrm>
            <a:prstGeom prst="rect">
              <a:avLst/>
            </a:prstGeom>
          </p:spPr>
        </p:pic>
        <p:sp>
          <p:nvSpPr>
            <p:cNvPr id="6" name="Rounded Rectangle 5"/>
            <p:cNvSpPr/>
            <p:nvPr/>
          </p:nvSpPr>
          <p:spPr>
            <a:xfrm>
              <a:off x="10243038" y="1872762"/>
              <a:ext cx="308001" cy="1055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2311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 Targets</a:t>
            </a:r>
            <a:endParaRPr lang="en-GB" dirty="0"/>
          </a:p>
        </p:txBody>
      </p:sp>
      <p:pic>
        <p:nvPicPr>
          <p:cNvPr id="4" name="Content Placeholder 3"/>
          <p:cNvPicPr>
            <a:picLocks noGrp="1" noChangeAspect="1"/>
          </p:cNvPicPr>
          <p:nvPr>
            <p:ph idx="1"/>
          </p:nvPr>
        </p:nvPicPr>
        <p:blipFill>
          <a:blip r:embed="rId3"/>
          <a:stretch>
            <a:fillRect/>
          </a:stretch>
        </p:blipFill>
        <p:spPr>
          <a:xfrm>
            <a:off x="645000" y="2166753"/>
            <a:ext cx="10468141" cy="4330761"/>
          </a:xfrm>
          <a:prstGeom prst="rect">
            <a:avLst/>
          </a:prstGeom>
        </p:spPr>
      </p:pic>
      <p:pic>
        <p:nvPicPr>
          <p:cNvPr id="5" name="Picture 4"/>
          <p:cNvPicPr>
            <a:picLocks noChangeAspect="1"/>
          </p:cNvPicPr>
          <p:nvPr/>
        </p:nvPicPr>
        <p:blipFill>
          <a:blip r:embed="rId4"/>
          <a:stretch>
            <a:fillRect/>
          </a:stretch>
        </p:blipFill>
        <p:spPr>
          <a:xfrm>
            <a:off x="9434145" y="604505"/>
            <a:ext cx="2309052" cy="1347387"/>
          </a:xfrm>
          <a:prstGeom prst="rect">
            <a:avLst/>
          </a:prstGeom>
        </p:spPr>
      </p:pic>
    </p:spTree>
    <p:extLst>
      <p:ext uri="{BB962C8B-B14F-4D97-AF65-F5344CB8AC3E}">
        <p14:creationId xmlns:p14="http://schemas.microsoft.com/office/powerpoint/2010/main" val="2175233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 Target examples</a:t>
            </a:r>
            <a:endParaRPr lang="en-GB" dirty="0"/>
          </a:p>
        </p:txBody>
      </p:sp>
      <p:pic>
        <p:nvPicPr>
          <p:cNvPr id="4" name="Picture 3">
            <a:hlinkClick r:id="rId3"/>
          </p:cNvPr>
          <p:cNvPicPr>
            <a:picLocks noChangeAspect="1"/>
          </p:cNvPicPr>
          <p:nvPr/>
        </p:nvPicPr>
        <p:blipFill>
          <a:blip r:embed="rId4"/>
          <a:stretch>
            <a:fillRect/>
          </a:stretch>
        </p:blipFill>
        <p:spPr>
          <a:xfrm>
            <a:off x="10101262" y="845160"/>
            <a:ext cx="1590675" cy="1457325"/>
          </a:xfrm>
          <a:prstGeom prst="rect">
            <a:avLst/>
          </a:prstGeom>
        </p:spPr>
      </p:pic>
      <p:pic>
        <p:nvPicPr>
          <p:cNvPr id="6" name="Content Placeholder 5"/>
          <p:cNvPicPr>
            <a:picLocks noGrp="1" noChangeAspect="1"/>
          </p:cNvPicPr>
          <p:nvPr>
            <p:ph idx="1"/>
          </p:nvPr>
        </p:nvPicPr>
        <p:blipFill>
          <a:blip r:embed="rId5"/>
          <a:stretch>
            <a:fillRect/>
          </a:stretch>
        </p:blipFill>
        <p:spPr>
          <a:xfrm>
            <a:off x="984338" y="2366107"/>
            <a:ext cx="6955116" cy="4231249"/>
          </a:xfrm>
          <a:prstGeom prst="rect">
            <a:avLst/>
          </a:prstGeom>
        </p:spPr>
      </p:pic>
    </p:spTree>
    <p:extLst>
      <p:ext uri="{BB962C8B-B14F-4D97-AF65-F5344CB8AC3E}">
        <p14:creationId xmlns:p14="http://schemas.microsoft.com/office/powerpoint/2010/main" val="3897486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 Target examples</a:t>
            </a:r>
            <a:endParaRPr lang="en-GB" dirty="0"/>
          </a:p>
        </p:txBody>
      </p:sp>
      <p:pic>
        <p:nvPicPr>
          <p:cNvPr id="4" name="Picture 3">
            <a:hlinkClick r:id="rId3"/>
          </p:cNvPr>
          <p:cNvPicPr>
            <a:picLocks noChangeAspect="1"/>
          </p:cNvPicPr>
          <p:nvPr/>
        </p:nvPicPr>
        <p:blipFill>
          <a:blip r:embed="rId4"/>
          <a:stretch>
            <a:fillRect/>
          </a:stretch>
        </p:blipFill>
        <p:spPr>
          <a:xfrm>
            <a:off x="10101262" y="845160"/>
            <a:ext cx="1590675" cy="1457325"/>
          </a:xfrm>
          <a:prstGeom prst="rect">
            <a:avLst/>
          </a:prstGeom>
        </p:spPr>
      </p:pic>
      <p:pic>
        <p:nvPicPr>
          <p:cNvPr id="5" name="Content Placeholder 4"/>
          <p:cNvPicPr>
            <a:picLocks noGrp="1" noChangeAspect="1"/>
          </p:cNvPicPr>
          <p:nvPr>
            <p:ph idx="1"/>
          </p:nvPr>
        </p:nvPicPr>
        <p:blipFill>
          <a:blip r:embed="rId5"/>
          <a:stretch>
            <a:fillRect/>
          </a:stretch>
        </p:blipFill>
        <p:spPr>
          <a:xfrm>
            <a:off x="911955" y="2029922"/>
            <a:ext cx="7651752" cy="4622739"/>
          </a:xfrm>
          <a:prstGeom prst="rect">
            <a:avLst/>
          </a:prstGeom>
        </p:spPr>
      </p:pic>
    </p:spTree>
    <p:extLst>
      <p:ext uri="{BB962C8B-B14F-4D97-AF65-F5344CB8AC3E}">
        <p14:creationId xmlns:p14="http://schemas.microsoft.com/office/powerpoint/2010/main" val="2498797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 Health and Care Plan (EHCP)</a:t>
            </a:r>
            <a:endParaRPr lang="en-GB" dirty="0"/>
          </a:p>
        </p:txBody>
      </p:sp>
      <p:sp>
        <p:nvSpPr>
          <p:cNvPr id="3" name="Content Placeholder 2"/>
          <p:cNvSpPr>
            <a:spLocks noGrp="1"/>
          </p:cNvSpPr>
          <p:nvPr>
            <p:ph idx="1"/>
          </p:nvPr>
        </p:nvSpPr>
        <p:spPr/>
        <p:txBody>
          <a:bodyPr/>
          <a:lstStyle/>
          <a:p>
            <a:r>
              <a:rPr lang="en-GB" dirty="0"/>
              <a:t>An </a:t>
            </a:r>
            <a:r>
              <a:rPr lang="en-GB" b="1" u="sng" dirty="0">
                <a:hlinkClick r:id="rId3"/>
              </a:rPr>
              <a:t>EHCP</a:t>
            </a:r>
            <a:r>
              <a:rPr lang="en-GB" dirty="0"/>
              <a:t> is a legal document which details a child or young person’s special educational need, what support they need, and what their </a:t>
            </a:r>
            <a:r>
              <a:rPr lang="en-GB" dirty="0" smtClean="0"/>
              <a:t>aspirations are.</a:t>
            </a:r>
          </a:p>
          <a:p>
            <a:r>
              <a:rPr lang="en-GB" dirty="0" smtClean="0"/>
              <a:t>A request for an EHCNA (Education Health &amp; Care Needs Assessment) </a:t>
            </a:r>
            <a:r>
              <a:rPr lang="en-GB" dirty="0"/>
              <a:t>would involve submitting evidence that shows:</a:t>
            </a:r>
          </a:p>
          <a:p>
            <a:pPr lvl="1"/>
            <a:r>
              <a:rPr lang="en-GB" dirty="0"/>
              <a:t>purposeful steps have been made to support a child at SEND Support</a:t>
            </a:r>
          </a:p>
          <a:p>
            <a:pPr lvl="1"/>
            <a:r>
              <a:rPr lang="en-GB" b="1" dirty="0"/>
              <a:t>or</a:t>
            </a:r>
            <a:r>
              <a:rPr lang="en-GB" dirty="0"/>
              <a:t> there is evidence that there has been a rapid decline in the child’s presentation that will require a high level of ongoing support</a:t>
            </a:r>
            <a:r>
              <a:rPr lang="en-GB" dirty="0" smtClean="0"/>
              <a:t>.</a:t>
            </a:r>
            <a:endParaRPr lang="en-GB" dirty="0"/>
          </a:p>
        </p:txBody>
      </p:sp>
    </p:spTree>
    <p:extLst>
      <p:ext uri="{BB962C8B-B14F-4D97-AF65-F5344CB8AC3E}">
        <p14:creationId xmlns:p14="http://schemas.microsoft.com/office/powerpoint/2010/main" val="836289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Co-production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a:t>In Central Bedfordshire there is a collective commitment to joint working and implementing best practice when working with SEND children, young people, and parents across three key areas: effective communication, empowering people and being solution focused. </a:t>
            </a:r>
          </a:p>
          <a:p>
            <a:r>
              <a:rPr lang="en-GB" dirty="0"/>
              <a:t>Our shared vision for SEND is to ensure:</a:t>
            </a:r>
          </a:p>
          <a:p>
            <a:r>
              <a:rPr lang="en-GB" dirty="0"/>
              <a:t>Everyone working with children and families are communicating and working together to achieve the same outcomes.</a:t>
            </a:r>
          </a:p>
          <a:p>
            <a:r>
              <a:rPr lang="en-GB" dirty="0"/>
              <a:t>Everyone understands what we are trying to achieve and what families are asking for.</a:t>
            </a:r>
          </a:p>
          <a:p>
            <a:r>
              <a:rPr lang="en-GB" dirty="0"/>
              <a:t>Families can see evidence of everyone communicating and working together for the benefit of their child and other families.</a:t>
            </a:r>
          </a:p>
          <a:p>
            <a:endParaRPr lang="en-GB" dirty="0" smtClean="0">
              <a:solidFill>
                <a:srgbClr val="7030A0"/>
              </a:solidFill>
            </a:endParaRPr>
          </a:p>
          <a:p>
            <a:endParaRPr lang="en-GB" dirty="0">
              <a:solidFill>
                <a:srgbClr val="7030A0"/>
              </a:solidFill>
            </a:endParaRPr>
          </a:p>
          <a:p>
            <a:r>
              <a:rPr lang="en-GB" dirty="0" smtClean="0">
                <a:solidFill>
                  <a:srgbClr val="7030A0"/>
                </a:solidFill>
              </a:rPr>
              <a:t>Your comments, questions, suggestions are welcome…</a:t>
            </a:r>
          </a:p>
          <a:p>
            <a:endParaRPr lang="en-GB" dirty="0"/>
          </a:p>
        </p:txBody>
      </p:sp>
      <p:pic>
        <p:nvPicPr>
          <p:cNvPr id="4" name="Picture 3"/>
          <p:cNvPicPr>
            <a:picLocks noChangeAspect="1"/>
          </p:cNvPicPr>
          <p:nvPr/>
        </p:nvPicPr>
        <p:blipFill>
          <a:blip r:embed="rId3"/>
          <a:stretch>
            <a:fillRect/>
          </a:stretch>
        </p:blipFill>
        <p:spPr>
          <a:xfrm>
            <a:off x="9569804" y="282331"/>
            <a:ext cx="2475658" cy="3469535"/>
          </a:xfrm>
          <a:prstGeom prst="rect">
            <a:avLst/>
          </a:prstGeom>
        </p:spPr>
      </p:pic>
    </p:spTree>
    <p:extLst>
      <p:ext uri="{BB962C8B-B14F-4D97-AF65-F5344CB8AC3E}">
        <p14:creationId xmlns:p14="http://schemas.microsoft.com/office/powerpoint/2010/main" val="1293565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Special Educational Need (SEN)?</a:t>
            </a:r>
            <a:endParaRPr lang="en-GB" dirty="0"/>
          </a:p>
        </p:txBody>
      </p:sp>
      <p:sp>
        <p:nvSpPr>
          <p:cNvPr id="3" name="Content Placeholder 2"/>
          <p:cNvSpPr>
            <a:spLocks noGrp="1"/>
          </p:cNvSpPr>
          <p:nvPr>
            <p:ph idx="1"/>
          </p:nvPr>
        </p:nvSpPr>
        <p:spPr/>
        <p:txBody>
          <a:bodyPr/>
          <a:lstStyle/>
          <a:p>
            <a:r>
              <a:rPr lang="en-GB" dirty="0"/>
              <a:t>The </a:t>
            </a:r>
            <a:r>
              <a:rPr lang="en-GB" b="1" u="sng" dirty="0">
                <a:hlinkClick r:id="rId3"/>
              </a:rPr>
              <a:t>Children and Families Act 2014</a:t>
            </a:r>
            <a:r>
              <a:rPr lang="en-GB" dirty="0"/>
              <a:t>  says that “a child of compulsory school age or a young person has a learning difficulty or disability if he or she:</a:t>
            </a:r>
          </a:p>
          <a:p>
            <a:r>
              <a:rPr lang="en-GB" dirty="0"/>
              <a:t>Has a significantly greater difficulty in learning than the majority of others of the same age, or</a:t>
            </a:r>
          </a:p>
          <a:p>
            <a:r>
              <a:rPr lang="en-GB" dirty="0"/>
              <a:t>Has a disability which prevents or hinders them from making use facilities of a kind generally provided for others of the same age in mainstream schools or mainstream post-16 institutions.</a:t>
            </a:r>
          </a:p>
          <a:p>
            <a:endParaRPr lang="en-GB" dirty="0"/>
          </a:p>
        </p:txBody>
      </p:sp>
    </p:spTree>
    <p:extLst>
      <p:ext uri="{BB962C8B-B14F-4D97-AF65-F5344CB8AC3E}">
        <p14:creationId xmlns:p14="http://schemas.microsoft.com/office/powerpoint/2010/main" val="221494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more information?</a:t>
            </a:r>
            <a:endParaRPr lang="en-GB" dirty="0"/>
          </a:p>
        </p:txBody>
      </p:sp>
      <p:pic>
        <p:nvPicPr>
          <p:cNvPr id="4" name="Content Placeholder 3">
            <a:hlinkClick r:id="rId3"/>
          </p:cNvPr>
          <p:cNvPicPr>
            <a:picLocks noGrp="1" noChangeAspect="1"/>
          </p:cNvPicPr>
          <p:nvPr>
            <p:ph idx="1"/>
          </p:nvPr>
        </p:nvPicPr>
        <p:blipFill>
          <a:blip r:embed="rId4"/>
          <a:stretch>
            <a:fillRect/>
          </a:stretch>
        </p:blipFill>
        <p:spPr>
          <a:xfrm>
            <a:off x="463296" y="2243016"/>
            <a:ext cx="5077662" cy="4183344"/>
          </a:xfrm>
          <a:prstGeom prst="rect">
            <a:avLst/>
          </a:prstGeom>
        </p:spPr>
      </p:pic>
      <p:pic>
        <p:nvPicPr>
          <p:cNvPr id="5" name="Picture 4">
            <a:hlinkClick r:id="rId5"/>
          </p:cNvPr>
          <p:cNvPicPr>
            <a:picLocks noChangeAspect="1"/>
          </p:cNvPicPr>
          <p:nvPr/>
        </p:nvPicPr>
        <p:blipFill>
          <a:blip r:embed="rId6"/>
          <a:stretch>
            <a:fillRect/>
          </a:stretch>
        </p:blipFill>
        <p:spPr>
          <a:xfrm>
            <a:off x="6352836" y="3039471"/>
            <a:ext cx="4887396" cy="2590433"/>
          </a:xfrm>
          <a:prstGeom prst="rect">
            <a:avLst/>
          </a:prstGeom>
        </p:spPr>
      </p:pic>
      <p:sp>
        <p:nvSpPr>
          <p:cNvPr id="6" name="Oval 5"/>
          <p:cNvSpPr/>
          <p:nvPr/>
        </p:nvSpPr>
        <p:spPr>
          <a:xfrm>
            <a:off x="6022731" y="3675185"/>
            <a:ext cx="1732083" cy="1266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515100" y="2488223"/>
            <a:ext cx="2893741" cy="369332"/>
          </a:xfrm>
          <a:prstGeom prst="rect">
            <a:avLst/>
          </a:prstGeom>
          <a:noFill/>
        </p:spPr>
        <p:txBody>
          <a:bodyPr wrap="none" rtlCol="0">
            <a:spAutoFit/>
          </a:bodyPr>
          <a:lstStyle/>
          <a:p>
            <a:r>
              <a:rPr lang="en-GB" dirty="0" smtClean="0"/>
              <a:t>www.russell-lower.co.uk.</a:t>
            </a:r>
            <a:endParaRPr lang="en-GB" dirty="0"/>
          </a:p>
        </p:txBody>
      </p:sp>
    </p:spTree>
    <p:extLst>
      <p:ext uri="{BB962C8B-B14F-4D97-AF65-F5344CB8AC3E}">
        <p14:creationId xmlns:p14="http://schemas.microsoft.com/office/powerpoint/2010/main" val="2146541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pic>
        <p:nvPicPr>
          <p:cNvPr id="4" name="Content Placeholder 3"/>
          <p:cNvPicPr>
            <a:picLocks noChangeAspect="1"/>
          </p:cNvPicPr>
          <p:nvPr/>
        </p:nvPicPr>
        <p:blipFill>
          <a:blip r:embed="rId3"/>
          <a:stretch>
            <a:fillRect/>
          </a:stretch>
        </p:blipFill>
        <p:spPr>
          <a:xfrm>
            <a:off x="411504" y="1763001"/>
            <a:ext cx="4186622" cy="1743042"/>
          </a:xfrm>
          <a:prstGeom prst="rect">
            <a:avLst/>
          </a:prstGeom>
        </p:spPr>
      </p:pic>
      <p:pic>
        <p:nvPicPr>
          <p:cNvPr id="5" name="Picture 4"/>
          <p:cNvPicPr>
            <a:picLocks noChangeAspect="1"/>
          </p:cNvPicPr>
          <p:nvPr/>
        </p:nvPicPr>
        <p:blipFill>
          <a:blip r:embed="rId4"/>
          <a:stretch>
            <a:fillRect/>
          </a:stretch>
        </p:blipFill>
        <p:spPr>
          <a:xfrm>
            <a:off x="7675417" y="4225428"/>
            <a:ext cx="4234907" cy="2392482"/>
          </a:xfrm>
          <a:prstGeom prst="rect">
            <a:avLst/>
          </a:prstGeom>
        </p:spPr>
      </p:pic>
      <p:sp>
        <p:nvSpPr>
          <p:cNvPr id="6" name="TextBox 5"/>
          <p:cNvSpPr txBox="1"/>
          <p:nvPr/>
        </p:nvSpPr>
        <p:spPr>
          <a:xfrm>
            <a:off x="4598126" y="2236254"/>
            <a:ext cx="2515752" cy="1200329"/>
          </a:xfrm>
          <a:prstGeom prst="rect">
            <a:avLst/>
          </a:prstGeom>
          <a:noFill/>
        </p:spPr>
        <p:txBody>
          <a:bodyPr wrap="square" rtlCol="0">
            <a:spAutoFit/>
          </a:bodyPr>
          <a:lstStyle/>
          <a:p>
            <a:r>
              <a:rPr lang="en-GB" dirty="0" smtClean="0"/>
              <a:t>Russell Website/Safety &amp; Wellbeing/Pastoral Support</a:t>
            </a:r>
            <a:endParaRPr lang="en-GB" dirty="0"/>
          </a:p>
        </p:txBody>
      </p:sp>
      <p:pic>
        <p:nvPicPr>
          <p:cNvPr id="7" name="Picture 6"/>
          <p:cNvPicPr>
            <a:picLocks noChangeAspect="1"/>
          </p:cNvPicPr>
          <p:nvPr/>
        </p:nvPicPr>
        <p:blipFill>
          <a:blip r:embed="rId5"/>
          <a:stretch>
            <a:fillRect/>
          </a:stretch>
        </p:blipFill>
        <p:spPr>
          <a:xfrm>
            <a:off x="307574" y="4567452"/>
            <a:ext cx="5289435" cy="1652948"/>
          </a:xfrm>
          <a:prstGeom prst="rect">
            <a:avLst/>
          </a:prstGeom>
        </p:spPr>
      </p:pic>
      <p:sp>
        <p:nvSpPr>
          <p:cNvPr id="8" name="TextBox 7"/>
          <p:cNvSpPr txBox="1"/>
          <p:nvPr/>
        </p:nvSpPr>
        <p:spPr>
          <a:xfrm>
            <a:off x="522782" y="6220400"/>
            <a:ext cx="4492564" cy="369332"/>
          </a:xfrm>
          <a:prstGeom prst="rect">
            <a:avLst/>
          </a:prstGeom>
          <a:noFill/>
        </p:spPr>
        <p:txBody>
          <a:bodyPr wrap="square" rtlCol="0">
            <a:spAutoFit/>
          </a:bodyPr>
          <a:lstStyle/>
          <a:p>
            <a:r>
              <a:rPr lang="en-GB" dirty="0" smtClean="0"/>
              <a:t>Central Beds Local Offer</a:t>
            </a:r>
            <a:endParaRPr lang="en-GB" dirty="0"/>
          </a:p>
        </p:txBody>
      </p:sp>
      <p:pic>
        <p:nvPicPr>
          <p:cNvPr id="3" name="Picture 2"/>
          <p:cNvPicPr>
            <a:picLocks noChangeAspect="1"/>
          </p:cNvPicPr>
          <p:nvPr/>
        </p:nvPicPr>
        <p:blipFill>
          <a:blip r:embed="rId6"/>
          <a:stretch>
            <a:fillRect/>
          </a:stretch>
        </p:blipFill>
        <p:spPr>
          <a:xfrm>
            <a:off x="4025334" y="4122840"/>
            <a:ext cx="2141394" cy="2189515"/>
          </a:xfrm>
          <a:prstGeom prst="rect">
            <a:avLst/>
          </a:prstGeom>
        </p:spPr>
      </p:pic>
      <p:sp>
        <p:nvSpPr>
          <p:cNvPr id="9" name="Rectangle 8"/>
          <p:cNvSpPr/>
          <p:nvPr/>
        </p:nvSpPr>
        <p:spPr>
          <a:xfrm>
            <a:off x="8703702" y="3943253"/>
            <a:ext cx="1463862" cy="369332"/>
          </a:xfrm>
          <a:prstGeom prst="rect">
            <a:avLst/>
          </a:prstGeom>
        </p:spPr>
        <p:txBody>
          <a:bodyPr wrap="none">
            <a:spAutoFit/>
          </a:bodyPr>
          <a:lstStyle/>
          <a:p>
            <a:r>
              <a:rPr lang="en-GB" dirty="0" smtClean="0"/>
              <a:t>CBC emails</a:t>
            </a:r>
            <a:endParaRPr lang="en-GB" dirty="0"/>
          </a:p>
        </p:txBody>
      </p:sp>
      <p:pic>
        <p:nvPicPr>
          <p:cNvPr id="10" name="Content Placeholder 3">
            <a:hlinkClick r:id="rId7" action="ppaction://hlinkpres?slideindex=1&amp;slidetitle="/>
          </p:cNvPr>
          <p:cNvPicPr>
            <a:picLocks noGrp="1" noChangeAspect="1"/>
          </p:cNvPicPr>
          <p:nvPr>
            <p:ph idx="1"/>
          </p:nvPr>
        </p:nvPicPr>
        <p:blipFill>
          <a:blip r:embed="rId8"/>
          <a:stretch>
            <a:fillRect/>
          </a:stretch>
        </p:blipFill>
        <p:spPr>
          <a:xfrm>
            <a:off x="7305487" y="681088"/>
            <a:ext cx="3744281" cy="2439793"/>
          </a:xfrm>
          <a:prstGeom prst="rect">
            <a:avLst/>
          </a:prstGeom>
        </p:spPr>
      </p:pic>
      <p:pic>
        <p:nvPicPr>
          <p:cNvPr id="11" name="Picture 10"/>
          <p:cNvPicPr>
            <a:picLocks noChangeAspect="1"/>
          </p:cNvPicPr>
          <p:nvPr/>
        </p:nvPicPr>
        <p:blipFill>
          <a:blip r:embed="rId9"/>
          <a:stretch>
            <a:fillRect/>
          </a:stretch>
        </p:blipFill>
        <p:spPr>
          <a:xfrm>
            <a:off x="10167564" y="2002837"/>
            <a:ext cx="1657373" cy="1667161"/>
          </a:xfrm>
          <a:prstGeom prst="rect">
            <a:avLst/>
          </a:prstGeom>
        </p:spPr>
      </p:pic>
    </p:spTree>
    <p:extLst>
      <p:ext uri="{BB962C8B-B14F-4D97-AF65-F5344CB8AC3E}">
        <p14:creationId xmlns:p14="http://schemas.microsoft.com/office/powerpoint/2010/main" val="271538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Picture</a:t>
            </a:r>
            <a:endParaRPr lang="en-GB" dirty="0"/>
          </a:p>
        </p:txBody>
      </p:sp>
      <p:sp>
        <p:nvSpPr>
          <p:cNvPr id="4" name="Double Wave 3">
            <a:extLst>
              <a:ext uri="{FF2B5EF4-FFF2-40B4-BE49-F238E27FC236}">
                <a16:creationId xmlns:a16="http://schemas.microsoft.com/office/drawing/2014/main" id="{6E8B79BD-CA32-CB1B-10C1-554A489F93A9}"/>
              </a:ext>
            </a:extLst>
          </p:cNvPr>
          <p:cNvSpPr/>
          <p:nvPr/>
        </p:nvSpPr>
        <p:spPr>
          <a:xfrm>
            <a:off x="241593" y="2039815"/>
            <a:ext cx="2730206" cy="1932768"/>
          </a:xfrm>
          <a:prstGeom prst="doubleWav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 1.5 million pupils in England are identified as having SEND (An </a:t>
            </a:r>
            <a:r>
              <a:rPr lang="en-GB" dirty="0" smtClean="0">
                <a:solidFill>
                  <a:schemeClr val="tx1"/>
                </a:solidFill>
              </a:rPr>
              <a:t>increase </a:t>
            </a:r>
            <a:r>
              <a:rPr lang="en-GB" dirty="0">
                <a:solidFill>
                  <a:schemeClr val="tx1"/>
                </a:solidFill>
              </a:rPr>
              <a:t>of 87,000 from </a:t>
            </a:r>
            <a:r>
              <a:rPr lang="en-GB" dirty="0" smtClean="0">
                <a:solidFill>
                  <a:schemeClr val="tx1"/>
                </a:solidFill>
              </a:rPr>
              <a:t>2022)</a:t>
            </a:r>
            <a:endParaRPr lang="en-GB" dirty="0">
              <a:solidFill>
                <a:schemeClr val="tx1"/>
              </a:solidFill>
            </a:endParaRPr>
          </a:p>
        </p:txBody>
      </p:sp>
      <p:sp>
        <p:nvSpPr>
          <p:cNvPr id="5" name="Double Wave 4">
            <a:extLst>
              <a:ext uri="{FF2B5EF4-FFF2-40B4-BE49-F238E27FC236}">
                <a16:creationId xmlns:a16="http://schemas.microsoft.com/office/drawing/2014/main" id="{ACBD8B6D-05B3-68E6-F100-415964D33F57}"/>
              </a:ext>
            </a:extLst>
          </p:cNvPr>
          <p:cNvSpPr/>
          <p:nvPr/>
        </p:nvSpPr>
        <p:spPr>
          <a:xfrm>
            <a:off x="3884651" y="4296776"/>
            <a:ext cx="3174024" cy="2155372"/>
          </a:xfrm>
          <a:prstGeom prst="doubleWav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Overall  SEN percentage is up from 16.6% to 17.3% </a:t>
            </a:r>
          </a:p>
          <a:p>
            <a:pPr algn="ctr"/>
            <a:r>
              <a:rPr lang="en-GB" dirty="0">
                <a:solidFill>
                  <a:schemeClr val="tx1"/>
                </a:solidFill>
              </a:rPr>
              <a:t>(2022 -2023)               </a:t>
            </a:r>
          </a:p>
        </p:txBody>
      </p:sp>
      <p:sp>
        <p:nvSpPr>
          <p:cNvPr id="6" name="Double Wave 5">
            <a:extLst>
              <a:ext uri="{FF2B5EF4-FFF2-40B4-BE49-F238E27FC236}">
                <a16:creationId xmlns:a16="http://schemas.microsoft.com/office/drawing/2014/main" id="{349EF75A-84CF-032C-5ADA-F3A753C0B81F}"/>
              </a:ext>
            </a:extLst>
          </p:cNvPr>
          <p:cNvSpPr/>
          <p:nvPr/>
        </p:nvSpPr>
        <p:spPr>
          <a:xfrm>
            <a:off x="3771900" y="2154115"/>
            <a:ext cx="3075689" cy="1669178"/>
          </a:xfrm>
          <a:prstGeom prst="doubleWav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Autism continues to be the primary need for most  children with an EHCP</a:t>
            </a:r>
          </a:p>
        </p:txBody>
      </p:sp>
      <p:sp>
        <p:nvSpPr>
          <p:cNvPr id="7" name="Double Wave 6">
            <a:extLst>
              <a:ext uri="{FF2B5EF4-FFF2-40B4-BE49-F238E27FC236}">
                <a16:creationId xmlns:a16="http://schemas.microsoft.com/office/drawing/2014/main" id="{FB3CFE71-DC40-84B9-0494-AEBD461FDF37}"/>
              </a:ext>
            </a:extLst>
          </p:cNvPr>
          <p:cNvSpPr/>
          <p:nvPr/>
        </p:nvSpPr>
        <p:spPr>
          <a:xfrm>
            <a:off x="7913077" y="2365130"/>
            <a:ext cx="2634686" cy="1479923"/>
          </a:xfrm>
          <a:prstGeom prst="doubleWav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EHCPS are up from 4% to 4.3% (2022 -2023)</a:t>
            </a:r>
          </a:p>
        </p:txBody>
      </p:sp>
      <p:sp>
        <p:nvSpPr>
          <p:cNvPr id="8" name="Double Wave 7">
            <a:extLst>
              <a:ext uri="{FF2B5EF4-FFF2-40B4-BE49-F238E27FC236}">
                <a16:creationId xmlns:a16="http://schemas.microsoft.com/office/drawing/2014/main" id="{DC0EC497-05D8-FDE9-FAC2-2D3C6631AA1F}"/>
              </a:ext>
            </a:extLst>
          </p:cNvPr>
          <p:cNvSpPr/>
          <p:nvPr/>
        </p:nvSpPr>
        <p:spPr>
          <a:xfrm>
            <a:off x="7526216" y="3972584"/>
            <a:ext cx="3548476" cy="2285850"/>
          </a:xfrm>
          <a:prstGeom prst="doubleWav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Speech ,Language and Communication Needs </a:t>
            </a:r>
            <a:r>
              <a:rPr lang="en-GB" dirty="0" smtClean="0">
                <a:solidFill>
                  <a:schemeClr val="tx1"/>
                </a:solidFill>
              </a:rPr>
              <a:t>remain the </a:t>
            </a:r>
            <a:r>
              <a:rPr lang="en-GB" dirty="0">
                <a:solidFill>
                  <a:schemeClr val="tx1"/>
                </a:solidFill>
              </a:rPr>
              <a:t>most common type of need for SEN support, followed by Social , Emotional and Mental Health Needs</a:t>
            </a:r>
          </a:p>
        </p:txBody>
      </p:sp>
      <p:sp>
        <p:nvSpPr>
          <p:cNvPr id="9" name="Double Wave 8">
            <a:extLst>
              <a:ext uri="{FF2B5EF4-FFF2-40B4-BE49-F238E27FC236}">
                <a16:creationId xmlns:a16="http://schemas.microsoft.com/office/drawing/2014/main" id="{97AB07CE-1561-0283-1A09-DCB760A5C666}"/>
              </a:ext>
            </a:extLst>
          </p:cNvPr>
          <p:cNvSpPr/>
          <p:nvPr/>
        </p:nvSpPr>
        <p:spPr>
          <a:xfrm>
            <a:off x="241592" y="4296776"/>
            <a:ext cx="3363254" cy="2275889"/>
          </a:xfrm>
          <a:prstGeom prst="doubleWave">
            <a:avLst>
              <a:gd name="adj1" fmla="val 6250"/>
              <a:gd name="adj2" fmla="val -446"/>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 suggests that SEN is most prevalent at age 10 and continues to be more prevalent in boys than girls (although this gap is decreasing) </a:t>
            </a:r>
          </a:p>
        </p:txBody>
      </p:sp>
    </p:spTree>
    <p:extLst>
      <p:ext uri="{BB962C8B-B14F-4D97-AF65-F5344CB8AC3E}">
        <p14:creationId xmlns:p14="http://schemas.microsoft.com/office/powerpoint/2010/main" val="135997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Picture</a:t>
            </a:r>
            <a:endParaRPr lang="en-GB" dirty="0"/>
          </a:p>
        </p:txBody>
      </p:sp>
      <p:sp>
        <p:nvSpPr>
          <p:cNvPr id="4" name="Rectangle 1"/>
          <p:cNvSpPr>
            <a:spLocks noChangeArrowheads="1"/>
          </p:cNvSpPr>
          <p:nvPr/>
        </p:nvSpPr>
        <p:spPr bwMode="auto">
          <a:xfrm>
            <a:off x="4108450" y="3824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535620407"/>
              </p:ext>
            </p:extLst>
          </p:nvPr>
        </p:nvGraphicFramePr>
        <p:xfrm>
          <a:off x="1943099" y="2571750"/>
          <a:ext cx="7686675" cy="3157540"/>
        </p:xfrm>
        <a:graphic>
          <a:graphicData uri="http://schemas.openxmlformats.org/drawingml/2006/table">
            <a:tbl>
              <a:tblPr firstRow="1" firstCol="1" bandRow="1">
                <a:tableStyleId>{5C22544A-7EE6-4342-B048-85BDC9FD1C3A}</a:tableStyleId>
              </a:tblPr>
              <a:tblGrid>
                <a:gridCol w="1729782">
                  <a:extLst>
                    <a:ext uri="{9D8B030D-6E8A-4147-A177-3AD203B41FA5}">
                      <a16:colId xmlns:a16="http://schemas.microsoft.com/office/drawing/2014/main" val="1637236521"/>
                    </a:ext>
                  </a:extLst>
                </a:gridCol>
                <a:gridCol w="1191939">
                  <a:extLst>
                    <a:ext uri="{9D8B030D-6E8A-4147-A177-3AD203B41FA5}">
                      <a16:colId xmlns:a16="http://schemas.microsoft.com/office/drawing/2014/main" val="1146074853"/>
                    </a:ext>
                  </a:extLst>
                </a:gridCol>
                <a:gridCol w="1785808">
                  <a:extLst>
                    <a:ext uri="{9D8B030D-6E8A-4147-A177-3AD203B41FA5}">
                      <a16:colId xmlns:a16="http://schemas.microsoft.com/office/drawing/2014/main" val="4157914423"/>
                    </a:ext>
                  </a:extLst>
                </a:gridCol>
                <a:gridCol w="2979146">
                  <a:extLst>
                    <a:ext uri="{9D8B030D-6E8A-4147-A177-3AD203B41FA5}">
                      <a16:colId xmlns:a16="http://schemas.microsoft.com/office/drawing/2014/main" val="153002058"/>
                    </a:ext>
                  </a:extLst>
                </a:gridCol>
              </a:tblGrid>
              <a:tr h="789385">
                <a:tc>
                  <a:txBody>
                    <a:bodyPr/>
                    <a:lstStyle/>
                    <a:p>
                      <a:pPr algn="just">
                        <a:spcAft>
                          <a:spcPts val="0"/>
                        </a:spcAft>
                      </a:pPr>
                      <a:r>
                        <a:rPr lang="en-GB" sz="2400" dirty="0">
                          <a:effectLst/>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School</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LA </a:t>
                      </a:r>
                      <a:r>
                        <a:rPr lang="en-GB" sz="2400" dirty="0" smtClean="0">
                          <a:effectLst/>
                        </a:rPr>
                        <a:t>Primary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a:effectLst/>
                        </a:rPr>
                        <a:t>National</a:t>
                      </a:r>
                    </a:p>
                    <a:p>
                      <a:pPr algn="just">
                        <a:spcAft>
                          <a:spcPts val="0"/>
                        </a:spcAft>
                      </a:pPr>
                      <a:r>
                        <a:rPr lang="en-GB" sz="2400">
                          <a:effectLst/>
                        </a:rPr>
                        <a:t>Primary Jan 2023</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6784188"/>
                  </a:ext>
                </a:extLst>
              </a:tr>
              <a:tr h="789385">
                <a:tc>
                  <a:txBody>
                    <a:bodyPr/>
                    <a:lstStyle/>
                    <a:p>
                      <a:pPr algn="just">
                        <a:spcAft>
                          <a:spcPts val="0"/>
                        </a:spcAft>
                      </a:pPr>
                      <a:r>
                        <a:rPr lang="en-GB" sz="2400">
                          <a:effectLst/>
                        </a:rPr>
                        <a:t>Send Support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8.1%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2400" dirty="0">
                          <a:effectLst/>
                        </a:rPr>
                        <a:t>11.3%</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a:effectLst/>
                        </a:rPr>
                        <a:t>13.5%</a:t>
                      </a:r>
                    </a:p>
                    <a:p>
                      <a:pPr algn="just">
                        <a:spcAft>
                          <a:spcPts val="0"/>
                        </a:spcAft>
                      </a:pPr>
                      <a:r>
                        <a:rPr lang="en-GB" sz="2400">
                          <a:effectLst/>
                        </a:rPr>
                        <a:t> </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2196025"/>
                  </a:ext>
                </a:extLst>
              </a:tr>
              <a:tr h="789385">
                <a:tc>
                  <a:txBody>
                    <a:bodyPr/>
                    <a:lstStyle/>
                    <a:p>
                      <a:pPr algn="just">
                        <a:spcAft>
                          <a:spcPts val="0"/>
                        </a:spcAft>
                      </a:pPr>
                      <a:r>
                        <a:rPr lang="en-GB" sz="2400">
                          <a:effectLst/>
                        </a:rPr>
                        <a:t>EHCP</a:t>
                      </a:r>
                    </a:p>
                    <a:p>
                      <a:pPr algn="just">
                        <a:spcAft>
                          <a:spcPts val="0"/>
                        </a:spcAft>
                      </a:pPr>
                      <a:r>
                        <a:rPr lang="en-GB" sz="2400">
                          <a:effectLst/>
                        </a:rPr>
                        <a:t> </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a:effectLst/>
                        </a:rPr>
                        <a:t>2.2% </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2.7%</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2.5%</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9862677"/>
                  </a:ext>
                </a:extLst>
              </a:tr>
              <a:tr h="789385">
                <a:tc>
                  <a:txBody>
                    <a:bodyPr/>
                    <a:lstStyle/>
                    <a:p>
                      <a:pPr algn="just">
                        <a:spcAft>
                          <a:spcPts val="0"/>
                        </a:spcAft>
                      </a:pPr>
                      <a:r>
                        <a:rPr lang="en-GB" sz="2400">
                          <a:effectLst/>
                        </a:rPr>
                        <a:t>Tot SEND</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a:effectLst/>
                        </a:rPr>
                        <a:t>10.3%</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a:effectLst/>
                        </a:rPr>
                        <a:t>14%</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2400" dirty="0">
                          <a:effectLst/>
                        </a:rPr>
                        <a:t>16%</a:t>
                      </a:r>
                    </a:p>
                    <a:p>
                      <a:pPr algn="just">
                        <a:spcAft>
                          <a:spcPts val="0"/>
                        </a:spcAft>
                      </a:pPr>
                      <a:r>
                        <a:rPr lang="en-GB" sz="2400" dirty="0">
                          <a:effectLst/>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6834083"/>
                  </a:ext>
                </a:extLst>
              </a:tr>
            </a:tbl>
          </a:graphicData>
        </a:graphic>
      </p:graphicFrame>
    </p:spTree>
    <p:extLst>
      <p:ext uri="{BB962C8B-B14F-4D97-AF65-F5344CB8AC3E}">
        <p14:creationId xmlns:p14="http://schemas.microsoft.com/office/powerpoint/2010/main" val="20019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Broad Areas of Need</a:t>
            </a:r>
            <a:endParaRPr lang="en-GB" dirty="0"/>
          </a:p>
        </p:txBody>
      </p:sp>
      <p:pic>
        <p:nvPicPr>
          <p:cNvPr id="4" name="Content Placeholder 3"/>
          <p:cNvPicPr>
            <a:picLocks noGrp="1" noChangeAspect="1"/>
          </p:cNvPicPr>
          <p:nvPr>
            <p:ph idx="1"/>
          </p:nvPr>
        </p:nvPicPr>
        <p:blipFill>
          <a:blip r:embed="rId3"/>
          <a:stretch>
            <a:fillRect/>
          </a:stretch>
        </p:blipFill>
        <p:spPr>
          <a:xfrm>
            <a:off x="1899139" y="2161765"/>
            <a:ext cx="7816362" cy="4580047"/>
          </a:xfrm>
          <a:prstGeom prst="rect">
            <a:avLst/>
          </a:prstGeom>
        </p:spPr>
      </p:pic>
      <p:pic>
        <p:nvPicPr>
          <p:cNvPr id="5" name="Picture 4"/>
          <p:cNvPicPr>
            <a:picLocks noChangeAspect="1"/>
          </p:cNvPicPr>
          <p:nvPr/>
        </p:nvPicPr>
        <p:blipFill>
          <a:blip r:embed="rId4"/>
          <a:stretch>
            <a:fillRect/>
          </a:stretch>
        </p:blipFill>
        <p:spPr>
          <a:xfrm>
            <a:off x="9495692" y="688919"/>
            <a:ext cx="2026993" cy="1232279"/>
          </a:xfrm>
          <a:prstGeom prst="rect">
            <a:avLst/>
          </a:prstGeom>
        </p:spPr>
      </p:pic>
    </p:spTree>
    <p:extLst>
      <p:ext uri="{BB962C8B-B14F-4D97-AF65-F5344CB8AC3E}">
        <p14:creationId xmlns:p14="http://schemas.microsoft.com/office/powerpoint/2010/main" val="4230127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Graduated Approach?</a:t>
            </a:r>
          </a:p>
        </p:txBody>
      </p:sp>
      <p:pic>
        <p:nvPicPr>
          <p:cNvPr id="4" name="Content Placeholder 3"/>
          <p:cNvPicPr>
            <a:picLocks noGrp="1" noChangeAspect="1"/>
          </p:cNvPicPr>
          <p:nvPr>
            <p:ph idx="1"/>
          </p:nvPr>
        </p:nvPicPr>
        <p:blipFill>
          <a:blip r:embed="rId3"/>
          <a:stretch>
            <a:fillRect/>
          </a:stretch>
        </p:blipFill>
        <p:spPr>
          <a:xfrm>
            <a:off x="1713640" y="2603500"/>
            <a:ext cx="7709032" cy="3416300"/>
          </a:xfrm>
          <a:prstGeom prst="rect">
            <a:avLst/>
          </a:prstGeom>
        </p:spPr>
      </p:pic>
      <p:pic>
        <p:nvPicPr>
          <p:cNvPr id="5" name="Picture 4">
            <a:hlinkClick r:id="rId4"/>
          </p:cNvPr>
          <p:cNvPicPr>
            <a:picLocks noChangeAspect="1"/>
          </p:cNvPicPr>
          <p:nvPr/>
        </p:nvPicPr>
        <p:blipFill>
          <a:blip r:embed="rId5"/>
          <a:stretch>
            <a:fillRect/>
          </a:stretch>
        </p:blipFill>
        <p:spPr>
          <a:xfrm>
            <a:off x="9042385" y="5028003"/>
            <a:ext cx="2424573" cy="1340894"/>
          </a:xfrm>
          <a:prstGeom prst="rect">
            <a:avLst/>
          </a:prstGeom>
        </p:spPr>
      </p:pic>
      <p:pic>
        <p:nvPicPr>
          <p:cNvPr id="6" name="Picture 5">
            <a:hlinkClick r:id="rId6"/>
          </p:cNvPr>
          <p:cNvPicPr>
            <a:picLocks noChangeAspect="1"/>
          </p:cNvPicPr>
          <p:nvPr/>
        </p:nvPicPr>
        <p:blipFill>
          <a:blip r:embed="rId7"/>
          <a:stretch>
            <a:fillRect/>
          </a:stretch>
        </p:blipFill>
        <p:spPr>
          <a:xfrm>
            <a:off x="9583589" y="1117879"/>
            <a:ext cx="1883369" cy="2612571"/>
          </a:xfrm>
          <a:prstGeom prst="rect">
            <a:avLst/>
          </a:prstGeom>
        </p:spPr>
      </p:pic>
      <p:sp>
        <p:nvSpPr>
          <p:cNvPr id="3" name="Rectangle 2"/>
          <p:cNvSpPr/>
          <p:nvPr/>
        </p:nvSpPr>
        <p:spPr>
          <a:xfrm>
            <a:off x="0" y="6084278"/>
            <a:ext cx="9038492" cy="693523"/>
          </a:xfrm>
          <a:prstGeom prst="rect">
            <a:avLst/>
          </a:prstGeom>
        </p:spPr>
        <p:txBody>
          <a:bodyPr wrap="square">
            <a:spAutoFit/>
          </a:bodyPr>
          <a:lstStyle/>
          <a:p>
            <a:pPr lvl="0" algn="ctr" defTabSz="342900" fontAlgn="base">
              <a:lnSpc>
                <a:spcPct val="90000"/>
              </a:lnSpc>
              <a:spcBef>
                <a:spcPts val="750"/>
              </a:spcBef>
              <a:buClr>
                <a:srgbClr val="90C226"/>
              </a:buClr>
              <a:defRPr/>
            </a:pPr>
            <a:r>
              <a:rPr lang="en-GB" sz="1200" u="sng" kern="0" dirty="0">
                <a:solidFill>
                  <a:prstClr val="black"/>
                </a:solidFill>
                <a:cs typeface="Arial"/>
                <a:sym typeface="Arial"/>
                <a:hlinkClick r:id="rId8">
                  <a:extLst>
                    <a:ext uri="{A12FA001-AC4F-418D-AE19-62706E023703}">
                      <ahyp:hlinkClr xmlns="" xmlns:ahyp="http://schemas.microsoft.com/office/drawing/2018/hyperlinkcolor" xmlns:lc="http://schemas.openxmlformats.org/drawingml/2006/lockedCanvas" val="tx"/>
                    </a:ext>
                  </a:extLst>
                </a:hlinkClick>
              </a:rPr>
              <a:t>SEND Code of Practice 2015</a:t>
            </a:r>
            <a:r>
              <a:rPr lang="en-GB" sz="1200" kern="0" dirty="0">
                <a:solidFill>
                  <a:prstClr val="black"/>
                </a:solidFill>
                <a:cs typeface="Arial"/>
                <a:sym typeface="Arial"/>
              </a:rPr>
              <a:t> : </a:t>
            </a:r>
          </a:p>
          <a:p>
            <a:pPr lvl="0" algn="ctr" defTabSz="342900" fontAlgn="base">
              <a:lnSpc>
                <a:spcPct val="90000"/>
              </a:lnSpc>
              <a:spcBef>
                <a:spcPts val="750"/>
              </a:spcBef>
              <a:buClr>
                <a:srgbClr val="90C226"/>
              </a:buClr>
              <a:defRPr/>
            </a:pPr>
            <a:r>
              <a:rPr lang="en-GB" sz="1200" kern="0" dirty="0">
                <a:solidFill>
                  <a:prstClr val="black"/>
                </a:solidFill>
                <a:cs typeface="Arial"/>
                <a:sym typeface="Arial"/>
              </a:rPr>
              <a:t>“</a:t>
            </a:r>
            <a:r>
              <a:rPr lang="en-GB" sz="1200" i="1" kern="0" dirty="0">
                <a:solidFill>
                  <a:prstClr val="black"/>
                </a:solidFill>
                <a:cs typeface="Arial"/>
                <a:sym typeface="Arial"/>
              </a:rPr>
              <a:t>……The approach recognises that there is a continuum of special educational needs and that, where necessary, increasing specialist expertise should be brought to bear on the difficulties that a child or young person may have</a:t>
            </a:r>
            <a:r>
              <a:rPr lang="en-GB" sz="1200" kern="0" dirty="0">
                <a:solidFill>
                  <a:prstClr val="black"/>
                </a:solidFill>
                <a:cs typeface="Arial"/>
                <a:sym typeface="Arial"/>
              </a:rPr>
              <a:t>.” </a:t>
            </a:r>
          </a:p>
        </p:txBody>
      </p:sp>
    </p:spTree>
    <p:extLst>
      <p:ext uri="{BB962C8B-B14F-4D97-AF65-F5344CB8AC3E}">
        <p14:creationId xmlns:p14="http://schemas.microsoft.com/office/powerpoint/2010/main" val="2512436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CBC New Graduated Approach</a:t>
            </a:r>
            <a:endParaRPr lang="en-GB" dirty="0"/>
          </a:p>
        </p:txBody>
      </p:sp>
      <p:pic>
        <p:nvPicPr>
          <p:cNvPr id="4" name="Content Placeholder 3">
            <a:hlinkClick r:id="rId3" action="ppaction://hlinkpres?slideindex=1&amp;slidetitle="/>
          </p:cNvPr>
          <p:cNvPicPr>
            <a:picLocks noGrp="1" noChangeAspect="1"/>
          </p:cNvPicPr>
          <p:nvPr>
            <p:ph idx="1"/>
          </p:nvPr>
        </p:nvPicPr>
        <p:blipFill>
          <a:blip r:embed="rId4"/>
          <a:stretch>
            <a:fillRect/>
          </a:stretch>
        </p:blipFill>
        <p:spPr>
          <a:xfrm>
            <a:off x="337829" y="1680632"/>
            <a:ext cx="4437300" cy="2891368"/>
          </a:xfrm>
          <a:prstGeom prst="rect">
            <a:avLst/>
          </a:prstGeom>
        </p:spPr>
      </p:pic>
      <p:pic>
        <p:nvPicPr>
          <p:cNvPr id="5" name="Picture 4">
            <a:hlinkClick r:id="rId5"/>
          </p:cNvPr>
          <p:cNvPicPr>
            <a:picLocks noChangeAspect="1"/>
          </p:cNvPicPr>
          <p:nvPr/>
        </p:nvPicPr>
        <p:blipFill>
          <a:blip r:embed="rId6"/>
          <a:stretch>
            <a:fillRect/>
          </a:stretch>
        </p:blipFill>
        <p:spPr>
          <a:xfrm>
            <a:off x="6398168" y="1855926"/>
            <a:ext cx="3718213" cy="2540779"/>
          </a:xfrm>
          <a:prstGeom prst="rect">
            <a:avLst/>
          </a:prstGeom>
        </p:spPr>
      </p:pic>
      <p:pic>
        <p:nvPicPr>
          <p:cNvPr id="6" name="Picture 5">
            <a:hlinkClick r:id="rId7" action="ppaction://hlinkfile"/>
          </p:cNvPr>
          <p:cNvPicPr>
            <a:picLocks noChangeAspect="1"/>
          </p:cNvPicPr>
          <p:nvPr/>
        </p:nvPicPr>
        <p:blipFill>
          <a:blip r:embed="rId8"/>
          <a:stretch>
            <a:fillRect/>
          </a:stretch>
        </p:blipFill>
        <p:spPr>
          <a:xfrm>
            <a:off x="3819975" y="4265980"/>
            <a:ext cx="3764323" cy="2440998"/>
          </a:xfrm>
          <a:prstGeom prst="rect">
            <a:avLst/>
          </a:prstGeom>
        </p:spPr>
      </p:pic>
      <p:pic>
        <p:nvPicPr>
          <p:cNvPr id="7" name="Picture 6"/>
          <p:cNvPicPr>
            <a:picLocks noChangeAspect="1"/>
          </p:cNvPicPr>
          <p:nvPr/>
        </p:nvPicPr>
        <p:blipFill>
          <a:blip r:embed="rId9"/>
          <a:stretch>
            <a:fillRect/>
          </a:stretch>
        </p:blipFill>
        <p:spPr>
          <a:xfrm>
            <a:off x="151536" y="4414619"/>
            <a:ext cx="1718540" cy="1728689"/>
          </a:xfrm>
          <a:prstGeom prst="rect">
            <a:avLst/>
          </a:prstGeom>
        </p:spPr>
      </p:pic>
      <p:pic>
        <p:nvPicPr>
          <p:cNvPr id="8" name="Picture 7"/>
          <p:cNvPicPr>
            <a:picLocks noChangeAspect="1"/>
          </p:cNvPicPr>
          <p:nvPr/>
        </p:nvPicPr>
        <p:blipFill>
          <a:blip r:embed="rId10"/>
          <a:stretch>
            <a:fillRect/>
          </a:stretch>
        </p:blipFill>
        <p:spPr>
          <a:xfrm>
            <a:off x="9916367" y="3767860"/>
            <a:ext cx="1572931" cy="1608278"/>
          </a:xfrm>
          <a:prstGeom prst="rect">
            <a:avLst/>
          </a:prstGeom>
        </p:spPr>
      </p:pic>
    </p:spTree>
    <p:extLst>
      <p:ext uri="{BB962C8B-B14F-4D97-AF65-F5344CB8AC3E}">
        <p14:creationId xmlns:p14="http://schemas.microsoft.com/office/powerpoint/2010/main" val="392688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Graduated Approach</a:t>
            </a:r>
            <a:endParaRPr lang="en-GB" dirty="0"/>
          </a:p>
        </p:txBody>
      </p:sp>
      <p:pic>
        <p:nvPicPr>
          <p:cNvPr id="4" name="Content Placeholder 3"/>
          <p:cNvPicPr>
            <a:picLocks noGrp="1" noChangeAspect="1"/>
          </p:cNvPicPr>
          <p:nvPr>
            <p:ph idx="1"/>
          </p:nvPr>
        </p:nvPicPr>
        <p:blipFill>
          <a:blip r:embed="rId3"/>
          <a:stretch>
            <a:fillRect/>
          </a:stretch>
        </p:blipFill>
        <p:spPr>
          <a:xfrm>
            <a:off x="1258400" y="1847360"/>
            <a:ext cx="7287723" cy="4716749"/>
          </a:xfrm>
          <a:prstGeom prst="rect">
            <a:avLst/>
          </a:prstGeom>
        </p:spPr>
      </p:pic>
    </p:spTree>
    <p:extLst>
      <p:ext uri="{BB962C8B-B14F-4D97-AF65-F5344CB8AC3E}">
        <p14:creationId xmlns:p14="http://schemas.microsoft.com/office/powerpoint/2010/main" val="368477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Ordinarily Available Provision (OAP)</a:t>
            </a:r>
            <a:endParaRPr lang="en-GB" dirty="0"/>
          </a:p>
        </p:txBody>
      </p:sp>
      <p:sp>
        <p:nvSpPr>
          <p:cNvPr id="3" name="Content Placeholder 2"/>
          <p:cNvSpPr>
            <a:spLocks noGrp="1"/>
          </p:cNvSpPr>
          <p:nvPr>
            <p:ph idx="1"/>
          </p:nvPr>
        </p:nvSpPr>
        <p:spPr/>
        <p:txBody>
          <a:bodyPr>
            <a:normAutofit lnSpcReduction="10000"/>
          </a:bodyPr>
          <a:lstStyle/>
          <a:p>
            <a:r>
              <a:rPr lang="en-GB" b="1" dirty="0">
                <a:solidFill>
                  <a:srgbClr val="7030A0"/>
                </a:solidFill>
              </a:rPr>
              <a:t>Most children and young people can have their needs met through Ordinarily Available Provision (OAP)- </a:t>
            </a:r>
            <a:r>
              <a:rPr lang="en-GB" b="1" dirty="0" smtClean="0">
                <a:solidFill>
                  <a:srgbClr val="7030A0"/>
                </a:solidFill>
              </a:rPr>
              <a:t>inclusive, High-Quality Teaching and reasonable adjustments; provision </a:t>
            </a:r>
            <a:r>
              <a:rPr lang="en-GB" b="1" dirty="0">
                <a:solidFill>
                  <a:srgbClr val="7030A0"/>
                </a:solidFill>
              </a:rPr>
              <a:t>and support that is accessible for all children, whether there is a SEND or not</a:t>
            </a:r>
            <a:r>
              <a:rPr lang="en-GB" b="1" dirty="0" smtClean="0">
                <a:solidFill>
                  <a:srgbClr val="7030A0"/>
                </a:solidFill>
              </a:rPr>
              <a:t>.</a:t>
            </a:r>
          </a:p>
          <a:p>
            <a:r>
              <a:rPr lang="en-GB" dirty="0" smtClean="0">
                <a:solidFill>
                  <a:srgbClr val="7030A0"/>
                </a:solidFill>
              </a:rPr>
              <a:t>Children receiving OAP do not need a SEND Support Plan (MAP)</a:t>
            </a:r>
            <a:endParaRPr lang="en-GB" dirty="0">
              <a:solidFill>
                <a:srgbClr val="7030A0"/>
              </a:solidFill>
            </a:endParaRPr>
          </a:p>
          <a:p>
            <a:r>
              <a:rPr lang="en-GB" dirty="0"/>
              <a:t>Examples of ordinarily available provision could be:</a:t>
            </a:r>
          </a:p>
          <a:p>
            <a:pPr lvl="1"/>
            <a:r>
              <a:rPr lang="en-GB" dirty="0"/>
              <a:t>a time out card</a:t>
            </a:r>
          </a:p>
          <a:p>
            <a:pPr lvl="1"/>
            <a:r>
              <a:rPr lang="en-GB" dirty="0"/>
              <a:t>a careful seating position in class</a:t>
            </a:r>
          </a:p>
          <a:p>
            <a:pPr lvl="1"/>
            <a:r>
              <a:rPr lang="en-GB" dirty="0"/>
              <a:t>noise cancelling headphones</a:t>
            </a:r>
          </a:p>
          <a:p>
            <a:pPr lvl="1"/>
            <a:r>
              <a:rPr lang="en-GB" dirty="0"/>
              <a:t>access to a safe space </a:t>
            </a:r>
          </a:p>
          <a:p>
            <a:pPr lvl="1"/>
            <a:endParaRPr lang="en-GB" dirty="0"/>
          </a:p>
        </p:txBody>
      </p:sp>
      <p:pic>
        <p:nvPicPr>
          <p:cNvPr id="4" name="Picture 3">
            <a:hlinkClick r:id="rId3"/>
          </p:cNvPr>
          <p:cNvPicPr>
            <a:picLocks noChangeAspect="1"/>
          </p:cNvPicPr>
          <p:nvPr/>
        </p:nvPicPr>
        <p:blipFill>
          <a:blip r:embed="rId4"/>
          <a:stretch>
            <a:fillRect/>
          </a:stretch>
        </p:blipFill>
        <p:spPr>
          <a:xfrm>
            <a:off x="9658342" y="813329"/>
            <a:ext cx="2209441" cy="1328737"/>
          </a:xfrm>
          <a:prstGeom prst="rect">
            <a:avLst/>
          </a:prstGeom>
        </p:spPr>
      </p:pic>
    </p:spTree>
    <p:extLst>
      <p:ext uri="{BB962C8B-B14F-4D97-AF65-F5344CB8AC3E}">
        <p14:creationId xmlns:p14="http://schemas.microsoft.com/office/powerpoint/2010/main" val="2972648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2442</TotalTime>
  <Words>1238</Words>
  <Application>Microsoft Office PowerPoint</Application>
  <PresentationFormat>Widescreen</PresentationFormat>
  <Paragraphs>121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Times New Roman</vt:lpstr>
      <vt:lpstr>Wingdings 3</vt:lpstr>
      <vt:lpstr>Ion Boardroom</vt:lpstr>
      <vt:lpstr>Inclusion Coffee Morning New Graduated Approach to SEND</vt:lpstr>
      <vt:lpstr>What is a Special Educational Need (SEN)?</vt:lpstr>
      <vt:lpstr>National Picture</vt:lpstr>
      <vt:lpstr>Local Picture</vt:lpstr>
      <vt:lpstr>Four Broad Areas of Need</vt:lpstr>
      <vt:lpstr>What is a Graduated Approach?</vt:lpstr>
      <vt:lpstr>CBC New Graduated Approach</vt:lpstr>
      <vt:lpstr>Graduated Approach</vt:lpstr>
      <vt:lpstr>Ordinarily Available Provision (OAP)</vt:lpstr>
      <vt:lpstr>Ordinarily Available Provision</vt:lpstr>
      <vt:lpstr>SEND Support</vt:lpstr>
      <vt:lpstr>Provision</vt:lpstr>
      <vt:lpstr>What is Assess, Plan, Do, Review?</vt:lpstr>
      <vt:lpstr>What are SEND Support Plans?</vt:lpstr>
      <vt:lpstr>SMART Targets</vt:lpstr>
      <vt:lpstr>SMART Target examples</vt:lpstr>
      <vt:lpstr>SMART Target examples</vt:lpstr>
      <vt:lpstr>Education, Health and Care Plan (EHCP)</vt:lpstr>
      <vt:lpstr>Co-production</vt:lpstr>
      <vt:lpstr>Need more information?</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Graduated Approach to SEND</dc:title>
  <dc:creator>S Knight</dc:creator>
  <cp:lastModifiedBy>S Knight</cp:lastModifiedBy>
  <cp:revision>38</cp:revision>
  <cp:lastPrinted>2024-03-21T15:47:23Z</cp:lastPrinted>
  <dcterms:created xsi:type="dcterms:W3CDTF">2024-01-15T09:33:22Z</dcterms:created>
  <dcterms:modified xsi:type="dcterms:W3CDTF">2024-03-27T15:27:25Z</dcterms:modified>
</cp:coreProperties>
</file>