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9144000"/>
  <p:notesSz cx="6858000" cy="9144000"/>
  <p:embeddedFontLst>
    <p:embeddedFont>
      <p:font typeface="Overlock"/>
      <p:regular r:id="rId23"/>
      <p:bold r:id="rId24"/>
      <p:italic r:id="rId25"/>
      <p:boldItalic r:id="rId26"/>
    </p:embeddedFon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GoogleSlidesCustomDataVersion2">
      <go:slidesCustomData xmlns:go="http://customooxmlschemas.google.com/" r:id="rId31" roundtripDataSignature="AMtx7mi8TaMXNZd+sxhaIB28GHV1SMbc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Overlock-bold.fntdata"/><Relationship Id="rId23" Type="http://schemas.openxmlformats.org/officeDocument/2006/relationships/font" Target="fonts/Overlock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Overlock-boldItalic.fntdata"/><Relationship Id="rId25" Type="http://schemas.openxmlformats.org/officeDocument/2006/relationships/font" Target="fonts/Overlock-italic.fntdata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CenturyGothic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4;n"/>
          <p:cNvSpPr txBox="1"/>
          <p:nvPr>
            <p:ph idx="2" type="hdr"/>
          </p:nvPr>
        </p:nvSpPr>
        <p:spPr>
          <a:xfrm>
            <a:off x="0" y="0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10" type="dt"/>
          </p:nvPr>
        </p:nvSpPr>
        <p:spPr>
          <a:xfrm>
            <a:off x="3884612" y="0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" name="Google Shape;6;n"/>
          <p:cNvSpPr/>
          <p:nvPr>
            <p:ph idx="3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" name="Google Shape;7;n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1" type="ftr"/>
          </p:nvPr>
        </p:nvSpPr>
        <p:spPr>
          <a:xfrm>
            <a:off x="0" y="8685212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" name="Google Shape;9;n"/>
          <p:cNvSpPr txBox="1"/>
          <p:nvPr>
            <p:ph idx="12" type="sldNum"/>
          </p:nvPr>
        </p:nvSpPr>
        <p:spPr>
          <a:xfrm>
            <a:off x="3884612" y="8685212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0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3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4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7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3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7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/>
          <p:nvPr>
            <p:ph idx="2" type="sldImg"/>
          </p:nvPr>
        </p:nvSpPr>
        <p:spPr>
          <a:xfrm>
            <a:off x="1143000" y="685800"/>
            <a:ext cx="4570412" cy="34274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4" name="Google Shape;134;p9:notes"/>
          <p:cNvSpPr txBox="1"/>
          <p:nvPr>
            <p:ph idx="1" type="body"/>
          </p:nvPr>
        </p:nvSpPr>
        <p:spPr>
          <a:xfrm>
            <a:off x="685800" y="4343400"/>
            <a:ext cx="5484812" cy="41132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:notes"/>
          <p:cNvSpPr txBox="1"/>
          <p:nvPr/>
        </p:nvSpPr>
        <p:spPr>
          <a:xfrm>
            <a:off x="3884612" y="8685212"/>
            <a:ext cx="2970212" cy="45561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fld id="{00000000-1234-1234-1234-123412341234}" type="slidenum">
              <a:rPr b="0" i="0" lang="en-US" sz="2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/>
          <p:nvPr>
            <p:ph type="ctrTitle"/>
          </p:nvPr>
        </p:nvSpPr>
        <p:spPr>
          <a:xfrm>
            <a:off x="866440" y="2226503"/>
            <a:ext cx="5917679" cy="25508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" type="subTitle"/>
          </p:nvPr>
        </p:nvSpPr>
        <p:spPr>
          <a:xfrm>
            <a:off x="866440" y="4777380"/>
            <a:ext cx="5917679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rgbClr val="EE52A4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9"/>
          <p:cNvSpPr txBox="1"/>
          <p:nvPr>
            <p:ph idx="10" type="dt"/>
          </p:nvPr>
        </p:nvSpPr>
        <p:spPr>
          <a:xfrm rot="5400000">
            <a:off x="7497762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1" type="ftr"/>
          </p:nvPr>
        </p:nvSpPr>
        <p:spPr>
          <a:xfrm rot="5400000">
            <a:off x="6236493" y="3264693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2" type="sldNum"/>
          </p:nvPr>
        </p:nvSpPr>
        <p:spPr>
          <a:xfrm>
            <a:off x="7678737" y="295275"/>
            <a:ext cx="790575" cy="768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/>
          <p:nvPr>
            <p:ph type="title"/>
          </p:nvPr>
        </p:nvSpPr>
        <p:spPr>
          <a:xfrm>
            <a:off x="865970" y="927098"/>
            <a:ext cx="6343672" cy="709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1"/>
          <p:cNvSpPr txBox="1"/>
          <p:nvPr>
            <p:ph idx="1" type="body"/>
          </p:nvPr>
        </p:nvSpPr>
        <p:spPr>
          <a:xfrm>
            <a:off x="863600" y="2489200"/>
            <a:ext cx="6346825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7573962" y="6365875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590550" y="6365875"/>
            <a:ext cx="3860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7678737" y="295275"/>
            <a:ext cx="790575" cy="768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866775" y="927100"/>
            <a:ext cx="6345237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866440" y="2489200"/>
            <a:ext cx="3636980" cy="3530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4640581" y="2489203"/>
            <a:ext cx="3636980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7573962" y="6365875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590550" y="6365875"/>
            <a:ext cx="3860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7678737" y="295275"/>
            <a:ext cx="790575" cy="768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866775" y="927100"/>
            <a:ext cx="6345237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/>
          <p:nvPr>
            <p:ph idx="10" type="dt"/>
          </p:nvPr>
        </p:nvSpPr>
        <p:spPr>
          <a:xfrm>
            <a:off x="7573962" y="6365875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1" type="ftr"/>
          </p:nvPr>
        </p:nvSpPr>
        <p:spPr>
          <a:xfrm>
            <a:off x="590550" y="6365875"/>
            <a:ext cx="3860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2" type="sldNum"/>
          </p:nvPr>
        </p:nvSpPr>
        <p:spPr>
          <a:xfrm>
            <a:off x="7678737" y="295275"/>
            <a:ext cx="790575" cy="768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/>
          <p:nvPr>
            <p:ph type="title"/>
          </p:nvPr>
        </p:nvSpPr>
        <p:spPr>
          <a:xfrm>
            <a:off x="866775" y="927100"/>
            <a:ext cx="6345237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4"/>
          <p:cNvSpPr txBox="1"/>
          <p:nvPr>
            <p:ph idx="1" type="body"/>
          </p:nvPr>
        </p:nvSpPr>
        <p:spPr>
          <a:xfrm>
            <a:off x="869918" y="2489200"/>
            <a:ext cx="3633502" cy="7592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9" name="Google Shape;69;p24"/>
          <p:cNvSpPr txBox="1"/>
          <p:nvPr>
            <p:ph idx="2" type="body"/>
          </p:nvPr>
        </p:nvSpPr>
        <p:spPr>
          <a:xfrm>
            <a:off x="866440" y="3248490"/>
            <a:ext cx="3636980" cy="2771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3" type="body"/>
          </p:nvPr>
        </p:nvSpPr>
        <p:spPr>
          <a:xfrm>
            <a:off x="4640581" y="2489200"/>
            <a:ext cx="3636979" cy="7566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71" name="Google Shape;71;p24"/>
          <p:cNvSpPr txBox="1"/>
          <p:nvPr>
            <p:ph idx="4" type="body"/>
          </p:nvPr>
        </p:nvSpPr>
        <p:spPr>
          <a:xfrm>
            <a:off x="4640581" y="3245835"/>
            <a:ext cx="3636980" cy="27739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0" type="dt"/>
          </p:nvPr>
        </p:nvSpPr>
        <p:spPr>
          <a:xfrm>
            <a:off x="7573962" y="6365875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1" type="ftr"/>
          </p:nvPr>
        </p:nvSpPr>
        <p:spPr>
          <a:xfrm>
            <a:off x="590550" y="6365875"/>
            <a:ext cx="3860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2" type="sldNum"/>
          </p:nvPr>
        </p:nvSpPr>
        <p:spPr>
          <a:xfrm>
            <a:off x="7678737" y="295275"/>
            <a:ext cx="790575" cy="768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18"/>
          <p:cNvGrpSpPr/>
          <p:nvPr/>
        </p:nvGrpSpPr>
        <p:grpSpPr>
          <a:xfrm>
            <a:off x="-1587" y="0"/>
            <a:ext cx="9145587" cy="6861175"/>
            <a:chOff x="-1588" y="0"/>
            <a:chExt cx="9145588" cy="6860798"/>
          </a:xfrm>
        </p:grpSpPr>
        <p:sp>
          <p:nvSpPr>
            <p:cNvPr id="12" name="Google Shape;12;p1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8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9" name="Google Shape;19;p18"/>
          <p:cNvSpPr/>
          <p:nvPr/>
        </p:nvSpPr>
        <p:spPr>
          <a:xfrm>
            <a:off x="7745412" y="0"/>
            <a:ext cx="685800" cy="110013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Google Shape;20;p18"/>
          <p:cNvSpPr txBox="1"/>
          <p:nvPr>
            <p:ph type="title"/>
          </p:nvPr>
        </p:nvSpPr>
        <p:spPr>
          <a:xfrm>
            <a:off x="866775" y="927100"/>
            <a:ext cx="6345237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" name="Google Shape;21;p18"/>
          <p:cNvSpPr txBox="1"/>
          <p:nvPr>
            <p:ph idx="1" type="body"/>
          </p:nvPr>
        </p:nvSpPr>
        <p:spPr>
          <a:xfrm>
            <a:off x="863600" y="2489200"/>
            <a:ext cx="6346825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" name="Google Shape;22;p18"/>
          <p:cNvSpPr txBox="1"/>
          <p:nvPr>
            <p:ph idx="10" type="dt"/>
          </p:nvPr>
        </p:nvSpPr>
        <p:spPr>
          <a:xfrm rot="5400000">
            <a:off x="7497762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3" name="Google Shape;23;p18"/>
          <p:cNvSpPr txBox="1"/>
          <p:nvPr>
            <p:ph idx="11" type="ftr"/>
          </p:nvPr>
        </p:nvSpPr>
        <p:spPr>
          <a:xfrm rot="5400000">
            <a:off x="6236493" y="3264693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4" name="Google Shape;24;p18"/>
          <p:cNvSpPr txBox="1"/>
          <p:nvPr>
            <p:ph idx="12" type="sldNum"/>
          </p:nvPr>
        </p:nvSpPr>
        <p:spPr>
          <a:xfrm>
            <a:off x="7678737" y="295275"/>
            <a:ext cx="790575" cy="768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20"/>
          <p:cNvGrpSpPr/>
          <p:nvPr/>
        </p:nvGrpSpPr>
        <p:grpSpPr>
          <a:xfrm>
            <a:off x="-1587" y="0"/>
            <a:ext cx="9145587" cy="6861175"/>
            <a:chOff x="-1588" y="0"/>
            <a:chExt cx="9145588" cy="6860798"/>
          </a:xfrm>
        </p:grpSpPr>
        <p:sp>
          <p:nvSpPr>
            <p:cNvPr id="33" name="Google Shape;33;p2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-16712" r="-16986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0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0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0"/>
            <p:cNvSpPr/>
            <p:nvPr/>
          </p:nvSpPr>
          <p:spPr>
            <a:xfrm rot="-600000">
              <a:off x="6359946" y="1790293"/>
              <a:ext cx="2377690" cy="317748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1960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" name="Google Shape;40;p20"/>
            <p:cNvSpPr/>
            <p:nvPr/>
          </p:nvSpPr>
          <p:spPr>
            <a:xfrm>
              <a:off x="485023" y="1856450"/>
              <a:ext cx="8173954" cy="4535226"/>
            </a:xfrm>
            <a:custGeom>
              <a:rect b="b" l="l" r="r" t="t"/>
              <a:pathLst>
                <a:path extrusionOk="0" h="2752" w="4960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" name="Google Shape;41;p20"/>
            <p:cNvSpPr/>
            <p:nvPr/>
          </p:nvSpPr>
          <p:spPr>
            <a:xfrm>
              <a:off x="0" y="0"/>
              <a:ext cx="9144000" cy="6858000"/>
            </a:xfrm>
            <a:custGeom>
              <a:rect b="b" l="l" r="r" t="t"/>
              <a:pathLst>
                <a:path extrusionOk="0" h="4320" w="576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2" name="Google Shape;42;p20"/>
          <p:cNvSpPr txBox="1"/>
          <p:nvPr>
            <p:ph type="title"/>
          </p:nvPr>
        </p:nvSpPr>
        <p:spPr>
          <a:xfrm>
            <a:off x="866775" y="927100"/>
            <a:ext cx="6345237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" name="Google Shape;43;p20"/>
          <p:cNvSpPr txBox="1"/>
          <p:nvPr>
            <p:ph idx="1" type="body"/>
          </p:nvPr>
        </p:nvSpPr>
        <p:spPr>
          <a:xfrm>
            <a:off x="863600" y="2489200"/>
            <a:ext cx="6346825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4" name="Google Shape;44;p20"/>
          <p:cNvSpPr txBox="1"/>
          <p:nvPr>
            <p:ph idx="10" type="dt"/>
          </p:nvPr>
        </p:nvSpPr>
        <p:spPr>
          <a:xfrm>
            <a:off x="7573962" y="6365875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" name="Google Shape;45;p20"/>
          <p:cNvSpPr txBox="1"/>
          <p:nvPr>
            <p:ph idx="11" type="ftr"/>
          </p:nvPr>
        </p:nvSpPr>
        <p:spPr>
          <a:xfrm>
            <a:off x="590550" y="6365875"/>
            <a:ext cx="3860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6" name="Google Shape;46;p20"/>
          <p:cNvSpPr/>
          <p:nvPr/>
        </p:nvSpPr>
        <p:spPr>
          <a:xfrm>
            <a:off x="7745412" y="0"/>
            <a:ext cx="685800" cy="110013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r="5400000" dist="254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47;p20"/>
          <p:cNvSpPr txBox="1"/>
          <p:nvPr>
            <p:ph idx="12" type="sldNum"/>
          </p:nvPr>
        </p:nvSpPr>
        <p:spPr>
          <a:xfrm>
            <a:off x="7678737" y="295275"/>
            <a:ext cx="790575" cy="7683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aMP_J-jkmr8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/>
          <p:nvPr>
            <p:ph type="ctrTitle"/>
          </p:nvPr>
        </p:nvSpPr>
        <p:spPr>
          <a:xfrm>
            <a:off x="684212" y="692150"/>
            <a:ext cx="5916612" cy="1543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b="0" i="0" lang="en-US" sz="48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Responsibility and Cooperation </a:t>
            </a:r>
            <a:endParaRPr/>
          </a:p>
        </p:txBody>
      </p:sp>
      <p:sp>
        <p:nvSpPr>
          <p:cNvPr id="80" name="Google Shape;80;p1"/>
          <p:cNvSpPr txBox="1"/>
          <p:nvPr>
            <p:ph idx="1" type="subTitle"/>
          </p:nvPr>
        </p:nvSpPr>
        <p:spPr>
          <a:xfrm>
            <a:off x="755650" y="2208212"/>
            <a:ext cx="5918200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0" i="0" lang="en-US" sz="1800" u="none">
                <a:solidFill>
                  <a:srgbClr val="EF53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SPRING 2 2024</a:t>
            </a:r>
            <a:endParaRPr/>
          </a:p>
        </p:txBody>
      </p:sp>
      <p:pic>
        <p:nvPicPr>
          <p:cNvPr id="81" name="Google Shape;8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9337" y="1989137"/>
            <a:ext cx="3275012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>
            <a:hlinkClick r:id="rId4"/>
          </p:cNvPr>
          <p:cNvSpPr txBox="1"/>
          <p:nvPr/>
        </p:nvSpPr>
        <p:spPr>
          <a:xfrm>
            <a:off x="661987" y="5876925"/>
            <a:ext cx="273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None/>
            </a:pPr>
            <a:r>
              <a:rPr b="0" i="0" lang="en-US" sz="2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Responsibility song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/>
          <p:nvPr>
            <p:ph type="title"/>
          </p:nvPr>
        </p:nvSpPr>
        <p:spPr>
          <a:xfrm>
            <a:off x="866775" y="927100"/>
            <a:ext cx="7410450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verlock"/>
              <a:buNone/>
            </a:pPr>
            <a:r>
              <a:rPr b="0" i="0" lang="en-US" sz="3200" u="sng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Personal, moral and community responsibility – looking after ourselves and each other</a:t>
            </a:r>
            <a:endParaRPr/>
          </a:p>
        </p:txBody>
      </p:sp>
      <p:sp>
        <p:nvSpPr>
          <p:cNvPr id="148" name="Google Shape;148;p10"/>
          <p:cNvSpPr txBox="1"/>
          <p:nvPr>
            <p:ph idx="1" type="body"/>
          </p:nvPr>
        </p:nvSpPr>
        <p:spPr>
          <a:xfrm>
            <a:off x="866775" y="2489200"/>
            <a:ext cx="3636962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14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t/>
            </a:r>
            <a:endParaRPr sz="18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Google Shape;149;p10"/>
          <p:cNvSpPr txBox="1"/>
          <p:nvPr>
            <p:ph idx="2" type="body"/>
          </p:nvPr>
        </p:nvSpPr>
        <p:spPr>
          <a:xfrm>
            <a:off x="4640262" y="2489200"/>
            <a:ext cx="3636962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14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t/>
            </a:r>
            <a:endParaRPr sz="18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0" name="Google Shape;15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437" y="2155825"/>
            <a:ext cx="3106737" cy="443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9700" y="2155825"/>
            <a:ext cx="3195637" cy="4500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 txBox="1"/>
          <p:nvPr>
            <p:ph type="title"/>
          </p:nvPr>
        </p:nvSpPr>
        <p:spPr>
          <a:xfrm>
            <a:off x="684212" y="620712"/>
            <a:ext cx="7770812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verlock"/>
              <a:buNone/>
            </a:pPr>
            <a:r>
              <a:rPr b="1" i="0" lang="en-US" sz="3200" u="sng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Looking after the Earth  </a:t>
            </a:r>
            <a:endParaRPr/>
          </a:p>
        </p:txBody>
      </p:sp>
      <p:sp>
        <p:nvSpPr>
          <p:cNvPr id="157" name="Google Shape;157;p11"/>
          <p:cNvSpPr txBox="1"/>
          <p:nvPr>
            <p:ph idx="1" type="body"/>
          </p:nvPr>
        </p:nvSpPr>
        <p:spPr>
          <a:xfrm>
            <a:off x="755650" y="2276475"/>
            <a:ext cx="8027987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►"/>
            </a:pPr>
            <a:r>
              <a:rPr b="0" i="0" lang="en-US" sz="3200" u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Earth is a beautiful planet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►"/>
            </a:pPr>
            <a:r>
              <a:rPr b="0" i="0" lang="en-US" sz="3200" u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It gives us what we need: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r>
              <a:rPr b="0" i="0" lang="en-US" sz="3200" u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Food, Shelter, Air and Water</a:t>
            </a:r>
            <a:endParaRPr/>
          </a:p>
          <a:p>
            <a:pPr indent="-18034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58" name="Google Shape;15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8300" y="2420937"/>
            <a:ext cx="177165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2725" y="4362450"/>
            <a:ext cx="3094037" cy="222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0112" y="4219575"/>
            <a:ext cx="2916237" cy="23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/>
          <p:nvPr>
            <p:ph type="title"/>
          </p:nvPr>
        </p:nvSpPr>
        <p:spPr>
          <a:xfrm>
            <a:off x="755650" y="476250"/>
            <a:ext cx="7770812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verlock"/>
              <a:buNone/>
            </a:pPr>
            <a:r>
              <a:rPr b="1" i="0" lang="en-US" sz="3200" u="sng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How do we treat the Earth? </a:t>
            </a:r>
            <a:endParaRPr/>
          </a:p>
        </p:txBody>
      </p:sp>
      <p:sp>
        <p:nvSpPr>
          <p:cNvPr id="166" name="Google Shape;166;p12"/>
          <p:cNvSpPr txBox="1"/>
          <p:nvPr>
            <p:ph idx="1" type="body"/>
          </p:nvPr>
        </p:nvSpPr>
        <p:spPr>
          <a:xfrm>
            <a:off x="107950" y="2489200"/>
            <a:ext cx="7102475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b="0" i="0" lang="en-US" sz="2400" u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Pollute it (air and water) </a:t>
            </a:r>
            <a:endParaRPr/>
          </a:p>
          <a:p>
            <a:pPr indent="-22098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22098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22098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22098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b="0" i="0" lang="en-US" sz="2400" u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Air pollution is causing the Earth to heat up causing climate change. Air pollution comes from cars, aeroplanes and factories producing CO</a:t>
            </a:r>
            <a:r>
              <a:rPr b="0" baseline="-25000" i="0" lang="en-US" sz="2400" u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2</a:t>
            </a:r>
            <a:r>
              <a:rPr b="0" i="0" lang="en-US" sz="2400" u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. </a:t>
            </a:r>
            <a:endParaRPr/>
          </a:p>
          <a:p>
            <a:pPr indent="-22098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 b="0" l="16363" r="0" t="0"/>
          <a:stretch/>
        </p:blipFill>
        <p:spPr>
          <a:xfrm>
            <a:off x="5216525" y="2436812"/>
            <a:ext cx="2481262" cy="191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112" y="2997200"/>
            <a:ext cx="2278062" cy="163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4162" y="5132387"/>
            <a:ext cx="2128837" cy="168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/>
          <p:nvPr>
            <p:ph type="title"/>
          </p:nvPr>
        </p:nvSpPr>
        <p:spPr>
          <a:xfrm>
            <a:off x="865187" y="927100"/>
            <a:ext cx="7523162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verlock"/>
              <a:buNone/>
            </a:pPr>
            <a:r>
              <a:rPr b="0" i="0" lang="en-US" sz="3200" u="non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How climate change is impacting Earth</a:t>
            </a:r>
            <a:endParaRPr/>
          </a:p>
        </p:txBody>
      </p:sp>
      <p:sp>
        <p:nvSpPr>
          <p:cNvPr id="175" name="Google Shape;175;p13"/>
          <p:cNvSpPr txBox="1"/>
          <p:nvPr>
            <p:ph idx="1" type="body"/>
          </p:nvPr>
        </p:nvSpPr>
        <p:spPr>
          <a:xfrm>
            <a:off x="863600" y="2489200"/>
            <a:ext cx="6346825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14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t/>
            </a:r>
            <a:endParaRPr sz="18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6" name="Google Shape;17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2489200"/>
            <a:ext cx="8208962" cy="401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 txBox="1"/>
          <p:nvPr>
            <p:ph type="title"/>
          </p:nvPr>
        </p:nvSpPr>
        <p:spPr>
          <a:xfrm>
            <a:off x="684212" y="549275"/>
            <a:ext cx="7770812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verlock"/>
              <a:buNone/>
            </a:pPr>
            <a:r>
              <a:rPr b="1" i="0" lang="en-US" sz="3200" u="sng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What can we do?</a:t>
            </a:r>
            <a:endParaRPr/>
          </a:p>
        </p:txBody>
      </p:sp>
      <p:sp>
        <p:nvSpPr>
          <p:cNvPr id="182" name="Google Shape;182;p14"/>
          <p:cNvSpPr txBox="1"/>
          <p:nvPr>
            <p:ph idx="1" type="body"/>
          </p:nvPr>
        </p:nvSpPr>
        <p:spPr>
          <a:xfrm>
            <a:off x="455600" y="2565400"/>
            <a:ext cx="8228100" cy="41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24612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b="0" i="0" lang="en-US" sz="2400" u="none">
                <a:solidFill>
                  <a:srgbClr val="71186E"/>
                </a:solidFill>
                <a:latin typeface="Overlock"/>
                <a:ea typeface="Overlock"/>
                <a:cs typeface="Overlock"/>
                <a:sym typeface="Overlock"/>
              </a:rPr>
              <a:t>Try to walk/cycle/scoot more to school </a:t>
            </a:r>
            <a:endParaRPr/>
          </a:p>
          <a:p>
            <a:pPr indent="-324612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b="0" i="0" lang="en-US" sz="2400" u="none">
                <a:solidFill>
                  <a:srgbClr val="71186E"/>
                </a:solidFill>
                <a:latin typeface="Overlock"/>
                <a:ea typeface="Overlock"/>
                <a:cs typeface="Overlock"/>
                <a:sym typeface="Overlock"/>
              </a:rPr>
              <a:t>Only travel in the car when you need to</a:t>
            </a:r>
            <a:endParaRPr b="0" i="0" sz="2400" u="none">
              <a:solidFill>
                <a:srgbClr val="71186E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rPr b="0" i="0" lang="en-US" sz="2400" u="none">
                <a:solidFill>
                  <a:srgbClr val="71186E"/>
                </a:solidFill>
                <a:latin typeface="Overlock"/>
                <a:ea typeface="Overlock"/>
                <a:cs typeface="Overlock"/>
                <a:sym typeface="Overlock"/>
              </a:rPr>
              <a:t>Q: How did you travel to school today? How could you travel tomorrow? </a:t>
            </a:r>
            <a:endParaRPr/>
          </a:p>
          <a:p>
            <a:pPr indent="-22098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t/>
            </a:r>
            <a:endParaRPr sz="2400">
              <a:solidFill>
                <a:srgbClr val="71186E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22098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t/>
            </a:r>
            <a:endParaRPr sz="2400">
              <a:solidFill>
                <a:srgbClr val="71186E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24612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►"/>
            </a:pPr>
            <a:r>
              <a:rPr b="0" i="0" lang="en-US" sz="2400" u="none">
                <a:solidFill>
                  <a:srgbClr val="71186E"/>
                </a:solidFill>
                <a:latin typeface="Overlock"/>
                <a:ea typeface="Overlock"/>
                <a:cs typeface="Overlock"/>
                <a:sym typeface="Overlock"/>
              </a:rPr>
              <a:t>Not throwing litter into water sources</a:t>
            </a:r>
            <a:endParaRPr b="0" i="0" sz="2400" u="none">
              <a:solidFill>
                <a:srgbClr val="71186E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55092" lvl="0" marL="342900" rtl="0" algn="l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2400">
                <a:solidFill>
                  <a:srgbClr val="71186E"/>
                </a:solidFill>
                <a:latin typeface="Overlock"/>
                <a:ea typeface="Overlock"/>
                <a:cs typeface="Overlock"/>
                <a:sym typeface="Overlock"/>
              </a:rPr>
              <a:t>Only use what we need</a:t>
            </a:r>
            <a:endParaRPr/>
          </a:p>
          <a:p>
            <a:pPr indent="-355092" lvl="0" marL="342900" rtl="0" algn="l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>
                <a:solidFill>
                  <a:srgbClr val="71186E"/>
                </a:solidFill>
                <a:latin typeface="Overlock"/>
                <a:ea typeface="Overlock"/>
                <a:cs typeface="Overlock"/>
                <a:sym typeface="Overlock"/>
              </a:rPr>
              <a:t>Recycle unused paper etc. </a:t>
            </a:r>
            <a:endParaRPr/>
          </a:p>
          <a:p>
            <a:pPr indent="-355092" lvl="0" marL="342900" rtl="0" algn="l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>
                <a:solidFill>
                  <a:srgbClr val="71186E"/>
                </a:solidFill>
                <a:latin typeface="Overlock"/>
                <a:ea typeface="Overlock"/>
                <a:cs typeface="Overlock"/>
                <a:sym typeface="Overlock"/>
              </a:rPr>
              <a:t>Turn the lights and water off when not using them</a:t>
            </a:r>
            <a:endParaRPr/>
          </a:p>
          <a:p>
            <a:pPr indent="-355092" lvl="0" marL="342900" rtl="0" algn="l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>
                <a:solidFill>
                  <a:srgbClr val="71186E"/>
                </a:solidFill>
                <a:latin typeface="Overlock"/>
                <a:ea typeface="Overlock"/>
                <a:cs typeface="Overlock"/>
                <a:sym typeface="Overlock"/>
              </a:rPr>
              <a:t>Energy monitor (check lights/ computer switched off)</a:t>
            </a:r>
            <a:endParaRPr sz="2400">
              <a:solidFill>
                <a:srgbClr val="71186E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22098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r>
              <a:t/>
            </a:r>
            <a:endParaRPr b="0" i="0" sz="2400" u="none">
              <a:solidFill>
                <a:srgbClr val="71186E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83" name="Google Shape;18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6675" y="3803700"/>
            <a:ext cx="2564024" cy="15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/>
          <p:nvPr>
            <p:ph type="title"/>
          </p:nvPr>
        </p:nvSpPr>
        <p:spPr>
          <a:xfrm>
            <a:off x="611187" y="476250"/>
            <a:ext cx="7770812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verlock"/>
              <a:buNone/>
            </a:pPr>
            <a:r>
              <a:rPr b="1" lang="en-US" u="sng">
                <a:latin typeface="Overlock"/>
                <a:ea typeface="Overlock"/>
                <a:cs typeface="Overlock"/>
                <a:sym typeface="Overlock"/>
              </a:rPr>
              <a:t>Whose</a:t>
            </a:r>
            <a:r>
              <a:rPr b="1" i="0" lang="en-US" sz="3200" u="sng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 Responsibility is it? </a:t>
            </a:r>
            <a:endParaRPr/>
          </a:p>
        </p:txBody>
      </p:sp>
      <p:pic>
        <p:nvPicPr>
          <p:cNvPr id="189" name="Google Shape;18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1484312"/>
            <a:ext cx="3794125" cy="519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700212"/>
            <a:ext cx="2232025" cy="22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0787" y="3573462"/>
            <a:ext cx="2368550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/>
          <p:nvPr>
            <p:ph type="title"/>
          </p:nvPr>
        </p:nvSpPr>
        <p:spPr>
          <a:xfrm>
            <a:off x="865187" y="927100"/>
            <a:ext cx="6345237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7" name="Google Shape;197;p17"/>
          <p:cNvSpPr txBox="1"/>
          <p:nvPr>
            <p:ph idx="1" type="body"/>
          </p:nvPr>
        </p:nvSpPr>
        <p:spPr>
          <a:xfrm>
            <a:off x="863600" y="2489200"/>
            <a:ext cx="6346825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14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t/>
            </a:r>
            <a:endParaRPr sz="18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8" name="Google Shape;19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692150"/>
            <a:ext cx="9288462" cy="5640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/>
          <p:nvPr/>
        </p:nvSpPr>
        <p:spPr>
          <a:xfrm>
            <a:off x="323850" y="981075"/>
            <a:ext cx="8424862" cy="671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verlock"/>
              <a:buNone/>
            </a:pPr>
            <a:r>
              <a:rPr b="1" i="0" lang="en-US" sz="4000" u="non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Welcome to our ‘Values’ assembly</a:t>
            </a:r>
            <a:endParaRPr/>
          </a:p>
        </p:txBody>
      </p:sp>
      <p:sp>
        <p:nvSpPr>
          <p:cNvPr id="88" name="Google Shape;88;p2"/>
          <p:cNvSpPr txBox="1"/>
          <p:nvPr/>
        </p:nvSpPr>
        <p:spPr>
          <a:xfrm>
            <a:off x="526175" y="2180637"/>
            <a:ext cx="8424900" cy="29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Overlock"/>
              <a:buNone/>
            </a:pPr>
            <a:r>
              <a:rPr b="1" i="1" lang="en-US" sz="6600" u="none">
                <a:solidFill>
                  <a:srgbClr val="9900FF"/>
                </a:solidFill>
                <a:latin typeface="Overlock"/>
                <a:ea typeface="Overlock"/>
                <a:cs typeface="Overlock"/>
                <a:sym typeface="Overlock"/>
              </a:rPr>
              <a:t>A value is a principle that guides our thinking and behaviour</a:t>
            </a:r>
            <a:endParaRPr>
              <a:solidFill>
                <a:srgbClr val="99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375" y="1557337"/>
            <a:ext cx="3344862" cy="430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0200" y="2276475"/>
            <a:ext cx="4186237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>
            <p:ph type="title"/>
          </p:nvPr>
        </p:nvSpPr>
        <p:spPr>
          <a:xfrm>
            <a:off x="865187" y="1268412"/>
            <a:ext cx="7089775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verlock"/>
              <a:buNone/>
            </a:pPr>
            <a:r>
              <a:rPr b="0" i="0" lang="en-US" sz="3200" u="non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This half term we will be exploring the values of:</a:t>
            </a:r>
            <a:br>
              <a:rPr b="0" i="0" lang="en-US" sz="3200" u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</a:br>
            <a:endParaRPr/>
          </a:p>
        </p:txBody>
      </p:sp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1387" y="4224337"/>
            <a:ext cx="2376487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750" y="4254500"/>
            <a:ext cx="3571875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/>
          <p:nvPr/>
        </p:nvSpPr>
        <p:spPr>
          <a:xfrm>
            <a:off x="2190413" y="1978026"/>
            <a:ext cx="44394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1AEA"/>
              </a:buClr>
              <a:buSzPts val="5400"/>
              <a:buFont typeface="Times New Roman"/>
              <a:buNone/>
            </a:pPr>
            <a:r>
              <a:rPr b="1" i="0" lang="en-US" sz="5400" u="none" cap="none" strike="noStrike">
                <a:solidFill>
                  <a:srgbClr val="641AE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Responsibility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1AEA"/>
              </a:buClr>
              <a:buSzPts val="5400"/>
              <a:buFont typeface="Times New Roman"/>
              <a:buNone/>
            </a:pPr>
            <a:r>
              <a:rPr b="1" i="0" lang="en-US" sz="5400" u="none" cap="none" strike="noStrike">
                <a:solidFill>
                  <a:srgbClr val="641AE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&amp;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1AEA"/>
              </a:buClr>
              <a:buSzPts val="5400"/>
              <a:buFont typeface="Times New Roman"/>
              <a:buNone/>
            </a:pPr>
            <a:r>
              <a:rPr b="1" i="0" lang="en-US" sz="5400" u="none" cap="none" strike="noStrike">
                <a:solidFill>
                  <a:srgbClr val="641AE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Cooperation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/>
          <p:nvPr>
            <p:ph type="title"/>
          </p:nvPr>
        </p:nvSpPr>
        <p:spPr>
          <a:xfrm>
            <a:off x="865187" y="927100"/>
            <a:ext cx="7019925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Responsibility Mean?</a:t>
            </a:r>
            <a:endParaRPr/>
          </a:p>
        </p:txBody>
      </p:sp>
      <p:sp>
        <p:nvSpPr>
          <p:cNvPr id="108" name="Google Shape;108;p5"/>
          <p:cNvSpPr txBox="1"/>
          <p:nvPr>
            <p:ph idx="1" type="body"/>
          </p:nvPr>
        </p:nvSpPr>
        <p:spPr>
          <a:xfrm>
            <a:off x="863600" y="2489200"/>
            <a:ext cx="6346825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14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t/>
            </a:r>
            <a:endParaRPr sz="18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" name="Google Shape;10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150" y="1989137"/>
            <a:ext cx="6518275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600" y="3611562"/>
            <a:ext cx="7975600" cy="307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type="title"/>
          </p:nvPr>
        </p:nvSpPr>
        <p:spPr>
          <a:xfrm>
            <a:off x="865187" y="927100"/>
            <a:ext cx="6345237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Can We Be Responsible?</a:t>
            </a:r>
            <a:endParaRPr/>
          </a:p>
        </p:txBody>
      </p:sp>
      <p:sp>
        <p:nvSpPr>
          <p:cNvPr id="116" name="Google Shape;116;p6"/>
          <p:cNvSpPr txBox="1"/>
          <p:nvPr>
            <p:ph idx="1" type="body"/>
          </p:nvPr>
        </p:nvSpPr>
        <p:spPr>
          <a:xfrm>
            <a:off x="863600" y="2489200"/>
            <a:ext cx="6346825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14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t/>
            </a:r>
            <a:endParaRPr sz="18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" name="Google Shape;1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2493962"/>
            <a:ext cx="7686675" cy="3754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/>
          <p:nvPr>
            <p:ph type="title"/>
          </p:nvPr>
        </p:nvSpPr>
        <p:spPr>
          <a:xfrm>
            <a:off x="865187" y="927100"/>
            <a:ext cx="7019925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Happens When We Are Not?</a:t>
            </a:r>
            <a:endParaRPr/>
          </a:p>
        </p:txBody>
      </p:sp>
      <p:sp>
        <p:nvSpPr>
          <p:cNvPr id="123" name="Google Shape;123;p7"/>
          <p:cNvSpPr txBox="1"/>
          <p:nvPr>
            <p:ph idx="1" type="body"/>
          </p:nvPr>
        </p:nvSpPr>
        <p:spPr>
          <a:xfrm>
            <a:off x="863600" y="2489200"/>
            <a:ext cx="6346825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14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t/>
            </a:r>
            <a:endParaRPr sz="18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775" y="1912937"/>
            <a:ext cx="7540625" cy="4926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/>
          <p:nvPr>
            <p:ph type="title"/>
          </p:nvPr>
        </p:nvSpPr>
        <p:spPr>
          <a:xfrm>
            <a:off x="863600" y="1052512"/>
            <a:ext cx="7667625" cy="709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b="0" i="0" lang="en-US" sz="3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Which of These Are You Responsible For?</a:t>
            </a:r>
            <a:endParaRPr/>
          </a:p>
        </p:txBody>
      </p:sp>
      <p:sp>
        <p:nvSpPr>
          <p:cNvPr id="130" name="Google Shape;130;p8"/>
          <p:cNvSpPr txBox="1"/>
          <p:nvPr>
            <p:ph idx="1" type="body"/>
          </p:nvPr>
        </p:nvSpPr>
        <p:spPr>
          <a:xfrm>
            <a:off x="863600" y="2489200"/>
            <a:ext cx="6346825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14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t/>
            </a:r>
            <a:endParaRPr sz="18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1" name="Google Shape;13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550" y="2205037"/>
            <a:ext cx="7346950" cy="44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/>
          <p:nvPr>
            <p:ph type="title"/>
          </p:nvPr>
        </p:nvSpPr>
        <p:spPr>
          <a:xfrm>
            <a:off x="611187" y="333375"/>
            <a:ext cx="7770812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verlock"/>
              <a:buNone/>
            </a:pPr>
            <a:r>
              <a:rPr b="1" i="0" lang="en-US" sz="3200" u="sng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Our Focus</a:t>
            </a:r>
            <a:endParaRPr/>
          </a:p>
        </p:txBody>
      </p:sp>
      <p:sp>
        <p:nvSpPr>
          <p:cNvPr id="138" name="Google Shape;138;p9"/>
          <p:cNvSpPr txBox="1"/>
          <p:nvPr>
            <p:ph idx="1" type="body"/>
          </p:nvPr>
        </p:nvSpPr>
        <p:spPr>
          <a:xfrm>
            <a:off x="468312" y="2133600"/>
            <a:ext cx="8675687" cy="3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►"/>
            </a:pPr>
            <a:r>
              <a:rPr b="0" i="0" lang="en-US" sz="3200" u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Personal and Moral Responsibility (Earth, animals and people)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►"/>
            </a:pPr>
            <a:r>
              <a:rPr b="0" i="0" lang="en-US" sz="3200" u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Community Responsibility (Russell Lower School and Ampthill)</a:t>
            </a:r>
            <a:endParaRPr/>
          </a:p>
        </p:txBody>
      </p:sp>
      <p:pic>
        <p:nvPicPr>
          <p:cNvPr id="139" name="Google Shape;13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5084762"/>
            <a:ext cx="212407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6237" y="5027612"/>
            <a:ext cx="24003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2787" y="5046662"/>
            <a:ext cx="215265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48262" y="2582862"/>
            <a:ext cx="1547812" cy="1316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Ion Boardroom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on Boardroom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Presentation Helper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