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084" autoAdjust="0"/>
    <p:restoredTop sz="94364" autoAdjust="0"/>
  </p:normalViewPr>
  <p:slideViewPr>
    <p:cSldViewPr snapToGrid="0">
      <p:cViewPr varScale="1">
        <p:scale>
          <a:sx n="83" d="100"/>
          <a:sy n="83" d="100"/>
        </p:scale>
        <p:origin x="912" y="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34721D6D-1AF7-49C2-AD4B-B456C68D7DD5}" type="datetimeFigureOut">
              <a:rPr lang="en-GB" smtClean="0"/>
              <a:t>26/03/2024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8B78F4-3632-4E3C-ADDD-BE0EB8861A8A}" type="slidenum">
              <a:rPr lang="en-GB" smtClean="0"/>
              <a:t>‹#›</a:t>
            </a:fld>
            <a:endParaRPr lang="en-GB"/>
          </a:p>
        </p:txBody>
      </p:sp>
    </p:spTree>
    <p:extLst>
      <p:ext uri="{BB962C8B-B14F-4D97-AF65-F5344CB8AC3E}">
        <p14:creationId xmlns:p14="http://schemas.microsoft.com/office/powerpoint/2010/main" val="22549259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4721D6D-1AF7-49C2-AD4B-B456C68D7DD5}" type="datetimeFigureOut">
              <a:rPr lang="en-GB" smtClean="0"/>
              <a:t>26/03/2024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8B78F4-3632-4E3C-ADDD-BE0EB8861A8A}" type="slidenum">
              <a:rPr lang="en-GB" smtClean="0"/>
              <a:t>‹#›</a:t>
            </a:fld>
            <a:endParaRPr lang="en-GB"/>
          </a:p>
        </p:txBody>
      </p:sp>
    </p:spTree>
    <p:extLst>
      <p:ext uri="{BB962C8B-B14F-4D97-AF65-F5344CB8AC3E}">
        <p14:creationId xmlns:p14="http://schemas.microsoft.com/office/powerpoint/2010/main" val="1465291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4721D6D-1AF7-49C2-AD4B-B456C68D7DD5}" type="datetimeFigureOut">
              <a:rPr lang="en-GB" smtClean="0"/>
              <a:t>26/03/2024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8B78F4-3632-4E3C-ADDD-BE0EB8861A8A}" type="slidenum">
              <a:rPr lang="en-GB" smtClean="0"/>
              <a:t>‹#›</a:t>
            </a:fld>
            <a:endParaRPr lang="en-GB"/>
          </a:p>
        </p:txBody>
      </p:sp>
    </p:spTree>
    <p:extLst>
      <p:ext uri="{BB962C8B-B14F-4D97-AF65-F5344CB8AC3E}">
        <p14:creationId xmlns:p14="http://schemas.microsoft.com/office/powerpoint/2010/main" val="24518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4721D6D-1AF7-49C2-AD4B-B456C68D7DD5}" type="datetimeFigureOut">
              <a:rPr lang="en-GB" smtClean="0"/>
              <a:t>26/03/2024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8B78F4-3632-4E3C-ADDD-BE0EB8861A8A}" type="slidenum">
              <a:rPr lang="en-GB" smtClean="0"/>
              <a:t>‹#›</a:t>
            </a:fld>
            <a:endParaRPr lang="en-GB"/>
          </a:p>
        </p:txBody>
      </p:sp>
    </p:spTree>
    <p:extLst>
      <p:ext uri="{BB962C8B-B14F-4D97-AF65-F5344CB8AC3E}">
        <p14:creationId xmlns:p14="http://schemas.microsoft.com/office/powerpoint/2010/main" val="12076426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721D6D-1AF7-49C2-AD4B-B456C68D7DD5}" type="datetimeFigureOut">
              <a:rPr lang="en-GB" smtClean="0"/>
              <a:t>26/03/2024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8B78F4-3632-4E3C-ADDD-BE0EB8861A8A}" type="slidenum">
              <a:rPr lang="en-GB" smtClean="0"/>
              <a:t>‹#›</a:t>
            </a:fld>
            <a:endParaRPr lang="en-GB"/>
          </a:p>
        </p:txBody>
      </p:sp>
    </p:spTree>
    <p:extLst>
      <p:ext uri="{BB962C8B-B14F-4D97-AF65-F5344CB8AC3E}">
        <p14:creationId xmlns:p14="http://schemas.microsoft.com/office/powerpoint/2010/main" val="38260106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34721D6D-1AF7-49C2-AD4B-B456C68D7DD5}" type="datetimeFigureOut">
              <a:rPr lang="en-GB" smtClean="0"/>
              <a:t>26/03/2024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58B78F4-3632-4E3C-ADDD-BE0EB8861A8A}" type="slidenum">
              <a:rPr lang="en-GB" smtClean="0"/>
              <a:t>‹#›</a:t>
            </a:fld>
            <a:endParaRPr lang="en-GB"/>
          </a:p>
        </p:txBody>
      </p:sp>
    </p:spTree>
    <p:extLst>
      <p:ext uri="{BB962C8B-B14F-4D97-AF65-F5344CB8AC3E}">
        <p14:creationId xmlns:p14="http://schemas.microsoft.com/office/powerpoint/2010/main" val="2843296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34721D6D-1AF7-49C2-AD4B-B456C68D7DD5}" type="datetimeFigureOut">
              <a:rPr lang="en-GB" smtClean="0"/>
              <a:t>26/03/2024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58B78F4-3632-4E3C-ADDD-BE0EB8861A8A}" type="slidenum">
              <a:rPr lang="en-GB" smtClean="0"/>
              <a:t>‹#›</a:t>
            </a:fld>
            <a:endParaRPr lang="en-GB"/>
          </a:p>
        </p:txBody>
      </p:sp>
    </p:spTree>
    <p:extLst>
      <p:ext uri="{BB962C8B-B14F-4D97-AF65-F5344CB8AC3E}">
        <p14:creationId xmlns:p14="http://schemas.microsoft.com/office/powerpoint/2010/main" val="2839654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34721D6D-1AF7-49C2-AD4B-B456C68D7DD5}" type="datetimeFigureOut">
              <a:rPr lang="en-GB" smtClean="0"/>
              <a:t>26/03/2024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58B78F4-3632-4E3C-ADDD-BE0EB8861A8A}" type="slidenum">
              <a:rPr lang="en-GB" smtClean="0"/>
              <a:t>‹#›</a:t>
            </a:fld>
            <a:endParaRPr lang="en-GB"/>
          </a:p>
        </p:txBody>
      </p:sp>
    </p:spTree>
    <p:extLst>
      <p:ext uri="{BB962C8B-B14F-4D97-AF65-F5344CB8AC3E}">
        <p14:creationId xmlns:p14="http://schemas.microsoft.com/office/powerpoint/2010/main" val="1276603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721D6D-1AF7-49C2-AD4B-B456C68D7DD5}" type="datetimeFigureOut">
              <a:rPr lang="en-GB" smtClean="0"/>
              <a:t>26/03/2024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58B78F4-3632-4E3C-ADDD-BE0EB8861A8A}" type="slidenum">
              <a:rPr lang="en-GB" smtClean="0"/>
              <a:t>‹#›</a:t>
            </a:fld>
            <a:endParaRPr lang="en-GB"/>
          </a:p>
        </p:txBody>
      </p:sp>
    </p:spTree>
    <p:extLst>
      <p:ext uri="{BB962C8B-B14F-4D97-AF65-F5344CB8AC3E}">
        <p14:creationId xmlns:p14="http://schemas.microsoft.com/office/powerpoint/2010/main" val="2532776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4721D6D-1AF7-49C2-AD4B-B456C68D7DD5}" type="datetimeFigureOut">
              <a:rPr lang="en-GB" smtClean="0"/>
              <a:t>26/03/2024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58B78F4-3632-4E3C-ADDD-BE0EB8861A8A}" type="slidenum">
              <a:rPr lang="en-GB" smtClean="0"/>
              <a:t>‹#›</a:t>
            </a:fld>
            <a:endParaRPr lang="en-GB"/>
          </a:p>
        </p:txBody>
      </p:sp>
    </p:spTree>
    <p:extLst>
      <p:ext uri="{BB962C8B-B14F-4D97-AF65-F5344CB8AC3E}">
        <p14:creationId xmlns:p14="http://schemas.microsoft.com/office/powerpoint/2010/main" val="34008074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4721D6D-1AF7-49C2-AD4B-B456C68D7DD5}" type="datetimeFigureOut">
              <a:rPr lang="en-GB" smtClean="0"/>
              <a:t>26/03/2024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58B78F4-3632-4E3C-ADDD-BE0EB8861A8A}" type="slidenum">
              <a:rPr lang="en-GB" smtClean="0"/>
              <a:t>‹#›</a:t>
            </a:fld>
            <a:endParaRPr lang="en-GB"/>
          </a:p>
        </p:txBody>
      </p:sp>
    </p:spTree>
    <p:extLst>
      <p:ext uri="{BB962C8B-B14F-4D97-AF65-F5344CB8AC3E}">
        <p14:creationId xmlns:p14="http://schemas.microsoft.com/office/powerpoint/2010/main" val="12738533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721D6D-1AF7-49C2-AD4B-B456C68D7DD5}" type="datetimeFigureOut">
              <a:rPr lang="en-GB" smtClean="0"/>
              <a:t>26/03/2024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8B78F4-3632-4E3C-ADDD-BE0EB8861A8A}" type="slidenum">
              <a:rPr lang="en-GB" smtClean="0"/>
              <a:t>‹#›</a:t>
            </a:fld>
            <a:endParaRPr lang="en-GB"/>
          </a:p>
        </p:txBody>
      </p:sp>
    </p:spTree>
    <p:extLst>
      <p:ext uri="{BB962C8B-B14F-4D97-AF65-F5344CB8AC3E}">
        <p14:creationId xmlns:p14="http://schemas.microsoft.com/office/powerpoint/2010/main" val="12107106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2551754998"/>
              </p:ext>
            </p:extLst>
          </p:nvPr>
        </p:nvGraphicFramePr>
        <p:xfrm>
          <a:off x="134908" y="2548934"/>
          <a:ext cx="3906646" cy="1384679"/>
        </p:xfrm>
        <a:graphic>
          <a:graphicData uri="http://schemas.openxmlformats.org/drawingml/2006/table">
            <a:tbl>
              <a:tblPr firstRow="1" firstCol="1" bandRow="1"/>
              <a:tblGrid>
                <a:gridCol w="3906646">
                  <a:extLst>
                    <a:ext uri="{9D8B030D-6E8A-4147-A177-3AD203B41FA5}">
                      <a16:colId xmlns:a16="http://schemas.microsoft.com/office/drawing/2014/main" val="20000"/>
                    </a:ext>
                  </a:extLst>
                </a:gridCol>
              </a:tblGrid>
              <a:tr h="211199">
                <a:tc>
                  <a:txBody>
                    <a:bodyPr/>
                    <a:lstStyle/>
                    <a:p>
                      <a:pPr algn="l">
                        <a:lnSpc>
                          <a:spcPct val="107000"/>
                        </a:lnSpc>
                        <a:spcAft>
                          <a:spcPts val="0"/>
                        </a:spcAft>
                      </a:pPr>
                      <a:r>
                        <a:rPr lang="en-GB" sz="1100" b="1" dirty="0">
                          <a:effectLst/>
                          <a:latin typeface="Century Gothic" panose="020B0502020202020204" pitchFamily="34" charset="0"/>
                          <a:ea typeface="Calibri" panose="020F0502020204030204" pitchFamily="34" charset="0"/>
                          <a:cs typeface="Times New Roman" panose="02020603050405020304" pitchFamily="18" charset="0"/>
                        </a:rPr>
                        <a:t>Music</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966"/>
                    </a:solidFill>
                  </a:tcPr>
                </a:tc>
                <a:extLst>
                  <a:ext uri="{0D108BD9-81ED-4DB2-BD59-A6C34878D82A}">
                    <a16:rowId xmlns:a16="http://schemas.microsoft.com/office/drawing/2014/main" val="10000"/>
                  </a:ext>
                </a:extLst>
              </a:tr>
              <a:tr h="1076553">
                <a:tc>
                  <a:txBody>
                    <a:bodyPr/>
                    <a:lstStyle/>
                    <a:p>
                      <a:r>
                        <a:rPr lang="en-GB" sz="1100" b="1" dirty="0" err="1">
                          <a:effectLst/>
                          <a:latin typeface="Century Gothic" panose="020B0502020202020204" pitchFamily="34" charset="0"/>
                          <a:ea typeface="Times New Roman" panose="02020603050405020304" pitchFamily="18" charset="0"/>
                        </a:rPr>
                        <a:t>Charanga</a:t>
                      </a:r>
                      <a:r>
                        <a:rPr lang="en-GB" sz="1100" b="1" dirty="0">
                          <a:effectLst/>
                          <a:latin typeface="Century Gothic" panose="020B0502020202020204" pitchFamily="34" charset="0"/>
                          <a:ea typeface="Times New Roman" panose="02020603050405020304" pitchFamily="18" charset="0"/>
                        </a:rPr>
                        <a:t> </a:t>
                      </a:r>
                      <a:r>
                        <a:rPr lang="en-GB" sz="1100" b="1" dirty="0" smtClean="0">
                          <a:effectLst/>
                          <a:latin typeface="Century Gothic" panose="020B0502020202020204" pitchFamily="34" charset="0"/>
                          <a:ea typeface="Times New Roman" panose="02020603050405020304" pitchFamily="18" charset="0"/>
                        </a:rPr>
                        <a:t>– Expression and Improvisation</a:t>
                      </a:r>
                      <a:endParaRPr lang="en-GB" sz="1100" b="1" dirty="0">
                        <a:effectLst/>
                        <a:latin typeface="Century Gothic" panose="020B0502020202020204" pitchFamily="34" charset="0"/>
                        <a:ea typeface="Times New Roman" panose="02020603050405020304" pitchFamily="18" charset="0"/>
                      </a:endParaRPr>
                    </a:p>
                    <a:p>
                      <a:r>
                        <a:rPr lang="en-US" sz="1100" b="0" i="0" kern="1200" dirty="0">
                          <a:solidFill>
                            <a:schemeClr val="tx1"/>
                          </a:solidFill>
                          <a:effectLst/>
                          <a:latin typeface="Century Gothic" panose="020B0502020202020204" pitchFamily="34" charset="0"/>
                          <a:ea typeface="+mn-ea"/>
                          <a:cs typeface="+mn-cs"/>
                        </a:rPr>
                        <a:t>This unit </a:t>
                      </a:r>
                      <a:r>
                        <a:rPr lang="en-US" sz="1100" b="0" i="0" kern="1200" dirty="0" smtClean="0">
                          <a:solidFill>
                            <a:schemeClr val="tx1"/>
                          </a:solidFill>
                          <a:effectLst/>
                          <a:latin typeface="Century Gothic" panose="020B0502020202020204" pitchFamily="34" charset="0"/>
                          <a:ea typeface="+mn-ea"/>
                          <a:cs typeface="+mn-cs"/>
                        </a:rPr>
                        <a:t>uses</a:t>
                      </a:r>
                      <a:r>
                        <a:rPr lang="en-US" sz="1100" b="0" i="0" kern="1200" baseline="0" dirty="0" smtClean="0">
                          <a:solidFill>
                            <a:schemeClr val="tx1"/>
                          </a:solidFill>
                          <a:effectLst/>
                          <a:latin typeface="Century Gothic" panose="020B0502020202020204" pitchFamily="34" charset="0"/>
                          <a:ea typeface="+mn-ea"/>
                          <a:cs typeface="+mn-cs"/>
                        </a:rPr>
                        <a:t> improvisation as a way of expressing feelings. It asks how music shapes our way of life.</a:t>
                      </a:r>
                      <a:endParaRPr lang="en-US" sz="1100" b="0" i="0" kern="1200" dirty="0">
                        <a:solidFill>
                          <a:schemeClr val="tx1"/>
                        </a:solidFill>
                        <a:effectLst/>
                        <a:latin typeface="Century Gothic" panose="020B0502020202020204" pitchFamily="34" charset="0"/>
                        <a:ea typeface="+mn-ea"/>
                        <a:cs typeface="+mn-cs"/>
                      </a:endParaRPr>
                    </a:p>
                    <a:p>
                      <a:r>
                        <a:rPr lang="en-GB" sz="1100" b="1" dirty="0" err="1">
                          <a:effectLst/>
                          <a:latin typeface="Century Gothic" panose="020B0502020202020204" pitchFamily="34" charset="0"/>
                          <a:ea typeface="Times New Roman" panose="02020603050405020304" pitchFamily="18" charset="0"/>
                        </a:rPr>
                        <a:t>Charanga</a:t>
                      </a:r>
                      <a:r>
                        <a:rPr lang="en-GB" sz="1100" b="1" dirty="0">
                          <a:effectLst/>
                          <a:latin typeface="Century Gothic" panose="020B0502020202020204" pitchFamily="34" charset="0"/>
                          <a:ea typeface="Times New Roman" panose="02020603050405020304" pitchFamily="18" charset="0"/>
                        </a:rPr>
                        <a:t> </a:t>
                      </a:r>
                      <a:r>
                        <a:rPr lang="en-GB" sz="1100" b="1" dirty="0" smtClean="0">
                          <a:effectLst/>
                          <a:latin typeface="Century Gothic" panose="020B0502020202020204" pitchFamily="34" charset="0"/>
                          <a:ea typeface="Times New Roman" panose="02020603050405020304" pitchFamily="18" charset="0"/>
                        </a:rPr>
                        <a:t>The Show Must</a:t>
                      </a:r>
                      <a:r>
                        <a:rPr lang="en-GB" sz="1100" b="1" baseline="0" dirty="0" smtClean="0">
                          <a:effectLst/>
                          <a:latin typeface="Century Gothic" panose="020B0502020202020204" pitchFamily="34" charset="0"/>
                          <a:ea typeface="Times New Roman" panose="02020603050405020304" pitchFamily="18" charset="0"/>
                        </a:rPr>
                        <a:t> Go On</a:t>
                      </a:r>
                      <a:endParaRPr lang="en-GB" sz="1100" b="1" baseline="0" dirty="0">
                        <a:effectLst/>
                        <a:latin typeface="Century Gothic" panose="020B0502020202020204" pitchFamily="34" charset="0"/>
                        <a:ea typeface="Times New Roman" panose="02020603050405020304" pitchFamily="18" charset="0"/>
                      </a:endParaRPr>
                    </a:p>
                    <a:p>
                      <a:r>
                        <a:rPr lang="en-US" sz="1100" b="0" i="0" kern="1200" dirty="0" smtClean="0">
                          <a:solidFill>
                            <a:schemeClr val="tx1"/>
                          </a:solidFill>
                          <a:effectLst/>
                          <a:latin typeface="Century Gothic" panose="020B0502020202020204" pitchFamily="34" charset="0"/>
                          <a:ea typeface="+mn-ea"/>
                          <a:cs typeface="+mn-cs"/>
                        </a:rPr>
                        <a:t>Present with confidence. Understand the</a:t>
                      </a:r>
                      <a:r>
                        <a:rPr lang="en-US" sz="1100" b="0" i="0" kern="1200" baseline="0" dirty="0" smtClean="0">
                          <a:solidFill>
                            <a:schemeClr val="tx1"/>
                          </a:solidFill>
                          <a:effectLst/>
                          <a:latin typeface="Century Gothic" panose="020B0502020202020204" pitchFamily="34" charset="0"/>
                          <a:ea typeface="+mn-ea"/>
                          <a:cs typeface="+mn-cs"/>
                        </a:rPr>
                        <a:t> meaning and connections of songs within a performance. Learn and sing and connect with the environment.</a:t>
                      </a:r>
                      <a:endParaRPr lang="en-GB" sz="1100" b="1" dirty="0">
                        <a:effectLst/>
                        <a:latin typeface="Century Gothic" panose="020B0502020202020204" pitchFamily="34"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1147638655"/>
              </p:ext>
            </p:extLst>
          </p:nvPr>
        </p:nvGraphicFramePr>
        <p:xfrm>
          <a:off x="4112872" y="101067"/>
          <a:ext cx="3805107" cy="1688148"/>
        </p:xfrm>
        <a:graphic>
          <a:graphicData uri="http://schemas.openxmlformats.org/drawingml/2006/table">
            <a:tbl>
              <a:tblPr firstRow="1" firstCol="1" bandRow="1"/>
              <a:tblGrid>
                <a:gridCol w="3805107">
                  <a:extLst>
                    <a:ext uri="{9D8B030D-6E8A-4147-A177-3AD203B41FA5}">
                      <a16:colId xmlns:a16="http://schemas.microsoft.com/office/drawing/2014/main" val="20000"/>
                    </a:ext>
                  </a:extLst>
                </a:gridCol>
              </a:tblGrid>
              <a:tr h="162705">
                <a:tc>
                  <a:txBody>
                    <a:bodyPr/>
                    <a:lstStyle/>
                    <a:p>
                      <a:pPr algn="l">
                        <a:lnSpc>
                          <a:spcPct val="107000"/>
                        </a:lnSpc>
                        <a:spcAft>
                          <a:spcPts val="0"/>
                        </a:spcAft>
                      </a:pPr>
                      <a:r>
                        <a:rPr lang="en-GB" sz="1100" b="1" dirty="0">
                          <a:effectLst/>
                          <a:latin typeface="Century Gothic" panose="020B0502020202020204" pitchFamily="34" charset="0"/>
                          <a:ea typeface="Calibri" panose="020F0502020204030204" pitchFamily="34" charset="0"/>
                          <a:cs typeface="Times New Roman" panose="02020603050405020304" pitchFamily="18" charset="0"/>
                        </a:rPr>
                        <a:t>Personal, Social and Emotional</a:t>
                      </a:r>
                      <a:r>
                        <a:rPr lang="en-GB" sz="1100" b="1" baseline="0" dirty="0">
                          <a:effectLst/>
                          <a:latin typeface="Century Gothic" panose="020B0502020202020204" pitchFamily="34" charset="0"/>
                          <a:ea typeface="Calibri" panose="020F0502020204030204" pitchFamily="34" charset="0"/>
                          <a:cs typeface="Times New Roman" panose="02020603050405020304" pitchFamily="18" charset="0"/>
                        </a:rPr>
                        <a:t> </a:t>
                      </a:r>
                      <a:r>
                        <a:rPr lang="en-GB" sz="1100" b="1" dirty="0">
                          <a:effectLst/>
                          <a:latin typeface="Century Gothic" panose="020B0502020202020204" pitchFamily="34" charset="0"/>
                          <a:ea typeface="Calibri" panose="020F0502020204030204" pitchFamily="34" charset="0"/>
                          <a:cs typeface="Times New Roman" panose="02020603050405020304" pitchFamily="18" charset="0"/>
                        </a:rPr>
                        <a:t>Development</a:t>
                      </a:r>
                      <a:r>
                        <a:rPr lang="en-GB" sz="1100" b="1" baseline="0" dirty="0">
                          <a:effectLst/>
                          <a:latin typeface="Century Gothic" panose="020B0502020202020204" pitchFamily="34" charset="0"/>
                          <a:ea typeface="Calibri" panose="020F0502020204030204" pitchFamily="34" charset="0"/>
                          <a:cs typeface="Times New Roman" panose="02020603050405020304" pitchFamily="18" charset="0"/>
                        </a:rPr>
                        <a:t> V</a:t>
                      </a:r>
                      <a:r>
                        <a:rPr lang="en-GB" sz="1100" b="1" dirty="0">
                          <a:effectLst/>
                          <a:latin typeface="Century Gothic" panose="020B0502020202020204" pitchFamily="34" charset="0"/>
                          <a:ea typeface="Calibri" panose="020F0502020204030204" pitchFamily="34" charset="0"/>
                          <a:cs typeface="Times New Roman" panose="02020603050405020304" pitchFamily="18" charset="0"/>
                        </a:rPr>
                        <a:t>alues.</a:t>
                      </a:r>
                      <a:endParaRPr lang="en-GB"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extLst>
                  <a:ext uri="{0D108BD9-81ED-4DB2-BD59-A6C34878D82A}">
                    <a16:rowId xmlns:a16="http://schemas.microsoft.com/office/drawing/2014/main" val="10000"/>
                  </a:ext>
                </a:extLst>
              </a:tr>
              <a:tr h="513222">
                <a:tc>
                  <a:txBody>
                    <a:bodyPr/>
                    <a:lstStyle/>
                    <a:p>
                      <a:r>
                        <a:rPr lang="en-GB" sz="1100" b="0" kern="1200" baseline="0" dirty="0">
                          <a:solidFill>
                            <a:schemeClr val="tx1"/>
                          </a:solidFill>
                          <a:effectLst/>
                          <a:latin typeface="Century Gothic" panose="020B0502020202020204" pitchFamily="34" charset="0"/>
                          <a:ea typeface="+mn-ea"/>
                          <a:cs typeface="+mn-cs"/>
                        </a:rPr>
                        <a:t>To understand differences between people arise from a number of different factors including family, cultural and ethnic diversity. </a:t>
                      </a:r>
                    </a:p>
                    <a:p>
                      <a:r>
                        <a:rPr lang="en-GB" sz="1100" b="0" kern="1200" baseline="0" dirty="0">
                          <a:solidFill>
                            <a:schemeClr val="tx1"/>
                          </a:solidFill>
                          <a:effectLst/>
                          <a:latin typeface="Century Gothic" panose="020B0502020202020204" pitchFamily="34" charset="0"/>
                          <a:ea typeface="+mn-ea"/>
                          <a:cs typeface="+mn-cs"/>
                        </a:rPr>
                        <a:t>I</a:t>
                      </a:r>
                      <a:r>
                        <a:rPr lang="en-GB" sz="1100" b="0" kern="1200" dirty="0">
                          <a:solidFill>
                            <a:schemeClr val="tx1"/>
                          </a:solidFill>
                          <a:effectLst/>
                          <a:latin typeface="Century Gothic" panose="020B0502020202020204" pitchFamily="34" charset="0"/>
                          <a:ea typeface="+mn-ea"/>
                          <a:cs typeface="+mn-cs"/>
                        </a:rPr>
                        <a:t>dentify</a:t>
                      </a:r>
                      <a:r>
                        <a:rPr lang="en-GB" sz="1100" b="0" kern="1200" baseline="0" dirty="0">
                          <a:solidFill>
                            <a:schemeClr val="tx1"/>
                          </a:solidFill>
                          <a:effectLst/>
                          <a:latin typeface="Century Gothic" panose="020B0502020202020204" pitchFamily="34" charset="0"/>
                          <a:ea typeface="+mn-ea"/>
                          <a:cs typeface="+mn-cs"/>
                        </a:rPr>
                        <a:t> change including transitions. Know how hygiene can help prevent diseases and viruses and vaccinations can help protect us.</a:t>
                      </a:r>
                    </a:p>
                    <a:p>
                      <a:r>
                        <a:rPr lang="en-GB" sz="1100" b="0" kern="1200" baseline="0" dirty="0">
                          <a:solidFill>
                            <a:schemeClr val="tx1"/>
                          </a:solidFill>
                          <a:effectLst/>
                          <a:latin typeface="Century Gothic" panose="020B0502020202020204" pitchFamily="34" charset="0"/>
                          <a:ea typeface="+mn-ea"/>
                          <a:cs typeface="+mn-cs"/>
                        </a:rPr>
                        <a:t>To recognise how their increasing independence brings increased responsibilities. </a:t>
                      </a:r>
                    </a:p>
                    <a:p>
                      <a:r>
                        <a:rPr lang="en-GB" sz="1100" b="1" kern="1200" baseline="0" dirty="0">
                          <a:solidFill>
                            <a:schemeClr val="tx1"/>
                          </a:solidFill>
                          <a:effectLst/>
                          <a:latin typeface="Century Gothic" panose="020B0502020202020204" pitchFamily="34" charset="0"/>
                          <a:ea typeface="+mn-ea"/>
                          <a:cs typeface="+mn-cs"/>
                        </a:rPr>
                        <a:t>Values – friendship     honesty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2080349402"/>
              </p:ext>
            </p:extLst>
          </p:nvPr>
        </p:nvGraphicFramePr>
        <p:xfrm>
          <a:off x="4101685" y="1827448"/>
          <a:ext cx="3807726" cy="1812160"/>
        </p:xfrm>
        <a:graphic>
          <a:graphicData uri="http://schemas.openxmlformats.org/drawingml/2006/table">
            <a:tbl>
              <a:tblPr firstRow="1" firstCol="1" bandRow="1"/>
              <a:tblGrid>
                <a:gridCol w="3807726">
                  <a:extLst>
                    <a:ext uri="{9D8B030D-6E8A-4147-A177-3AD203B41FA5}">
                      <a16:colId xmlns:a16="http://schemas.microsoft.com/office/drawing/2014/main" val="20000"/>
                    </a:ext>
                  </a:extLst>
                </a:gridCol>
              </a:tblGrid>
              <a:tr h="142336">
                <a:tc>
                  <a:txBody>
                    <a:bodyPr/>
                    <a:lstStyle/>
                    <a:p>
                      <a:pPr algn="l">
                        <a:lnSpc>
                          <a:spcPct val="107000"/>
                        </a:lnSpc>
                        <a:spcAft>
                          <a:spcPts val="0"/>
                        </a:spcAft>
                      </a:pPr>
                      <a:r>
                        <a:rPr lang="en-GB" sz="1100" b="1" dirty="0">
                          <a:effectLst/>
                          <a:latin typeface="Century Gothic" panose="020B0502020202020204" pitchFamily="34" charset="0"/>
                          <a:ea typeface="Calibri" panose="020F0502020204030204" pitchFamily="34" charset="0"/>
                          <a:cs typeface="Times New Roman" panose="02020603050405020304" pitchFamily="18" charset="0"/>
                        </a:rPr>
                        <a:t>Physical Education</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8E9C"/>
                    </a:solidFill>
                  </a:tcPr>
                </a:tc>
                <a:extLst>
                  <a:ext uri="{0D108BD9-81ED-4DB2-BD59-A6C34878D82A}">
                    <a16:rowId xmlns:a16="http://schemas.microsoft.com/office/drawing/2014/main" val="10000"/>
                  </a:ext>
                </a:extLst>
              </a:tr>
              <a:tr h="163277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kern="1200" dirty="0">
                          <a:solidFill>
                            <a:schemeClr val="tx1"/>
                          </a:solidFill>
                          <a:effectLst/>
                          <a:latin typeface="+mn-lt"/>
                          <a:ea typeface="+mn-ea"/>
                          <a:cs typeface="+mn-cs"/>
                        </a:rPr>
                        <a:t>Netball </a:t>
                      </a:r>
                      <a:r>
                        <a:rPr lang="en-GB" sz="1100" kern="1200" dirty="0">
                          <a:solidFill>
                            <a:schemeClr val="tx1"/>
                          </a:solidFill>
                          <a:effectLst/>
                          <a:latin typeface="+mn-lt"/>
                          <a:ea typeface="+mn-ea"/>
                          <a:cs typeface="+mn-cs"/>
                        </a:rPr>
                        <a:t>– </a:t>
                      </a:r>
                      <a:r>
                        <a:rPr lang="en-GB" sz="1100" b="0" dirty="0">
                          <a:effectLst/>
                          <a:latin typeface="Century Gothic" panose="020B0502020202020204" pitchFamily="34" charset="0"/>
                          <a:ea typeface="Calibri" panose="020F0502020204030204" pitchFamily="34" charset="0"/>
                          <a:cs typeface="Times New Roman" panose="02020603050405020304" pitchFamily="18" charset="0"/>
                        </a:rPr>
                        <a:t>Develop basic skills such as dribbling and push pass. Understand High 5 positions using footwork, passing and marking skills</a:t>
                      </a:r>
                      <a:r>
                        <a:rPr lang="en-GB" sz="1100" b="1" dirty="0">
                          <a:effectLst/>
                          <a:latin typeface="Century Gothic" panose="020B0502020202020204" pitchFamily="34" charset="0"/>
                          <a:ea typeface="Calibri" panose="020F0502020204030204" pitchFamily="34" charset="0"/>
                          <a:cs typeface="Times New Roman" panose="02020603050405020304" pitchFamily="18" charset="0"/>
                        </a:rPr>
                        <a:t>.</a:t>
                      </a:r>
                      <a:endParaRPr lang="en-US" sz="1100" b="0" i="0" kern="1200" dirty="0">
                        <a:solidFill>
                          <a:schemeClr val="tx1"/>
                        </a:solidFill>
                        <a:effectLst/>
                        <a:latin typeface="Century Gothic" panose="020B0502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kern="1200" dirty="0">
                          <a:solidFill>
                            <a:schemeClr val="tx1"/>
                          </a:solidFill>
                          <a:effectLst/>
                          <a:latin typeface="Century Gothic" panose="020B0502020202020204" pitchFamily="34" charset="0"/>
                          <a:ea typeface="+mn-ea"/>
                          <a:cs typeface="+mn-cs"/>
                        </a:rPr>
                        <a:t>Cricket </a:t>
                      </a:r>
                      <a:r>
                        <a:rPr lang="en-GB" sz="1100" kern="1200" dirty="0">
                          <a:solidFill>
                            <a:schemeClr val="tx1"/>
                          </a:solidFill>
                          <a:effectLst/>
                          <a:latin typeface="Century Gothic" panose="020B0502020202020204" pitchFamily="34" charset="0"/>
                          <a:ea typeface="+mn-ea"/>
                          <a:cs typeface="+mn-cs"/>
                        </a:rPr>
                        <a:t>– striking and fielding skills. Playing in a team. </a:t>
                      </a:r>
                    </a:p>
                    <a:p>
                      <a:r>
                        <a:rPr lang="en-GB" sz="1100" b="1" baseline="0" dirty="0">
                          <a:effectLst/>
                          <a:latin typeface="Century Gothic" panose="020B0502020202020204" pitchFamily="34" charset="0"/>
                          <a:ea typeface="Calibri" panose="020F0502020204030204" pitchFamily="34" charset="0"/>
                          <a:cs typeface="Times New Roman" panose="02020603050405020304" pitchFamily="18" charset="0"/>
                        </a:rPr>
                        <a:t>Athletics </a:t>
                      </a:r>
                      <a:r>
                        <a:rPr lang="en-GB" sz="1100" baseline="0" dirty="0">
                          <a:effectLst/>
                          <a:latin typeface="Century Gothic" panose="020B0502020202020204" pitchFamily="34" charset="0"/>
                          <a:ea typeface="Calibri" panose="020F0502020204030204" pitchFamily="34" charset="0"/>
                          <a:cs typeface="Times New Roman" panose="02020603050405020304" pitchFamily="18" charset="0"/>
                        </a:rPr>
                        <a:t>– </a:t>
                      </a:r>
                      <a:r>
                        <a:rPr lang="en-US" sz="1100" b="0" i="0" kern="1200" dirty="0">
                          <a:solidFill>
                            <a:schemeClr val="tx1"/>
                          </a:solidFill>
                          <a:effectLst/>
                          <a:latin typeface="Century Gothic" panose="020B0502020202020204" pitchFamily="34" charset="0"/>
                          <a:ea typeface="+mn-ea"/>
                          <a:cs typeface="+mn-cs"/>
                        </a:rPr>
                        <a:t> variety of equipment, ways of measuring and timing, comparing the effectiveness of different styles of runs, jumps and throws.</a:t>
                      </a:r>
                      <a:endParaRPr lang="en-GB" sz="1100" baseline="0" dirty="0">
                        <a:effectLst/>
                        <a:latin typeface="Century Gothic" panose="020B0502020202020204" pitchFamily="34" charset="0"/>
                        <a:ea typeface="Calibri" panose="020F0502020204030204" pitchFamily="34" charset="0"/>
                        <a:cs typeface="Times New Roman" panose="02020603050405020304" pitchFamily="18" charset="0"/>
                      </a:endParaRPr>
                    </a:p>
                    <a:p>
                      <a:r>
                        <a:rPr lang="en-GB" sz="1100" b="1" baseline="0" dirty="0">
                          <a:effectLst/>
                          <a:latin typeface="Century Gothic" panose="020B0502020202020204" pitchFamily="34" charset="0"/>
                          <a:ea typeface="Calibri" panose="020F0502020204030204" pitchFamily="34" charset="0"/>
                          <a:cs typeface="Times New Roman" panose="02020603050405020304" pitchFamily="18" charset="0"/>
                        </a:rPr>
                        <a:t>Tennis</a:t>
                      </a:r>
                      <a:r>
                        <a:rPr lang="en-GB" sz="1100" baseline="0" dirty="0">
                          <a:effectLst/>
                          <a:latin typeface="Century Gothic" panose="020B0502020202020204" pitchFamily="34" charset="0"/>
                          <a:ea typeface="Calibri" panose="020F0502020204030204" pitchFamily="34" charset="0"/>
                          <a:cs typeface="Times New Roman" panose="02020603050405020304" pitchFamily="18" charset="0"/>
                        </a:rPr>
                        <a:t> - </a:t>
                      </a:r>
                      <a:r>
                        <a:rPr lang="en-US" sz="1100" b="0" i="0" kern="1200" baseline="0" dirty="0">
                          <a:solidFill>
                            <a:schemeClr val="tx1"/>
                          </a:solidFill>
                          <a:effectLst/>
                          <a:latin typeface="Century Gothic" panose="020B0502020202020204" pitchFamily="34" charset="0"/>
                          <a:ea typeface="+mn-ea"/>
                          <a:cs typeface="+mn-cs"/>
                        </a:rPr>
                        <a:t>e</a:t>
                      </a:r>
                      <a:r>
                        <a:rPr lang="en-US" sz="1100" b="0" i="0" kern="1200" dirty="0">
                          <a:solidFill>
                            <a:schemeClr val="tx1"/>
                          </a:solidFill>
                          <a:effectLst/>
                          <a:latin typeface="Century Gothic" panose="020B0502020202020204" pitchFamily="34" charset="0"/>
                          <a:ea typeface="+mn-ea"/>
                          <a:cs typeface="+mn-cs"/>
                        </a:rPr>
                        <a:t>xplore different shots (forehand, backhand) and work to return the serve.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3360954772"/>
              </p:ext>
            </p:extLst>
          </p:nvPr>
        </p:nvGraphicFramePr>
        <p:xfrm>
          <a:off x="8039020" y="138086"/>
          <a:ext cx="4028653" cy="2358708"/>
        </p:xfrm>
        <a:graphic>
          <a:graphicData uri="http://schemas.openxmlformats.org/drawingml/2006/table">
            <a:tbl>
              <a:tblPr firstRow="1" firstCol="1" bandRow="1"/>
              <a:tblGrid>
                <a:gridCol w="4028653">
                  <a:extLst>
                    <a:ext uri="{9D8B030D-6E8A-4147-A177-3AD203B41FA5}">
                      <a16:colId xmlns:a16="http://schemas.microsoft.com/office/drawing/2014/main" val="20000"/>
                    </a:ext>
                  </a:extLst>
                </a:gridCol>
              </a:tblGrid>
              <a:tr h="159099">
                <a:tc>
                  <a:txBody>
                    <a:bodyPr/>
                    <a:lstStyle/>
                    <a:p>
                      <a:pPr algn="l">
                        <a:lnSpc>
                          <a:spcPct val="107000"/>
                        </a:lnSpc>
                        <a:spcAft>
                          <a:spcPts val="0"/>
                        </a:spcAft>
                      </a:pPr>
                      <a:r>
                        <a:rPr lang="en-GB" sz="1100" b="1" dirty="0">
                          <a:effectLst/>
                          <a:latin typeface="Century Gothic" panose="020B0502020202020204" pitchFamily="34" charset="0"/>
                          <a:ea typeface="Calibri" panose="020F0502020204030204" pitchFamily="34" charset="0"/>
                          <a:cs typeface="Times New Roman" panose="02020603050405020304" pitchFamily="18" charset="0"/>
                        </a:rPr>
                        <a:t>Science</a:t>
                      </a:r>
                      <a:endParaRPr lang="en-GB"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extLst>
                  <a:ext uri="{0D108BD9-81ED-4DB2-BD59-A6C34878D82A}">
                    <a16:rowId xmlns:a16="http://schemas.microsoft.com/office/drawing/2014/main" val="10000"/>
                  </a:ext>
                </a:extLst>
              </a:tr>
              <a:tr h="186412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kern="1200" dirty="0">
                          <a:solidFill>
                            <a:schemeClr val="tx1"/>
                          </a:solidFill>
                          <a:effectLst/>
                          <a:latin typeface="Century Gothic" panose="020B0502020202020204" pitchFamily="34" charset="0"/>
                          <a:ea typeface="+mn-ea"/>
                          <a:cs typeface="+mn-cs"/>
                        </a:rPr>
                        <a:t>Working scientifically</a:t>
                      </a:r>
                      <a:r>
                        <a:rPr lang="en-GB" sz="1100" b="1" kern="1200" baseline="0" dirty="0">
                          <a:solidFill>
                            <a:schemeClr val="tx1"/>
                          </a:solidFill>
                          <a:effectLst/>
                          <a:latin typeface="Century Gothic" panose="020B0502020202020204" pitchFamily="34" charset="0"/>
                          <a:ea typeface="+mn-ea"/>
                          <a:cs typeface="+mn-cs"/>
                        </a:rPr>
                        <a:t>: </a:t>
                      </a:r>
                      <a:r>
                        <a:rPr lang="en-GB" sz="1100" kern="1200" dirty="0">
                          <a:solidFill>
                            <a:schemeClr val="tx1"/>
                          </a:solidFill>
                          <a:effectLst/>
                          <a:latin typeface="Century Gothic" panose="020B0502020202020204" pitchFamily="34" charset="0"/>
                          <a:ea typeface="+mn-ea"/>
                          <a:cs typeface="+mn-cs"/>
                        </a:rPr>
                        <a:t>Set up a simple practical enquiry– compare teeth to egg shells investigation. Comparing the teeth of carnivores and herbivores and suggesting reasons for their differences.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kern="1200" baseline="0" dirty="0">
                          <a:solidFill>
                            <a:schemeClr val="tx1"/>
                          </a:solidFill>
                          <a:effectLst/>
                          <a:latin typeface="Century Gothic" panose="020B0502020202020204" pitchFamily="34" charset="0"/>
                          <a:ea typeface="+mn-ea"/>
                          <a:cs typeface="+mn-cs"/>
                        </a:rPr>
                        <a:t>Animals including humans:  </a:t>
                      </a:r>
                      <a:r>
                        <a:rPr lang="en-GB" sz="1100" kern="1200" baseline="0" dirty="0">
                          <a:solidFill>
                            <a:schemeClr val="tx1"/>
                          </a:solidFill>
                          <a:effectLst/>
                          <a:latin typeface="Century Gothic" panose="020B0502020202020204" pitchFamily="34" charset="0"/>
                          <a:ea typeface="+mn-ea"/>
                          <a:cs typeface="+mn-cs"/>
                        </a:rPr>
                        <a:t>Explore the terms  </a:t>
                      </a:r>
                      <a:r>
                        <a:rPr lang="en-GB" sz="1100" b="0" i="0" u="none" strike="noStrike" kern="1200" baseline="0" dirty="0">
                          <a:solidFill>
                            <a:schemeClr val="tx1"/>
                          </a:solidFill>
                          <a:latin typeface="Century Gothic" panose="020B0502020202020204" pitchFamily="34" charset="0"/>
                          <a:ea typeface="+mn-ea"/>
                          <a:cs typeface="+mn-cs"/>
                        </a:rPr>
                        <a:t>producers, consumers (predators and prey) in different f</a:t>
                      </a:r>
                      <a:r>
                        <a:rPr lang="en-GB" sz="1100" kern="1200" dirty="0">
                          <a:solidFill>
                            <a:schemeClr val="tx1"/>
                          </a:solidFill>
                          <a:effectLst/>
                          <a:latin typeface="Century Gothic" panose="020B0502020202020204" pitchFamily="34" charset="0"/>
                          <a:ea typeface="+mn-ea"/>
                          <a:cs typeface="+mn-cs"/>
                        </a:rPr>
                        <a:t>ood chains. Describe</a:t>
                      </a:r>
                      <a:r>
                        <a:rPr lang="en-GB" sz="1100" kern="1200" baseline="0" dirty="0">
                          <a:solidFill>
                            <a:schemeClr val="tx1"/>
                          </a:solidFill>
                          <a:effectLst/>
                          <a:latin typeface="Century Gothic" panose="020B0502020202020204" pitchFamily="34" charset="0"/>
                          <a:ea typeface="+mn-ea"/>
                          <a:cs typeface="+mn-cs"/>
                        </a:rPr>
                        <a:t> the function of the digestive system and teeth. Understand the different types of teeth and explore the journey of food in the digestive system. </a:t>
                      </a:r>
                    </a:p>
                    <a:p>
                      <a:r>
                        <a:rPr lang="en-GB" sz="1100" b="0" u="none" kern="1200" baseline="0" dirty="0">
                          <a:solidFill>
                            <a:schemeClr val="tx1"/>
                          </a:solidFill>
                          <a:effectLst/>
                          <a:latin typeface="Century Gothic" panose="020B0502020202020204" pitchFamily="34" charset="0"/>
                          <a:ea typeface="+mn-ea"/>
                          <a:cs typeface="+mn-cs"/>
                        </a:rPr>
                        <a:t>Recognise that environments can change and this can sometimes  pose dangers to living things.</a:t>
                      </a:r>
                    </a:p>
                    <a:p>
                      <a:r>
                        <a:rPr lang="en-GB" sz="1100" b="0" u="none" kern="1200" baseline="0" dirty="0">
                          <a:solidFill>
                            <a:schemeClr val="tx1"/>
                          </a:solidFill>
                          <a:effectLst/>
                          <a:latin typeface="Century Gothic" panose="020B0502020202020204" pitchFamily="34" charset="0"/>
                          <a:ea typeface="+mn-ea"/>
                          <a:cs typeface="+mn-cs"/>
                        </a:rPr>
                        <a:t>Use pattern seeking to gather, present and record information.</a:t>
                      </a:r>
                      <a:endParaRPr lang="en-GB" sz="1100" b="0" u="none"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12" name="Table 11"/>
          <p:cNvGraphicFramePr>
            <a:graphicFrameLocks noGrp="1"/>
          </p:cNvGraphicFramePr>
          <p:nvPr>
            <p:extLst>
              <p:ext uri="{D42A27DB-BD31-4B8C-83A1-F6EECF244321}">
                <p14:modId xmlns:p14="http://schemas.microsoft.com/office/powerpoint/2010/main" val="869889818"/>
              </p:ext>
            </p:extLst>
          </p:nvPr>
        </p:nvGraphicFramePr>
        <p:xfrm>
          <a:off x="4047064" y="5511548"/>
          <a:ext cx="3992379" cy="1185228"/>
        </p:xfrm>
        <a:graphic>
          <a:graphicData uri="http://schemas.openxmlformats.org/drawingml/2006/table">
            <a:tbl>
              <a:tblPr firstRow="1" firstCol="1" bandRow="1"/>
              <a:tblGrid>
                <a:gridCol w="3992379">
                  <a:extLst>
                    <a:ext uri="{9D8B030D-6E8A-4147-A177-3AD203B41FA5}">
                      <a16:colId xmlns:a16="http://schemas.microsoft.com/office/drawing/2014/main" val="20000"/>
                    </a:ext>
                  </a:extLst>
                </a:gridCol>
              </a:tblGrid>
              <a:tr h="168325">
                <a:tc>
                  <a:txBody>
                    <a:bodyPr/>
                    <a:lstStyle/>
                    <a:p>
                      <a:pPr algn="l">
                        <a:lnSpc>
                          <a:spcPct val="107000"/>
                        </a:lnSpc>
                        <a:spcAft>
                          <a:spcPts val="0"/>
                        </a:spcAft>
                      </a:pPr>
                      <a:r>
                        <a:rPr lang="en-GB" sz="1100" b="1" dirty="0">
                          <a:effectLst/>
                          <a:latin typeface="Century Gothic" panose="020B0502020202020204" pitchFamily="34" charset="0"/>
                          <a:ea typeface="Calibri" panose="020F0502020204030204" pitchFamily="34" charset="0"/>
                          <a:cs typeface="Times New Roman" panose="02020603050405020304" pitchFamily="18" charset="0"/>
                        </a:rPr>
                        <a:t>History</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extLst>
                  <a:ext uri="{0D108BD9-81ED-4DB2-BD59-A6C34878D82A}">
                    <a16:rowId xmlns:a16="http://schemas.microsoft.com/office/drawing/2014/main" val="10000"/>
                  </a:ext>
                </a:extLst>
              </a:tr>
              <a:tr h="926187">
                <a:tc>
                  <a:txBody>
                    <a:bodyPr/>
                    <a:lstStyle/>
                    <a:p>
                      <a:pPr algn="l">
                        <a:spcAft>
                          <a:spcPts val="0"/>
                        </a:spcAft>
                      </a:pPr>
                      <a:r>
                        <a:rPr lang="en-GB" sz="1100" b="1" kern="1200" dirty="0">
                          <a:solidFill>
                            <a:schemeClr val="tx1"/>
                          </a:solidFill>
                          <a:effectLst/>
                          <a:latin typeface="Century Gothic" panose="020B0502020202020204" pitchFamily="34" charset="0"/>
                          <a:ea typeface="+mn-ea"/>
                          <a:cs typeface="+mn-cs"/>
                        </a:rPr>
                        <a:t>The achievements of the earliest civilisations </a:t>
                      </a:r>
                      <a:r>
                        <a:rPr lang="en-GB" sz="1100" b="0" baseline="0" dirty="0">
                          <a:effectLst/>
                          <a:latin typeface="Century Gothic" panose="020B0502020202020204" pitchFamily="34" charset="0"/>
                          <a:ea typeface="Times New Roman" panose="02020603050405020304" pitchFamily="18" charset="0"/>
                        </a:rPr>
                        <a:t>Become familiar with the Ancient Egyptian civilisation. Looking at mummification, pyramids and the River Nile to find out about life in Ancient Egypt from the evidence left behind. Find out what impact Ancient Egyptian life has had on our modern day world. </a:t>
                      </a:r>
                    </a:p>
                  </a:txBody>
                  <a:tcPr marL="114300" marR="1143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1657880480"/>
              </p:ext>
            </p:extLst>
          </p:nvPr>
        </p:nvGraphicFramePr>
        <p:xfrm>
          <a:off x="8095721" y="2563812"/>
          <a:ext cx="3998486" cy="2224766"/>
        </p:xfrm>
        <a:graphic>
          <a:graphicData uri="http://schemas.openxmlformats.org/drawingml/2006/table">
            <a:tbl>
              <a:tblPr firstRow="1" firstCol="1" bandRow="1"/>
              <a:tblGrid>
                <a:gridCol w="3998486">
                  <a:extLst>
                    <a:ext uri="{9D8B030D-6E8A-4147-A177-3AD203B41FA5}">
                      <a16:colId xmlns:a16="http://schemas.microsoft.com/office/drawing/2014/main" val="20000"/>
                    </a:ext>
                  </a:extLst>
                </a:gridCol>
              </a:tblGrid>
              <a:tr h="162454">
                <a:tc>
                  <a:txBody>
                    <a:bodyPr/>
                    <a:lstStyle/>
                    <a:p>
                      <a:pPr algn="l">
                        <a:lnSpc>
                          <a:spcPct val="107000"/>
                        </a:lnSpc>
                        <a:spcAft>
                          <a:spcPts val="0"/>
                        </a:spcAft>
                      </a:pPr>
                      <a:r>
                        <a:rPr lang="en-GB" sz="1100" b="1" dirty="0">
                          <a:effectLst/>
                          <a:latin typeface="Century Gothic" panose="020B0502020202020204" pitchFamily="34" charset="0"/>
                          <a:ea typeface="Calibri" panose="020F0502020204030204" pitchFamily="34" charset="0"/>
                          <a:cs typeface="Times New Roman" panose="02020603050405020304" pitchFamily="18" charset="0"/>
                        </a:rPr>
                        <a:t>Geography</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extLst>
                  <a:ext uri="{0D108BD9-81ED-4DB2-BD59-A6C34878D82A}">
                    <a16:rowId xmlns:a16="http://schemas.microsoft.com/office/drawing/2014/main" val="10000"/>
                  </a:ext>
                </a:extLst>
              </a:tr>
              <a:tr h="2045378">
                <a:tc>
                  <a:txBody>
                    <a:bodyPr/>
                    <a:lstStyle/>
                    <a:p>
                      <a:r>
                        <a:rPr lang="en-GB" sz="1100" b="1" kern="1200" dirty="0">
                          <a:solidFill>
                            <a:schemeClr val="tx1"/>
                          </a:solidFill>
                          <a:effectLst/>
                          <a:latin typeface="Century Gothic" panose="020B0502020202020204" pitchFamily="34" charset="0"/>
                          <a:ea typeface="+mn-ea"/>
                          <a:cs typeface="+mn-cs"/>
                        </a:rPr>
                        <a:t>Human and Physical Geography</a:t>
                      </a:r>
                      <a:r>
                        <a:rPr lang="en-GB" sz="1100" b="0" kern="1200" dirty="0">
                          <a:solidFill>
                            <a:schemeClr val="tx1"/>
                          </a:solidFill>
                          <a:effectLst/>
                          <a:latin typeface="Century Gothic" panose="020B0502020202020204" pitchFamily="34" charset="0"/>
                          <a:ea typeface="+mn-ea"/>
                          <a:cs typeface="+mn-cs"/>
                        </a:rPr>
                        <a:t>:</a:t>
                      </a:r>
                      <a:r>
                        <a:rPr lang="en-GB" sz="1100" b="0" kern="1200" baseline="0" dirty="0">
                          <a:solidFill>
                            <a:schemeClr val="tx1"/>
                          </a:solidFill>
                          <a:effectLst/>
                          <a:latin typeface="Century Gothic" panose="020B0502020202020204" pitchFamily="34" charset="0"/>
                          <a:ea typeface="+mn-ea"/>
                          <a:cs typeface="+mn-cs"/>
                        </a:rPr>
                        <a:t> </a:t>
                      </a:r>
                      <a:r>
                        <a:rPr lang="en-GB" sz="1100" kern="1200" dirty="0">
                          <a:solidFill>
                            <a:schemeClr val="tx1"/>
                          </a:solidFill>
                          <a:effectLst/>
                          <a:latin typeface="Century Gothic" panose="020B0502020202020204" pitchFamily="34" charset="0"/>
                          <a:ea typeface="+mn-ea"/>
                          <a:cs typeface="+mn-cs"/>
                        </a:rPr>
                        <a:t>Describe and understand key aspects of</a:t>
                      </a:r>
                      <a:r>
                        <a:rPr lang="en-GB" sz="1100" b="0" kern="1200" dirty="0">
                          <a:solidFill>
                            <a:schemeClr val="tx1"/>
                          </a:solidFill>
                          <a:effectLst/>
                          <a:latin typeface="Century Gothic" panose="020B0502020202020204" pitchFamily="34" charset="0"/>
                          <a:ea typeface="+mn-ea"/>
                          <a:cs typeface="+mn-cs"/>
                        </a:rPr>
                        <a:t> physical </a:t>
                      </a:r>
                      <a:r>
                        <a:rPr lang="en-GB" sz="1100" kern="1200" dirty="0">
                          <a:solidFill>
                            <a:schemeClr val="tx1"/>
                          </a:solidFill>
                          <a:effectLst/>
                          <a:latin typeface="Century Gothic" panose="020B0502020202020204" pitchFamily="34" charset="0"/>
                          <a:ea typeface="+mn-ea"/>
                          <a:cs typeface="+mn-cs"/>
                        </a:rPr>
                        <a:t>geography</a:t>
                      </a:r>
                      <a:r>
                        <a:rPr lang="en-GB" sz="1100" kern="1200" baseline="0" dirty="0">
                          <a:solidFill>
                            <a:schemeClr val="tx1"/>
                          </a:solidFill>
                          <a:effectLst/>
                          <a:latin typeface="Century Gothic" panose="020B0502020202020204" pitchFamily="34" charset="0"/>
                          <a:ea typeface="+mn-ea"/>
                          <a:cs typeface="+mn-cs"/>
                        </a:rPr>
                        <a:t> of Egypt. </a:t>
                      </a:r>
                      <a:r>
                        <a:rPr lang="en-GB" sz="1100" kern="1200" dirty="0">
                          <a:solidFill>
                            <a:schemeClr val="tx1"/>
                          </a:solidFill>
                          <a:effectLst/>
                          <a:latin typeface="Century Gothic" panose="020B0502020202020204" pitchFamily="34" charset="0"/>
                          <a:ea typeface="+mn-ea"/>
                          <a:cs typeface="+mn-cs"/>
                        </a:rPr>
                        <a:t>Establish an understanding of the interaction between physical and </a:t>
                      </a:r>
                      <a:r>
                        <a:rPr lang="en-GB" sz="1100" b="1" kern="1200" dirty="0">
                          <a:solidFill>
                            <a:schemeClr val="tx1"/>
                          </a:solidFill>
                          <a:effectLst/>
                          <a:latin typeface="Century Gothic" panose="020B0502020202020204" pitchFamily="34" charset="0"/>
                          <a:ea typeface="+mn-ea"/>
                          <a:cs typeface="+mn-cs"/>
                        </a:rPr>
                        <a:t>human</a:t>
                      </a:r>
                      <a:r>
                        <a:rPr lang="en-GB" sz="1100" kern="1200" dirty="0">
                          <a:solidFill>
                            <a:schemeClr val="tx1"/>
                          </a:solidFill>
                          <a:effectLst/>
                          <a:latin typeface="Century Gothic" panose="020B0502020202020204" pitchFamily="34" charset="0"/>
                          <a:ea typeface="+mn-ea"/>
                          <a:cs typeface="+mn-cs"/>
                        </a:rPr>
                        <a:t> processes. Why are all the major</a:t>
                      </a:r>
                      <a:r>
                        <a:rPr lang="en-GB" sz="1100" kern="1200" baseline="0" dirty="0">
                          <a:solidFill>
                            <a:schemeClr val="tx1"/>
                          </a:solidFill>
                          <a:effectLst/>
                          <a:latin typeface="Century Gothic" panose="020B0502020202020204" pitchFamily="34" charset="0"/>
                          <a:ea typeface="+mn-ea"/>
                          <a:cs typeface="+mn-cs"/>
                        </a:rPr>
                        <a:t> cities near the Nile? </a:t>
                      </a:r>
                      <a:endParaRPr lang="en-GB" sz="1100" kern="1200" dirty="0">
                        <a:solidFill>
                          <a:schemeClr val="tx1"/>
                        </a:solidFill>
                        <a:effectLst/>
                        <a:latin typeface="Century Gothic" panose="020B0502020202020204" pitchFamily="34" charset="0"/>
                        <a:ea typeface="+mn-ea"/>
                        <a:cs typeface="+mn-cs"/>
                      </a:endParaRPr>
                    </a:p>
                    <a:p>
                      <a:r>
                        <a:rPr lang="en-GB" sz="1100" b="1" kern="1200" dirty="0">
                          <a:solidFill>
                            <a:schemeClr val="tx1"/>
                          </a:solidFill>
                          <a:effectLst/>
                          <a:latin typeface="Century Gothic" panose="020B0502020202020204" pitchFamily="34" charset="0"/>
                          <a:ea typeface="+mn-ea"/>
                          <a:cs typeface="+mn-cs"/>
                        </a:rPr>
                        <a:t>Fieldwork: </a:t>
                      </a:r>
                      <a:r>
                        <a:rPr lang="en-GB" sz="1100" kern="1200" dirty="0">
                          <a:solidFill>
                            <a:schemeClr val="tx1"/>
                          </a:solidFill>
                          <a:effectLst/>
                          <a:latin typeface="Century Gothic" panose="020B0502020202020204" pitchFamily="34" charset="0"/>
                          <a:ea typeface="+mn-ea"/>
                          <a:cs typeface="+mn-cs"/>
                        </a:rPr>
                        <a:t>Use the 8 points of a compass and 4 figure grid references, symbols and keys to build knowledge of the UK. What are the</a:t>
                      </a:r>
                      <a:r>
                        <a:rPr lang="en-GB" sz="1100" kern="1200" baseline="0" dirty="0">
                          <a:solidFill>
                            <a:schemeClr val="tx1"/>
                          </a:solidFill>
                          <a:effectLst/>
                          <a:latin typeface="Century Gothic" panose="020B0502020202020204" pitchFamily="34" charset="0"/>
                          <a:ea typeface="+mn-ea"/>
                          <a:cs typeface="+mn-cs"/>
                        </a:rPr>
                        <a:t> </a:t>
                      </a:r>
                      <a:r>
                        <a:rPr lang="en-GB" sz="1100" kern="1200" baseline="0" dirty="0" err="1">
                          <a:solidFill>
                            <a:schemeClr val="tx1"/>
                          </a:solidFill>
                          <a:effectLst/>
                          <a:latin typeface="Century Gothic" panose="020B0502020202020204" pitchFamily="34" charset="0"/>
                          <a:ea typeface="+mn-ea"/>
                          <a:cs typeface="+mn-cs"/>
                        </a:rPr>
                        <a:t>Uk’s</a:t>
                      </a:r>
                      <a:r>
                        <a:rPr lang="en-GB" sz="1100" kern="1200" dirty="0">
                          <a:solidFill>
                            <a:schemeClr val="tx1"/>
                          </a:solidFill>
                          <a:effectLst/>
                          <a:latin typeface="Century Gothic" panose="020B0502020202020204" pitchFamily="34" charset="0"/>
                          <a:ea typeface="+mn-ea"/>
                          <a:cs typeface="+mn-cs"/>
                        </a:rPr>
                        <a:t> major urban areas? Can you give a 4</a:t>
                      </a:r>
                      <a:r>
                        <a:rPr lang="en-GB" sz="1100" kern="1200" baseline="0" dirty="0">
                          <a:solidFill>
                            <a:schemeClr val="tx1"/>
                          </a:solidFill>
                          <a:effectLst/>
                          <a:latin typeface="Century Gothic" panose="020B0502020202020204" pitchFamily="34" charset="0"/>
                          <a:ea typeface="+mn-ea"/>
                          <a:cs typeface="+mn-cs"/>
                        </a:rPr>
                        <a:t> figure grid reference for where you live? Can you draw a map of where you live using a key? </a:t>
                      </a:r>
                    </a:p>
                    <a:p>
                      <a:r>
                        <a:rPr lang="en-GB" sz="1100" b="1" kern="1200" baseline="0" dirty="0">
                          <a:solidFill>
                            <a:schemeClr val="tx1"/>
                          </a:solidFill>
                          <a:effectLst/>
                          <a:latin typeface="Century Gothic" panose="020B0502020202020204" pitchFamily="34" charset="0"/>
                          <a:ea typeface="+mn-ea"/>
                          <a:cs typeface="+mn-cs"/>
                        </a:rPr>
                        <a:t>Locational knowledge: </a:t>
                      </a:r>
                      <a:r>
                        <a:rPr lang="en-GB" sz="1100" kern="1200" baseline="0" dirty="0">
                          <a:solidFill>
                            <a:schemeClr val="tx1"/>
                          </a:solidFill>
                          <a:effectLst/>
                          <a:latin typeface="Century Gothic" panose="020B0502020202020204" pitchFamily="34" charset="0"/>
                          <a:ea typeface="+mn-ea"/>
                          <a:cs typeface="+mn-cs"/>
                        </a:rPr>
                        <a:t>Locate Egypt on a map and relate country to continent. </a:t>
                      </a:r>
                      <a:endParaRPr lang="en-GB" sz="1100" kern="1200" dirty="0">
                        <a:solidFill>
                          <a:schemeClr val="tx1"/>
                        </a:solidFill>
                        <a:effectLst/>
                        <a:latin typeface="Century Gothic" panose="020B050202020202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391686945"/>
              </p:ext>
            </p:extLst>
          </p:nvPr>
        </p:nvGraphicFramePr>
        <p:xfrm>
          <a:off x="114820" y="3967217"/>
          <a:ext cx="3875964" cy="2599838"/>
        </p:xfrm>
        <a:graphic>
          <a:graphicData uri="http://schemas.openxmlformats.org/drawingml/2006/table">
            <a:tbl>
              <a:tblPr firstRow="1" firstCol="1" bandRow="1"/>
              <a:tblGrid>
                <a:gridCol w="3875964">
                  <a:extLst>
                    <a:ext uri="{9D8B030D-6E8A-4147-A177-3AD203B41FA5}">
                      <a16:colId xmlns:a16="http://schemas.microsoft.com/office/drawing/2014/main" val="20000"/>
                    </a:ext>
                  </a:extLst>
                </a:gridCol>
              </a:tblGrid>
              <a:tr h="184606">
                <a:tc>
                  <a:txBody>
                    <a:bodyPr/>
                    <a:lstStyle/>
                    <a:p>
                      <a:pPr algn="l">
                        <a:lnSpc>
                          <a:spcPct val="107000"/>
                        </a:lnSpc>
                        <a:spcAft>
                          <a:spcPts val="0"/>
                        </a:spcAft>
                      </a:pPr>
                      <a:r>
                        <a:rPr lang="en-GB" sz="1100" b="1" dirty="0">
                          <a:effectLst/>
                          <a:latin typeface="Century Gothic" panose="020B0502020202020204" pitchFamily="34" charset="0"/>
                          <a:ea typeface="Calibri" panose="020F0502020204030204" pitchFamily="34" charset="0"/>
                          <a:cs typeface="Times New Roman" panose="02020603050405020304" pitchFamily="18" charset="0"/>
                        </a:rPr>
                        <a:t>Computing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9C9C9"/>
                    </a:solidFill>
                  </a:tcPr>
                </a:tc>
                <a:extLst>
                  <a:ext uri="{0D108BD9-81ED-4DB2-BD59-A6C34878D82A}">
                    <a16:rowId xmlns:a16="http://schemas.microsoft.com/office/drawing/2014/main" val="10000"/>
                  </a:ext>
                </a:extLst>
              </a:tr>
              <a:tr h="24152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u="none" kern="1200" baseline="0" dirty="0" smtClean="0">
                          <a:solidFill>
                            <a:schemeClr val="tx1"/>
                          </a:solidFill>
                          <a:effectLst/>
                          <a:latin typeface="Century Gothic" panose="020B0502020202020204" pitchFamily="34" charset="0"/>
                          <a:ea typeface="+mn-ea"/>
                          <a:cs typeface="+mn-cs"/>
                        </a:rPr>
                        <a:t>Creating media – Photo editing</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smtClean="0">
                          <a:solidFill>
                            <a:schemeClr val="tx1"/>
                          </a:solidFill>
                          <a:effectLst/>
                          <a:latin typeface="Century Gothic" panose="020B0502020202020204" pitchFamily="34" charset="0"/>
                          <a:ea typeface="+mn-ea"/>
                          <a:cs typeface="+mn-cs"/>
                        </a:rPr>
                        <a:t>Develop their understanding of how digital images can be changed and edited, and how they can then be resaved and reused. They will consider the impact that editing images can have and evaluate the effectiveness of their choices.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kern="1200" dirty="0" smtClean="0">
                          <a:solidFill>
                            <a:schemeClr val="tx1"/>
                          </a:solidFill>
                          <a:effectLst/>
                          <a:latin typeface="Century Gothic" panose="020B0502020202020204" pitchFamily="34" charset="0"/>
                          <a:ea typeface="+mn-ea"/>
                          <a:cs typeface="+mn-cs"/>
                        </a:rPr>
                        <a:t>Programming - Repetition in games</a:t>
                      </a:r>
                    </a:p>
                    <a:p>
                      <a:pPr marL="0" marR="0" lvl="0" indent="0" algn="l" defTabSz="914400" rtl="0" eaLnBrk="1" fontAlgn="auto" latinLnBrk="0" hangingPunct="1">
                        <a:lnSpc>
                          <a:spcPct val="100000"/>
                        </a:lnSpc>
                        <a:spcBef>
                          <a:spcPts val="0"/>
                        </a:spcBef>
                        <a:spcAft>
                          <a:spcPts val="600"/>
                        </a:spcAft>
                        <a:buClrTx/>
                        <a:buSzTx/>
                        <a:buFontTx/>
                        <a:buNone/>
                        <a:tabLst/>
                        <a:defRPr/>
                      </a:pPr>
                      <a:r>
                        <a:rPr lang="en-GB" sz="1100" kern="1200" dirty="0" smtClean="0">
                          <a:solidFill>
                            <a:schemeClr val="tx1"/>
                          </a:solidFill>
                          <a:effectLst/>
                          <a:latin typeface="Century Gothic" panose="020B0502020202020204" pitchFamily="34" charset="0"/>
                          <a:ea typeface="+mn-ea"/>
                          <a:cs typeface="+mn-cs"/>
                        </a:rPr>
                        <a:t>Explore the concept of repetition in programming using the Scratch environment. Looking at the difference between count-controlled and infinite loops and use their knowledge to modify existing animations and games using repetition. Their final project is to design and create a game which uses repetition, applying stages of programming design throughout.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17" name="Table 16"/>
          <p:cNvGraphicFramePr>
            <a:graphicFrameLocks noGrp="1"/>
          </p:cNvGraphicFramePr>
          <p:nvPr>
            <p:extLst>
              <p:ext uri="{D42A27DB-BD31-4B8C-83A1-F6EECF244321}">
                <p14:modId xmlns:p14="http://schemas.microsoft.com/office/powerpoint/2010/main" val="3617063842"/>
              </p:ext>
            </p:extLst>
          </p:nvPr>
        </p:nvGraphicFramePr>
        <p:xfrm>
          <a:off x="8095723" y="4940599"/>
          <a:ext cx="3971950" cy="1369691"/>
        </p:xfrm>
        <a:graphic>
          <a:graphicData uri="http://schemas.openxmlformats.org/drawingml/2006/table">
            <a:tbl>
              <a:tblPr firstRow="1" firstCol="1" bandRow="1"/>
              <a:tblGrid>
                <a:gridCol w="3971950">
                  <a:extLst>
                    <a:ext uri="{9D8B030D-6E8A-4147-A177-3AD203B41FA5}">
                      <a16:colId xmlns:a16="http://schemas.microsoft.com/office/drawing/2014/main" val="20000"/>
                    </a:ext>
                  </a:extLst>
                </a:gridCol>
              </a:tblGrid>
              <a:tr h="159062">
                <a:tc>
                  <a:txBody>
                    <a:bodyPr/>
                    <a:lstStyle/>
                    <a:p>
                      <a:pPr algn="l">
                        <a:lnSpc>
                          <a:spcPct val="107000"/>
                        </a:lnSpc>
                        <a:spcAft>
                          <a:spcPts val="0"/>
                        </a:spcAft>
                      </a:pPr>
                      <a:r>
                        <a:rPr lang="en-GB" sz="1100" b="1" dirty="0">
                          <a:effectLst/>
                          <a:latin typeface="Century Gothic" panose="020B0502020202020204" pitchFamily="34" charset="0"/>
                          <a:ea typeface="Calibri" panose="020F0502020204030204" pitchFamily="34" charset="0"/>
                          <a:cs typeface="Times New Roman" panose="02020603050405020304" pitchFamily="18" charset="0"/>
                        </a:rPr>
                        <a:t>Religious Education</a:t>
                      </a:r>
                      <a:endParaRPr lang="en-GB"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75000"/>
                      </a:schemeClr>
                    </a:solidFill>
                  </a:tcPr>
                </a:tc>
                <a:extLst>
                  <a:ext uri="{0D108BD9-81ED-4DB2-BD59-A6C34878D82A}">
                    <a16:rowId xmlns:a16="http://schemas.microsoft.com/office/drawing/2014/main" val="10000"/>
                  </a:ext>
                </a:extLst>
              </a:tr>
              <a:tr h="1190303">
                <a:tc>
                  <a:txBody>
                    <a:bodyPr/>
                    <a:lstStyle/>
                    <a:p>
                      <a:pPr marL="0" marR="0" indent="0" algn="l" defTabSz="914400" rtl="0" eaLnBrk="1" fontAlgn="auto" latinLnBrk="0" hangingPunct="1">
                        <a:lnSpc>
                          <a:spcPct val="107000"/>
                        </a:lnSpc>
                        <a:spcBef>
                          <a:spcPts val="0"/>
                        </a:spcBef>
                        <a:spcAft>
                          <a:spcPts val="0"/>
                        </a:spcAft>
                        <a:buClrTx/>
                        <a:buSzTx/>
                        <a:buFontTx/>
                        <a:buNone/>
                        <a:tabLst/>
                        <a:defRPr/>
                      </a:pPr>
                      <a:r>
                        <a:rPr lang="en-US" sz="1100" b="0" i="0" u="none" strike="noStrike" kern="1200" baseline="0" dirty="0">
                          <a:solidFill>
                            <a:schemeClr val="tx1"/>
                          </a:solidFill>
                          <a:latin typeface="Century Gothic" panose="020B0502020202020204" pitchFamily="34" charset="0"/>
                          <a:ea typeface="+mn-ea"/>
                          <a:cs typeface="+mn-cs"/>
                        </a:rPr>
                        <a:t>To revisit religious festivals previously taught to look at their deeper meanings. 	</a:t>
                      </a:r>
                    </a:p>
                    <a:p>
                      <a:pPr marL="0" marR="0" indent="0" algn="l" defTabSz="914400" rtl="0" eaLnBrk="1" fontAlgn="auto" latinLnBrk="0" hangingPunct="1">
                        <a:lnSpc>
                          <a:spcPct val="107000"/>
                        </a:lnSpc>
                        <a:spcBef>
                          <a:spcPts val="0"/>
                        </a:spcBef>
                        <a:spcAft>
                          <a:spcPts val="0"/>
                        </a:spcAft>
                        <a:buClrTx/>
                        <a:buSzTx/>
                        <a:buFontTx/>
                        <a:buNone/>
                        <a:tabLst/>
                        <a:defRPr/>
                      </a:pPr>
                      <a:r>
                        <a:rPr lang="en-US" sz="1100" b="0" i="0" u="none" strike="noStrike" kern="1200" baseline="0" dirty="0">
                          <a:solidFill>
                            <a:schemeClr val="tx1"/>
                          </a:solidFill>
                          <a:latin typeface="Century Gothic" panose="020B0502020202020204" pitchFamily="34" charset="0"/>
                          <a:ea typeface="+mn-ea"/>
                          <a:cs typeface="+mn-cs"/>
                        </a:rPr>
                        <a:t>Make connections from previous RE learning on how different believers try to live to make the world a better place. Why do they follow the commands and teachings of their traditions.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18" name="Table 17"/>
          <p:cNvGraphicFramePr>
            <a:graphicFrameLocks noGrp="1"/>
          </p:cNvGraphicFramePr>
          <p:nvPr>
            <p:extLst>
              <p:ext uri="{D42A27DB-BD31-4B8C-83A1-F6EECF244321}">
                <p14:modId xmlns:p14="http://schemas.microsoft.com/office/powerpoint/2010/main" val="2051362364"/>
              </p:ext>
            </p:extLst>
          </p:nvPr>
        </p:nvGraphicFramePr>
        <p:xfrm>
          <a:off x="144685" y="57963"/>
          <a:ext cx="3903241" cy="1618252"/>
        </p:xfrm>
        <a:graphic>
          <a:graphicData uri="http://schemas.openxmlformats.org/drawingml/2006/table">
            <a:tbl>
              <a:tblPr firstRow="1" firstCol="1" bandRow="1"/>
              <a:tblGrid>
                <a:gridCol w="3903241">
                  <a:extLst>
                    <a:ext uri="{9D8B030D-6E8A-4147-A177-3AD203B41FA5}">
                      <a16:colId xmlns:a16="http://schemas.microsoft.com/office/drawing/2014/main" val="20000"/>
                    </a:ext>
                  </a:extLst>
                </a:gridCol>
              </a:tblGrid>
              <a:tr h="183152">
                <a:tc>
                  <a:txBody>
                    <a:bodyPr/>
                    <a:lstStyle/>
                    <a:p>
                      <a:pPr algn="l">
                        <a:lnSpc>
                          <a:spcPct val="107000"/>
                        </a:lnSpc>
                        <a:spcAft>
                          <a:spcPts val="0"/>
                        </a:spcAft>
                      </a:pPr>
                      <a:r>
                        <a:rPr lang="en-GB" sz="1100" b="1" dirty="0">
                          <a:effectLst/>
                          <a:latin typeface="Century Gothic" panose="020B0502020202020204" pitchFamily="34" charset="0"/>
                          <a:ea typeface="Calibri" panose="020F0502020204030204" pitchFamily="34" charset="0"/>
                          <a:cs typeface="Times New Roman" panose="02020603050405020304" pitchFamily="18" charset="0"/>
                        </a:rPr>
                        <a:t>Design Technology</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8AE6"/>
                    </a:solidFill>
                  </a:tcPr>
                </a:tc>
                <a:extLst>
                  <a:ext uri="{0D108BD9-81ED-4DB2-BD59-A6C34878D82A}">
                    <a16:rowId xmlns:a16="http://schemas.microsoft.com/office/drawing/2014/main" val="10000"/>
                  </a:ext>
                </a:extLst>
              </a:tr>
              <a:tr h="1175054">
                <a:tc>
                  <a:txBody>
                    <a:bodyPr/>
                    <a:lstStyle/>
                    <a:p>
                      <a:pPr marL="0" marR="0" indent="0" algn="l" defTabSz="914400" rtl="0" eaLnBrk="1" fontAlgn="auto" latinLnBrk="0" hangingPunct="1">
                        <a:lnSpc>
                          <a:spcPct val="107000"/>
                        </a:lnSpc>
                        <a:spcBef>
                          <a:spcPts val="0"/>
                        </a:spcBef>
                        <a:spcAft>
                          <a:spcPts val="0"/>
                        </a:spcAft>
                        <a:buClrTx/>
                        <a:buSzTx/>
                        <a:buFontTx/>
                        <a:buNone/>
                        <a:tabLst/>
                        <a:defRPr/>
                      </a:pPr>
                      <a:r>
                        <a:rPr lang="en-GB" sz="1100" b="1" kern="1200" dirty="0">
                          <a:solidFill>
                            <a:schemeClr val="tx1"/>
                          </a:solidFill>
                          <a:effectLst/>
                          <a:latin typeface="Century Gothic" panose="020B0502020202020204" pitchFamily="34" charset="0"/>
                          <a:ea typeface="+mn-ea"/>
                          <a:cs typeface="+mn-cs"/>
                        </a:rPr>
                        <a:t>Textiles: </a:t>
                      </a:r>
                      <a:r>
                        <a:rPr lang="en-GB" sz="1100" kern="1200" dirty="0">
                          <a:solidFill>
                            <a:schemeClr val="tx1"/>
                          </a:solidFill>
                          <a:effectLst/>
                          <a:latin typeface="Century Gothic" panose="020B0502020202020204" pitchFamily="34" charset="0"/>
                          <a:ea typeface="+mn-ea"/>
                          <a:cs typeface="+mn-cs"/>
                        </a:rPr>
                        <a:t>Use your knowledge of</a:t>
                      </a:r>
                      <a:r>
                        <a:rPr lang="en-GB" sz="1100" kern="1200" baseline="0" dirty="0">
                          <a:solidFill>
                            <a:schemeClr val="tx1"/>
                          </a:solidFill>
                          <a:effectLst/>
                          <a:latin typeface="Century Gothic" panose="020B0502020202020204" pitchFamily="34" charset="0"/>
                          <a:ea typeface="+mn-ea"/>
                          <a:cs typeface="+mn-cs"/>
                        </a:rPr>
                        <a:t> blanket stich to c</a:t>
                      </a:r>
                      <a:r>
                        <a:rPr lang="en-GB" sz="1100" kern="1200" dirty="0">
                          <a:solidFill>
                            <a:schemeClr val="tx1"/>
                          </a:solidFill>
                          <a:effectLst/>
                          <a:latin typeface="Century Gothic" panose="020B0502020202020204" pitchFamily="34" charset="0"/>
                          <a:ea typeface="+mn-ea"/>
                          <a:cs typeface="+mn-cs"/>
                        </a:rPr>
                        <a:t>ombine layers of fabric shapes. Use colour to dye fabric pieces using tie</a:t>
                      </a:r>
                      <a:r>
                        <a:rPr lang="en-GB" sz="1100" kern="1200" baseline="0" dirty="0">
                          <a:solidFill>
                            <a:schemeClr val="tx1"/>
                          </a:solidFill>
                          <a:effectLst/>
                          <a:latin typeface="Century Gothic" panose="020B0502020202020204" pitchFamily="34" charset="0"/>
                          <a:ea typeface="+mn-ea"/>
                          <a:cs typeface="+mn-cs"/>
                        </a:rPr>
                        <a:t> dye technique. </a:t>
                      </a:r>
                      <a:r>
                        <a:rPr lang="en-GB" sz="1100" kern="1200" dirty="0">
                          <a:solidFill>
                            <a:schemeClr val="tx1"/>
                          </a:solidFill>
                          <a:effectLst/>
                          <a:latin typeface="Century Gothic" panose="020B0502020202020204" pitchFamily="34" charset="0"/>
                          <a:ea typeface="+mn-ea"/>
                          <a:cs typeface="+mn-cs"/>
                        </a:rPr>
                        <a:t>Join</a:t>
                      </a:r>
                      <a:r>
                        <a:rPr lang="en-GB" sz="1100" kern="1200" baseline="0" dirty="0">
                          <a:solidFill>
                            <a:schemeClr val="tx1"/>
                          </a:solidFill>
                          <a:effectLst/>
                          <a:latin typeface="Century Gothic" panose="020B0502020202020204" pitchFamily="34" charset="0"/>
                          <a:ea typeface="+mn-ea"/>
                          <a:cs typeface="+mn-cs"/>
                        </a:rPr>
                        <a:t> all of the shapes together to create your own quilt. This could be decorated with running stitch patterns and embellishments. U</a:t>
                      </a:r>
                      <a:r>
                        <a:rPr lang="en-GB" sz="1100" kern="1200" dirty="0">
                          <a:solidFill>
                            <a:schemeClr val="tx1"/>
                          </a:solidFill>
                          <a:effectLst/>
                          <a:latin typeface="Century Gothic" panose="020B0502020202020204" pitchFamily="34" charset="0"/>
                          <a:ea typeface="+mn-ea"/>
                          <a:cs typeface="+mn-cs"/>
                        </a:rPr>
                        <a:t>se simple mechanical systems in my products e.g. Gears and cams.</a:t>
                      </a:r>
                      <a:r>
                        <a:rPr lang="en-GB" sz="1100" kern="1200" baseline="0" dirty="0">
                          <a:solidFill>
                            <a:schemeClr val="tx1"/>
                          </a:solidFill>
                          <a:effectLst/>
                          <a:latin typeface="Century Gothic" panose="020B0502020202020204" pitchFamily="34" charset="0"/>
                          <a:ea typeface="+mn-ea"/>
                          <a:cs typeface="+mn-cs"/>
                        </a:rPr>
                        <a:t> Use a vice, saw and hand drills.</a:t>
                      </a:r>
                      <a:endParaRPr lang="en-GB" sz="1100" kern="1200" dirty="0">
                        <a:solidFill>
                          <a:schemeClr val="tx1"/>
                        </a:solidFill>
                        <a:effectLst/>
                        <a:latin typeface="Century Gothic" panose="020B050202020202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21" name="Table 20"/>
          <p:cNvGraphicFramePr>
            <a:graphicFrameLocks noGrp="1"/>
          </p:cNvGraphicFramePr>
          <p:nvPr>
            <p:extLst>
              <p:ext uri="{D42A27DB-BD31-4B8C-83A1-F6EECF244321}">
                <p14:modId xmlns:p14="http://schemas.microsoft.com/office/powerpoint/2010/main" val="147398438"/>
              </p:ext>
            </p:extLst>
          </p:nvPr>
        </p:nvGraphicFramePr>
        <p:xfrm>
          <a:off x="4084419" y="4679211"/>
          <a:ext cx="3798472" cy="718820"/>
        </p:xfrm>
        <a:graphic>
          <a:graphicData uri="http://schemas.openxmlformats.org/drawingml/2006/table">
            <a:tbl>
              <a:tblPr firstRow="1" firstCol="1" bandRow="1"/>
              <a:tblGrid>
                <a:gridCol w="3798472">
                  <a:extLst>
                    <a:ext uri="{9D8B030D-6E8A-4147-A177-3AD203B41FA5}">
                      <a16:colId xmlns:a16="http://schemas.microsoft.com/office/drawing/2014/main" val="20000"/>
                    </a:ext>
                  </a:extLst>
                </a:gridCol>
              </a:tblGrid>
              <a:tr h="215900">
                <a:tc>
                  <a:txBody>
                    <a:bodyPr/>
                    <a:lstStyle/>
                    <a:p>
                      <a:pPr algn="l">
                        <a:lnSpc>
                          <a:spcPct val="107000"/>
                        </a:lnSpc>
                        <a:spcAft>
                          <a:spcPts val="0"/>
                        </a:spcAft>
                      </a:pPr>
                      <a:r>
                        <a:rPr lang="en-GB" sz="1100" b="1" dirty="0">
                          <a:effectLst/>
                          <a:latin typeface="Century Gothic" panose="020B0502020202020204" pitchFamily="34" charset="0"/>
                          <a:ea typeface="Calibri" panose="020F0502020204030204" pitchFamily="34" charset="0"/>
                          <a:cs typeface="Times New Roman" panose="02020603050405020304" pitchFamily="18" charset="0"/>
                        </a:rPr>
                        <a:t>Wow moments</a:t>
                      </a:r>
                      <a:endParaRPr lang="en-GB"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solidFill>
                  </a:tcPr>
                </a:tc>
                <a:extLst>
                  <a:ext uri="{0D108BD9-81ED-4DB2-BD59-A6C34878D82A}">
                    <a16:rowId xmlns:a16="http://schemas.microsoft.com/office/drawing/2014/main" val="10000"/>
                  </a:ext>
                </a:extLst>
              </a:tr>
              <a:tr h="375480">
                <a:tc>
                  <a:txBody>
                    <a:bodyPr/>
                    <a:lstStyle/>
                    <a:p>
                      <a:r>
                        <a:rPr lang="en-GB" sz="1100" b="0" dirty="0">
                          <a:effectLst/>
                          <a:latin typeface="Century Gothic" panose="020B0502020202020204" pitchFamily="34" charset="0"/>
                          <a:ea typeface="Calibri" panose="020F0502020204030204" pitchFamily="34" charset="0"/>
                          <a:cs typeface="Times New Roman" panose="02020603050405020304" pitchFamily="18" charset="0"/>
                        </a:rPr>
                        <a:t>Adventure Activities @ Condover Hall</a:t>
                      </a:r>
                      <a:endParaRPr lang="en-GB" sz="1100" b="0" baseline="0" dirty="0">
                        <a:effectLst/>
                        <a:latin typeface="Century Gothic" panose="020B0502020202020204" pitchFamily="34" charset="0"/>
                        <a:ea typeface="Calibri" panose="020F0502020204030204" pitchFamily="34" charset="0"/>
                        <a:cs typeface="Times New Roman" panose="02020603050405020304" pitchFamily="18" charset="0"/>
                      </a:endParaRPr>
                    </a:p>
                    <a:p>
                      <a:r>
                        <a:rPr lang="en-GB" sz="1100" b="0" baseline="0" dirty="0">
                          <a:effectLst/>
                          <a:latin typeface="Century Gothic" panose="020B0502020202020204" pitchFamily="34" charset="0"/>
                          <a:ea typeface="Calibri" panose="020F0502020204030204" pitchFamily="34" charset="0"/>
                          <a:cs typeface="Times New Roman" panose="02020603050405020304" pitchFamily="18" charset="0"/>
                        </a:rPr>
                        <a:t>Year 4 performance/ Celebration – Leavers Assembly</a:t>
                      </a:r>
                    </a:p>
                    <a:p>
                      <a:r>
                        <a:rPr lang="en-GB" sz="1100" b="0" baseline="0" dirty="0">
                          <a:effectLst/>
                          <a:latin typeface="Century Gothic" panose="020B0502020202020204" pitchFamily="34" charset="0"/>
                          <a:ea typeface="Calibri" panose="020F0502020204030204" pitchFamily="34" charset="0"/>
                          <a:cs typeface="Times New Roman" panose="02020603050405020304" pitchFamily="18" charset="0"/>
                        </a:rPr>
                        <a:t>Leavers party</a:t>
                      </a:r>
                      <a:endParaRPr lang="en-GB" sz="11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3" name="TextBox 2"/>
          <p:cNvSpPr txBox="1"/>
          <p:nvPr/>
        </p:nvSpPr>
        <p:spPr>
          <a:xfrm>
            <a:off x="5613871" y="3384509"/>
            <a:ext cx="2331935" cy="259495"/>
          </a:xfrm>
          <a:prstGeom prst="rect">
            <a:avLst/>
          </a:prstGeom>
          <a:noFill/>
        </p:spPr>
        <p:txBody>
          <a:bodyPr wrap="square" rtlCol="0">
            <a:spAutoFit/>
          </a:bodyPr>
          <a:lstStyle/>
          <a:p>
            <a:pPr algn="ctr">
              <a:lnSpc>
                <a:spcPct val="107000"/>
              </a:lnSpc>
            </a:pPr>
            <a:endParaRPr lang="en-GB" sz="1100" i="1" dirty="0">
              <a:latin typeface="Century Gothic" panose="020B0502020202020204" pitchFamily="34" charset="0"/>
              <a:ea typeface="Calibri" panose="020F0502020204030204" pitchFamily="34" charset="0"/>
              <a:cs typeface="Times New Roman" panose="02020603050405020304" pitchFamily="18" charset="0"/>
            </a:endParaRPr>
          </a:p>
        </p:txBody>
      </p:sp>
      <p:sp>
        <p:nvSpPr>
          <p:cNvPr id="4" name="TextBox 3"/>
          <p:cNvSpPr txBox="1"/>
          <p:nvPr/>
        </p:nvSpPr>
        <p:spPr>
          <a:xfrm>
            <a:off x="4140699" y="3756330"/>
            <a:ext cx="3805107" cy="738664"/>
          </a:xfrm>
          <a:prstGeom prst="rect">
            <a:avLst/>
          </a:prstGeom>
          <a:noFill/>
          <a:ln>
            <a:solidFill>
              <a:schemeClr val="tx1"/>
            </a:solidFill>
          </a:ln>
        </p:spPr>
        <p:txBody>
          <a:bodyPr wrap="square" rtlCol="0">
            <a:spAutoFit/>
          </a:bodyPr>
          <a:lstStyle/>
          <a:p>
            <a:r>
              <a:rPr lang="en-GB" sz="2400" dirty="0"/>
              <a:t>Tomb Raiders</a:t>
            </a:r>
          </a:p>
          <a:p>
            <a:pPr algn="ctr"/>
            <a:endParaRPr lang="en-GB" dirty="0"/>
          </a:p>
        </p:txBody>
      </p:sp>
      <p:pic>
        <p:nvPicPr>
          <p:cNvPr id="9" name="Picture 8"/>
          <p:cNvPicPr>
            <a:picLocks noChangeAspect="1"/>
          </p:cNvPicPr>
          <p:nvPr/>
        </p:nvPicPr>
        <p:blipFill>
          <a:blip r:embed="rId2"/>
          <a:stretch>
            <a:fillRect/>
          </a:stretch>
        </p:blipFill>
        <p:spPr>
          <a:xfrm>
            <a:off x="6102533" y="3825165"/>
            <a:ext cx="1752650" cy="632469"/>
          </a:xfrm>
          <a:prstGeom prst="rect">
            <a:avLst/>
          </a:prstGeom>
        </p:spPr>
      </p:pic>
      <p:graphicFrame>
        <p:nvGraphicFramePr>
          <p:cNvPr id="19" name="Table 18"/>
          <p:cNvGraphicFramePr>
            <a:graphicFrameLocks noGrp="1"/>
          </p:cNvGraphicFramePr>
          <p:nvPr>
            <p:extLst>
              <p:ext uri="{D42A27DB-BD31-4B8C-83A1-F6EECF244321}">
                <p14:modId xmlns:p14="http://schemas.microsoft.com/office/powerpoint/2010/main" val="3920899489"/>
              </p:ext>
            </p:extLst>
          </p:nvPr>
        </p:nvGraphicFramePr>
        <p:xfrm>
          <a:off x="114820" y="1736812"/>
          <a:ext cx="3971950" cy="751525"/>
        </p:xfrm>
        <a:graphic>
          <a:graphicData uri="http://schemas.openxmlformats.org/drawingml/2006/table">
            <a:tbl>
              <a:tblPr firstRow="1" firstCol="1" bandRow="1"/>
              <a:tblGrid>
                <a:gridCol w="3971950">
                  <a:extLst>
                    <a:ext uri="{9D8B030D-6E8A-4147-A177-3AD203B41FA5}">
                      <a16:colId xmlns:a16="http://schemas.microsoft.com/office/drawing/2014/main" val="20000"/>
                    </a:ext>
                  </a:extLst>
                </a:gridCol>
              </a:tblGrid>
              <a:tr h="145308">
                <a:tc>
                  <a:txBody>
                    <a:bodyPr/>
                    <a:lstStyle/>
                    <a:p>
                      <a:pPr algn="l">
                        <a:lnSpc>
                          <a:spcPct val="107000"/>
                        </a:lnSpc>
                        <a:spcAft>
                          <a:spcPts val="0"/>
                        </a:spcAft>
                      </a:pPr>
                      <a:r>
                        <a:rPr lang="en-GB" sz="1100" b="1" dirty="0">
                          <a:effectLst/>
                          <a:latin typeface="Century Gothic" panose="020B0502020202020204" pitchFamily="34" charset="0"/>
                          <a:ea typeface="Calibri" panose="020F0502020204030204" pitchFamily="34" charset="0"/>
                          <a:cs typeface="Times New Roman" panose="02020603050405020304" pitchFamily="18" charset="0"/>
                        </a:rPr>
                        <a:t>Modern Foreign Language - French</a:t>
                      </a:r>
                      <a:endParaRPr lang="en-GB"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extLst>
                  <a:ext uri="{0D108BD9-81ED-4DB2-BD59-A6C34878D82A}">
                    <a16:rowId xmlns:a16="http://schemas.microsoft.com/office/drawing/2014/main" val="10000"/>
                  </a:ext>
                </a:extLst>
              </a:tr>
              <a:tr h="572137">
                <a:tc>
                  <a:txBody>
                    <a:bodyPr/>
                    <a:lstStyle/>
                    <a:p>
                      <a:pPr marL="0" marR="0" indent="0" algn="l" defTabSz="914400" rtl="0" eaLnBrk="1" fontAlgn="auto" latinLnBrk="0" hangingPunct="1">
                        <a:lnSpc>
                          <a:spcPct val="107000"/>
                        </a:lnSpc>
                        <a:spcBef>
                          <a:spcPts val="0"/>
                        </a:spcBef>
                        <a:spcAft>
                          <a:spcPts val="0"/>
                        </a:spcAft>
                        <a:buClrTx/>
                        <a:buSzTx/>
                        <a:buFontTx/>
                        <a:buNone/>
                        <a:tabLst/>
                        <a:defRPr/>
                      </a:pPr>
                      <a:r>
                        <a:rPr lang="en-US" sz="1100" b="0" i="0" u="none" strike="noStrike" kern="1200" baseline="0" dirty="0">
                          <a:solidFill>
                            <a:schemeClr val="tx1"/>
                          </a:solidFill>
                          <a:effectLst/>
                          <a:latin typeface="Century Gothic" panose="020B0502020202020204" pitchFamily="34" charset="0"/>
                          <a:ea typeface="+mn-ea"/>
                          <a:cs typeface="+mn-cs"/>
                        </a:rPr>
                        <a:t>Oral work through games, activities to learn vocab on: </a:t>
                      </a:r>
                      <a:r>
                        <a:rPr lang="en-GB" sz="1100" kern="1200" dirty="0">
                          <a:solidFill>
                            <a:schemeClr val="tx1"/>
                          </a:solidFill>
                          <a:effectLst/>
                          <a:latin typeface="Century Gothic" panose="020B0502020202020204" pitchFamily="34" charset="0"/>
                          <a:ea typeface="+mn-ea"/>
                          <a:cs typeface="+mn-cs"/>
                        </a:rPr>
                        <a:t>Family, pets, likes and dislikes, leisure activities, numbers </a:t>
                      </a:r>
                    </a:p>
                    <a:p>
                      <a:pPr marL="0" marR="0" indent="0" algn="l" defTabSz="914400" rtl="0" eaLnBrk="1" fontAlgn="auto" latinLnBrk="0" hangingPunct="1">
                        <a:lnSpc>
                          <a:spcPct val="107000"/>
                        </a:lnSpc>
                        <a:spcBef>
                          <a:spcPts val="0"/>
                        </a:spcBef>
                        <a:spcAft>
                          <a:spcPts val="0"/>
                        </a:spcAft>
                        <a:buClrTx/>
                        <a:buSzTx/>
                        <a:buFontTx/>
                        <a:buNone/>
                        <a:tabLst/>
                        <a:defRPr/>
                      </a:pPr>
                      <a:r>
                        <a:rPr lang="en-GB" sz="1100" kern="1200" dirty="0">
                          <a:solidFill>
                            <a:schemeClr val="tx1"/>
                          </a:solidFill>
                          <a:effectLst/>
                          <a:latin typeface="Century Gothic" panose="020B0502020202020204" pitchFamily="34" charset="0"/>
                          <a:ea typeface="+mn-ea"/>
                          <a:cs typeface="+mn-cs"/>
                        </a:rPr>
                        <a:t>Begin to read and write simple learnt words.</a:t>
                      </a:r>
                      <a:endParaRPr lang="en-US" sz="1100" b="0" i="0" u="none" strike="noStrike" kern="1200" baseline="0" dirty="0">
                        <a:solidFill>
                          <a:schemeClr val="tx1"/>
                        </a:solidFill>
                        <a:latin typeface="Century Gothic" panose="020B050202020202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792288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203678898"/>
              </p:ext>
            </p:extLst>
          </p:nvPr>
        </p:nvGraphicFramePr>
        <p:xfrm>
          <a:off x="232094" y="244198"/>
          <a:ext cx="7041541" cy="6046788"/>
        </p:xfrm>
        <a:graphic>
          <a:graphicData uri="http://schemas.openxmlformats.org/drawingml/2006/table">
            <a:tbl>
              <a:tblPr firstRow="1" firstCol="1" bandRow="1"/>
              <a:tblGrid>
                <a:gridCol w="7041541">
                  <a:extLst>
                    <a:ext uri="{9D8B030D-6E8A-4147-A177-3AD203B41FA5}">
                      <a16:colId xmlns:a16="http://schemas.microsoft.com/office/drawing/2014/main" val="20000"/>
                    </a:ext>
                  </a:extLst>
                </a:gridCol>
              </a:tblGrid>
              <a:tr h="165510">
                <a:tc>
                  <a:txBody>
                    <a:bodyPr/>
                    <a:lstStyle/>
                    <a:p>
                      <a:pPr algn="l">
                        <a:lnSpc>
                          <a:spcPct val="107000"/>
                        </a:lnSpc>
                        <a:spcAft>
                          <a:spcPts val="0"/>
                        </a:spcAft>
                      </a:pPr>
                      <a:r>
                        <a:rPr lang="en-GB" sz="1100" b="1" dirty="0">
                          <a:effectLst/>
                          <a:latin typeface="Century Gothic" panose="020B0502020202020204" pitchFamily="34" charset="0"/>
                          <a:ea typeface="Calibri" panose="020F0502020204030204" pitchFamily="34" charset="0"/>
                          <a:cs typeface="Times New Roman" panose="02020603050405020304" pitchFamily="18" charset="0"/>
                        </a:rPr>
                        <a:t>English</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extLst>
                  <a:ext uri="{0D108BD9-81ED-4DB2-BD59-A6C34878D82A}">
                    <a16:rowId xmlns:a16="http://schemas.microsoft.com/office/drawing/2014/main" val="10000"/>
                  </a:ext>
                </a:extLst>
              </a:tr>
              <a:tr h="131306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100" b="1" kern="1200" dirty="0">
                          <a:solidFill>
                            <a:schemeClr val="tx1"/>
                          </a:solidFill>
                          <a:effectLst/>
                          <a:latin typeface="Century Gothic" panose="020B0502020202020204" pitchFamily="34" charset="0"/>
                          <a:ea typeface="+mn-ea"/>
                          <a:cs typeface="+mn-cs"/>
                        </a:rPr>
                        <a:t>Spellings</a:t>
                      </a:r>
                    </a:p>
                    <a:p>
                      <a:pPr marL="0" marR="0" indent="0" algn="l" defTabSz="914400" rtl="0" eaLnBrk="1" fontAlgn="auto" latinLnBrk="0" hangingPunct="1">
                        <a:lnSpc>
                          <a:spcPct val="100000"/>
                        </a:lnSpc>
                        <a:spcBef>
                          <a:spcPts val="0"/>
                        </a:spcBef>
                        <a:spcAft>
                          <a:spcPts val="0"/>
                        </a:spcAft>
                        <a:buClrTx/>
                        <a:buSzTx/>
                        <a:buFontTx/>
                        <a:buNone/>
                        <a:tabLst/>
                        <a:defRPr/>
                      </a:pPr>
                      <a:r>
                        <a:rPr lang="en-GB" sz="1100" b="0" kern="1200" dirty="0">
                          <a:solidFill>
                            <a:schemeClr val="tx1"/>
                          </a:solidFill>
                          <a:effectLst/>
                          <a:latin typeface="Century Gothic" panose="020B0502020202020204" pitchFamily="34" charset="0"/>
                          <a:ea typeface="+mn-ea"/>
                          <a:cs typeface="+mn-cs"/>
                        </a:rPr>
                        <a:t>Prefixes;</a:t>
                      </a:r>
                      <a:r>
                        <a:rPr lang="en-GB" sz="1100" b="0" kern="1200" baseline="0" dirty="0">
                          <a:solidFill>
                            <a:schemeClr val="tx1"/>
                          </a:solidFill>
                          <a:effectLst/>
                          <a:latin typeface="Century Gothic" panose="020B0502020202020204" pitchFamily="34" charset="0"/>
                          <a:ea typeface="+mn-ea"/>
                          <a:cs typeface="+mn-cs"/>
                        </a:rPr>
                        <a:t> inter, anti, auto, ex and non</a:t>
                      </a:r>
                    </a:p>
                    <a:p>
                      <a:pPr marL="0" marR="0" indent="0" algn="l" defTabSz="914400" rtl="0" eaLnBrk="1" fontAlgn="auto" latinLnBrk="0" hangingPunct="1">
                        <a:lnSpc>
                          <a:spcPct val="100000"/>
                        </a:lnSpc>
                        <a:spcBef>
                          <a:spcPts val="0"/>
                        </a:spcBef>
                        <a:spcAft>
                          <a:spcPts val="0"/>
                        </a:spcAft>
                        <a:buClrTx/>
                        <a:buSzTx/>
                        <a:buFontTx/>
                        <a:buNone/>
                        <a:tabLst/>
                        <a:defRPr/>
                      </a:pPr>
                      <a:r>
                        <a:rPr lang="en-GB" sz="1100" b="0" kern="1200" baseline="0" dirty="0">
                          <a:solidFill>
                            <a:schemeClr val="tx1"/>
                          </a:solidFill>
                          <a:effectLst/>
                          <a:latin typeface="Century Gothic" panose="020B0502020202020204" pitchFamily="34" charset="0"/>
                          <a:ea typeface="+mn-ea"/>
                          <a:cs typeface="+mn-cs"/>
                        </a:rPr>
                        <a:t>Words ending in </a:t>
                      </a:r>
                      <a:r>
                        <a:rPr lang="en-GB" sz="1100" b="0" kern="1200" baseline="0" dirty="0" err="1">
                          <a:solidFill>
                            <a:schemeClr val="tx1"/>
                          </a:solidFill>
                          <a:effectLst/>
                          <a:latin typeface="Century Gothic" panose="020B0502020202020204" pitchFamily="34" charset="0"/>
                          <a:ea typeface="+mn-ea"/>
                          <a:cs typeface="+mn-cs"/>
                        </a:rPr>
                        <a:t>ar</a:t>
                      </a:r>
                      <a:r>
                        <a:rPr lang="en-GB" sz="1100" b="0" kern="1200" baseline="0" dirty="0">
                          <a:solidFill>
                            <a:schemeClr val="tx1"/>
                          </a:solidFill>
                          <a:effectLst/>
                          <a:latin typeface="Century Gothic" panose="020B0502020202020204" pitchFamily="34" charset="0"/>
                          <a:ea typeface="+mn-ea"/>
                          <a:cs typeface="+mn-cs"/>
                        </a:rPr>
                        <a:t>/</a:t>
                      </a:r>
                      <a:r>
                        <a:rPr lang="en-GB" sz="1100" b="0" kern="1200" baseline="0" dirty="0" err="1">
                          <a:solidFill>
                            <a:schemeClr val="tx1"/>
                          </a:solidFill>
                          <a:effectLst/>
                          <a:latin typeface="Century Gothic" panose="020B0502020202020204" pitchFamily="34" charset="0"/>
                          <a:ea typeface="+mn-ea"/>
                          <a:cs typeface="+mn-cs"/>
                        </a:rPr>
                        <a:t>er</a:t>
                      </a:r>
                      <a:endParaRPr lang="en-GB" sz="1100" b="0" kern="1200" baseline="0" dirty="0">
                        <a:solidFill>
                          <a:schemeClr val="tx1"/>
                        </a:solidFill>
                        <a:effectLst/>
                        <a:latin typeface="Century Gothic" panose="020B0502020202020204" pitchFamily="34" charset="0"/>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100" b="0" kern="1200" baseline="0" dirty="0">
                          <a:solidFill>
                            <a:schemeClr val="tx1"/>
                          </a:solidFill>
                          <a:effectLst/>
                          <a:latin typeface="Century Gothic" panose="020B0502020202020204" pitchFamily="34" charset="0"/>
                          <a:ea typeface="+mn-ea"/>
                          <a:cs typeface="+mn-cs"/>
                        </a:rPr>
                        <a:t>Suffixes; </a:t>
                      </a:r>
                      <a:r>
                        <a:rPr lang="en-GB" sz="1100" b="0" kern="1200" baseline="0" dirty="0" err="1">
                          <a:solidFill>
                            <a:schemeClr val="tx1"/>
                          </a:solidFill>
                          <a:effectLst/>
                          <a:latin typeface="Century Gothic" panose="020B0502020202020204" pitchFamily="34" charset="0"/>
                          <a:ea typeface="+mn-ea"/>
                          <a:cs typeface="+mn-cs"/>
                        </a:rPr>
                        <a:t>ous</a:t>
                      </a:r>
                      <a:r>
                        <a:rPr lang="en-GB" sz="1100" b="0" kern="1200" baseline="0" dirty="0">
                          <a:solidFill>
                            <a:schemeClr val="tx1"/>
                          </a:solidFill>
                          <a:effectLst/>
                          <a:latin typeface="Century Gothic" panose="020B0502020202020204" pitchFamily="34" charset="0"/>
                          <a:ea typeface="+mn-ea"/>
                          <a:cs typeface="+mn-cs"/>
                        </a:rPr>
                        <a:t>, (no change, no definite root word, words ending with y, our and e. </a:t>
                      </a:r>
                    </a:p>
                    <a:p>
                      <a:pPr marL="0" marR="0" indent="0" algn="l" defTabSz="914400" rtl="0" eaLnBrk="1" fontAlgn="auto" latinLnBrk="0" hangingPunct="1">
                        <a:lnSpc>
                          <a:spcPct val="100000"/>
                        </a:lnSpc>
                        <a:spcBef>
                          <a:spcPts val="0"/>
                        </a:spcBef>
                        <a:spcAft>
                          <a:spcPts val="0"/>
                        </a:spcAft>
                        <a:buClrTx/>
                        <a:buSzTx/>
                        <a:buFontTx/>
                        <a:buNone/>
                        <a:tabLst/>
                        <a:defRPr/>
                      </a:pPr>
                      <a:r>
                        <a:rPr lang="en-GB" sz="1100" b="0" kern="1200" baseline="0" dirty="0">
                          <a:solidFill>
                            <a:schemeClr val="tx1"/>
                          </a:solidFill>
                          <a:effectLst/>
                          <a:latin typeface="Century Gothic" panose="020B0502020202020204" pitchFamily="34" charset="0"/>
                          <a:ea typeface="+mn-ea"/>
                          <a:cs typeface="+mn-cs"/>
                        </a:rPr>
                        <a:t>Adverbials of frequency and manner. </a:t>
                      </a:r>
                      <a:endParaRPr lang="en-GB" sz="1100" b="0" kern="1200" dirty="0">
                        <a:solidFill>
                          <a:schemeClr val="tx1"/>
                        </a:solidFill>
                        <a:effectLst/>
                        <a:latin typeface="Century Gothic" panose="020B0502020202020204" pitchFamily="34" charset="0"/>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100" b="1" kern="1200" dirty="0">
                          <a:solidFill>
                            <a:schemeClr val="tx1"/>
                          </a:solidFill>
                          <a:effectLst/>
                          <a:latin typeface="Century Gothic" panose="020B0502020202020204" pitchFamily="34" charset="0"/>
                          <a:ea typeface="+mn-ea"/>
                          <a:cs typeface="+mn-cs"/>
                        </a:rPr>
                        <a:t>Vocabulary, Grammar and Punctuation:</a:t>
                      </a:r>
                    </a:p>
                    <a:p>
                      <a:pPr marL="0" marR="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tx1"/>
                          </a:solidFill>
                          <a:effectLst/>
                          <a:latin typeface="Century Gothic" panose="020B0502020202020204" pitchFamily="34" charset="0"/>
                          <a:ea typeface="+mn-ea"/>
                          <a:cs typeface="+mn-cs"/>
                        </a:rPr>
                        <a:t>Standard English; were/was, did/done, I/me, these/those not them have not of. </a:t>
                      </a:r>
                    </a:p>
                    <a:p>
                      <a:pPr marL="0" marR="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tx1"/>
                          </a:solidFill>
                          <a:effectLst/>
                          <a:latin typeface="Century Gothic" panose="020B0502020202020204" pitchFamily="34" charset="0"/>
                          <a:ea typeface="+mn-ea"/>
                          <a:cs typeface="+mn-cs"/>
                        </a:rPr>
                        <a:t>Identifying</a:t>
                      </a:r>
                      <a:r>
                        <a:rPr lang="en-GB" sz="1100" kern="1200" baseline="0" dirty="0">
                          <a:solidFill>
                            <a:schemeClr val="tx1"/>
                          </a:solidFill>
                          <a:effectLst/>
                          <a:latin typeface="Century Gothic" panose="020B0502020202020204" pitchFamily="34" charset="0"/>
                          <a:ea typeface="+mn-ea"/>
                          <a:cs typeface="+mn-cs"/>
                        </a:rPr>
                        <a:t> p</a:t>
                      </a:r>
                      <a:r>
                        <a:rPr lang="en-GB" sz="1100" kern="1200" dirty="0">
                          <a:solidFill>
                            <a:schemeClr val="tx1"/>
                          </a:solidFill>
                          <a:effectLst/>
                          <a:latin typeface="Century Gothic" panose="020B0502020202020204" pitchFamily="34" charset="0"/>
                          <a:ea typeface="+mn-ea"/>
                          <a:cs typeface="+mn-cs"/>
                        </a:rPr>
                        <a:t>aragraphs</a:t>
                      </a:r>
                    </a:p>
                    <a:p>
                      <a:pPr marL="0" marR="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tx1"/>
                          </a:solidFill>
                          <a:effectLst/>
                          <a:latin typeface="Century Gothic" panose="020B0502020202020204" pitchFamily="34" charset="0"/>
                          <a:ea typeface="+mn-ea"/>
                          <a:cs typeface="+mn-cs"/>
                        </a:rPr>
                        <a:t>Using in a paragraph;</a:t>
                      </a:r>
                      <a:r>
                        <a:rPr lang="en-GB" sz="1100" kern="1200" baseline="0" dirty="0">
                          <a:solidFill>
                            <a:schemeClr val="tx1"/>
                          </a:solidFill>
                          <a:effectLst/>
                          <a:latin typeface="Century Gothic" panose="020B0502020202020204" pitchFamily="34" charset="0"/>
                          <a:ea typeface="+mn-ea"/>
                          <a:cs typeface="+mn-cs"/>
                        </a:rPr>
                        <a:t> f</a:t>
                      </a:r>
                      <a:r>
                        <a:rPr lang="en-GB" sz="1100" kern="1200" dirty="0">
                          <a:solidFill>
                            <a:schemeClr val="tx1"/>
                          </a:solidFill>
                          <a:effectLst/>
                          <a:latin typeface="Century Gothic" panose="020B0502020202020204" pitchFamily="34" charset="0"/>
                          <a:ea typeface="+mn-ea"/>
                          <a:cs typeface="+mn-cs"/>
                        </a:rPr>
                        <a:t>ronted adverbials, speech, conjunctions and pronouns </a:t>
                      </a:r>
                    </a:p>
                    <a:p>
                      <a:pPr marL="0" marR="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tx1"/>
                          </a:solidFill>
                          <a:effectLst/>
                          <a:latin typeface="Century Gothic" panose="020B0502020202020204" pitchFamily="34" charset="0"/>
                          <a:ea typeface="+mn-ea"/>
                          <a:cs typeface="+mn-cs"/>
                        </a:rPr>
                        <a:t>Consolidation of lower </a:t>
                      </a:r>
                      <a:r>
                        <a:rPr lang="en-GB" sz="1100" kern="1200" dirty="0" err="1">
                          <a:solidFill>
                            <a:schemeClr val="tx1"/>
                          </a:solidFill>
                          <a:effectLst/>
                          <a:latin typeface="Century Gothic" panose="020B0502020202020204" pitchFamily="34" charset="0"/>
                          <a:ea typeface="+mn-ea"/>
                          <a:cs typeface="+mn-cs"/>
                        </a:rPr>
                        <a:t>kety</a:t>
                      </a:r>
                      <a:r>
                        <a:rPr lang="en-GB" sz="1100" kern="1200" dirty="0">
                          <a:solidFill>
                            <a:schemeClr val="tx1"/>
                          </a:solidFill>
                          <a:effectLst/>
                          <a:latin typeface="Century Gothic" panose="020B0502020202020204" pitchFamily="34" charset="0"/>
                          <a:ea typeface="+mn-ea"/>
                          <a:cs typeface="+mn-cs"/>
                        </a:rPr>
                        <a:t> stage 2 </a:t>
                      </a:r>
                    </a:p>
                    <a:p>
                      <a:pPr marL="0" marR="0" indent="0" algn="l" defTabSz="914400" rtl="0" eaLnBrk="1" fontAlgn="auto" latinLnBrk="0" hangingPunct="1">
                        <a:lnSpc>
                          <a:spcPct val="100000"/>
                        </a:lnSpc>
                        <a:spcBef>
                          <a:spcPts val="0"/>
                        </a:spcBef>
                        <a:spcAft>
                          <a:spcPts val="0"/>
                        </a:spcAft>
                        <a:buClrTx/>
                        <a:buSzTx/>
                        <a:buFontTx/>
                        <a:buNone/>
                        <a:tabLst/>
                        <a:defRPr/>
                      </a:pPr>
                      <a:r>
                        <a:rPr lang="en-GB" sz="1100" b="1" kern="1200" dirty="0">
                          <a:solidFill>
                            <a:schemeClr val="tx1"/>
                          </a:solidFill>
                          <a:effectLst/>
                          <a:latin typeface="Century Gothic" panose="020B0502020202020204" pitchFamily="34" charset="0"/>
                          <a:ea typeface="+mn-ea"/>
                          <a:cs typeface="+mn-cs"/>
                        </a:rPr>
                        <a:t>Reading and VIPERS (vocabulary, infer, predict, explain, retrieve, sequence/summarise):</a:t>
                      </a:r>
                    </a:p>
                    <a:p>
                      <a:r>
                        <a:rPr lang="en-GB" sz="1100" kern="1200" dirty="0">
                          <a:solidFill>
                            <a:schemeClr val="tx1"/>
                          </a:solidFill>
                          <a:effectLst/>
                          <a:latin typeface="Century Gothic" panose="020B0502020202020204" pitchFamily="34" charset="0"/>
                          <a:ea typeface="+mn-ea"/>
                          <a:cs typeface="+mn-cs"/>
                        </a:rPr>
                        <a:t>Through studying our key texts we will: </a:t>
                      </a:r>
                    </a:p>
                    <a:p>
                      <a:pPr marL="171450" lvl="0" indent="-171450">
                        <a:buFont typeface="Arial" panose="020B0604020202020204" pitchFamily="34" charset="0"/>
                        <a:buChar char="•"/>
                      </a:pPr>
                      <a:r>
                        <a:rPr lang="en-GB" sz="1100" kern="1200" dirty="0">
                          <a:solidFill>
                            <a:schemeClr val="tx1"/>
                          </a:solidFill>
                          <a:effectLst/>
                          <a:latin typeface="Century Gothic" panose="020B0502020202020204" pitchFamily="34" charset="0"/>
                          <a:ea typeface="+mn-ea"/>
                          <a:cs typeface="+mn-cs"/>
                        </a:rPr>
                        <a:t>develop positive attitudes to reading and understanding of what we read by: listening to and discussing a wide range of fiction, poetry, plays, non-fiction and reference books or textbooks. Also we will be identifying and discussing themes and conventions in a wide range of writing and increasing our familiarity with a wide range of books, including fairy stories, myths and legends, and retelling some of these orally.</a:t>
                      </a:r>
                    </a:p>
                    <a:p>
                      <a:pPr marL="0" lvl="0" indent="0">
                        <a:buFont typeface="Arial" panose="020B0604020202020204" pitchFamily="34" charset="0"/>
                        <a:buNone/>
                      </a:pPr>
                      <a:r>
                        <a:rPr lang="en-GB" sz="1100" kern="1200" dirty="0">
                          <a:solidFill>
                            <a:schemeClr val="tx1"/>
                          </a:solidFill>
                          <a:effectLst/>
                          <a:latin typeface="Century Gothic" panose="020B0502020202020204" pitchFamily="34" charset="0"/>
                          <a:ea typeface="+mn-ea"/>
                          <a:cs typeface="+mn-cs"/>
                        </a:rPr>
                        <a:t>Through our VIPERS lessons we will:</a:t>
                      </a:r>
                    </a:p>
                    <a:p>
                      <a:pPr marL="171450" lvl="0" indent="-171450">
                        <a:buFont typeface="Arial" panose="020B0604020202020204" pitchFamily="34" charset="0"/>
                        <a:buChar char="•"/>
                      </a:pPr>
                      <a:r>
                        <a:rPr lang="en-GB" sz="1100" kern="1200" dirty="0">
                          <a:solidFill>
                            <a:schemeClr val="tx1"/>
                          </a:solidFill>
                          <a:effectLst/>
                          <a:latin typeface="Century Gothic" panose="020B0502020202020204" pitchFamily="34" charset="0"/>
                          <a:ea typeface="+mn-ea"/>
                          <a:cs typeface="+mn-cs"/>
                        </a:rPr>
                        <a:t>Develop our understanding of what we read by: predicting what might happen from details stated and implied</a:t>
                      </a:r>
                    </a:p>
                    <a:p>
                      <a:pPr marL="0" marR="0" indent="0" algn="l" defTabSz="914400" rtl="0" eaLnBrk="1" fontAlgn="auto" latinLnBrk="0" hangingPunct="1">
                        <a:lnSpc>
                          <a:spcPct val="100000"/>
                        </a:lnSpc>
                        <a:spcBef>
                          <a:spcPts val="0"/>
                        </a:spcBef>
                        <a:spcAft>
                          <a:spcPts val="0"/>
                        </a:spcAft>
                        <a:buClrTx/>
                        <a:buSzTx/>
                        <a:buFontTx/>
                        <a:buNone/>
                        <a:tabLst/>
                        <a:defRPr/>
                      </a:pPr>
                      <a:r>
                        <a:rPr lang="en-GB" sz="1100" b="1" kern="1200" dirty="0">
                          <a:solidFill>
                            <a:schemeClr val="tx1"/>
                          </a:solidFill>
                          <a:effectLst/>
                          <a:latin typeface="Century Gothic" panose="020B0502020202020204" pitchFamily="34" charset="0"/>
                          <a:ea typeface="+mn-ea"/>
                          <a:cs typeface="+mn-cs"/>
                        </a:rPr>
                        <a:t>Key texts</a:t>
                      </a:r>
                    </a:p>
                    <a:p>
                      <a:r>
                        <a:rPr lang="en-GB" sz="1100" kern="1200" dirty="0">
                          <a:solidFill>
                            <a:schemeClr val="tx1"/>
                          </a:solidFill>
                          <a:effectLst/>
                          <a:latin typeface="Century Gothic" panose="020B0502020202020204" pitchFamily="34" charset="0"/>
                          <a:ea typeface="+mn-ea"/>
                          <a:cs typeface="+mn-cs"/>
                        </a:rPr>
                        <a:t>Advert to join Howard Carter, The Egyptian Cinderella</a:t>
                      </a:r>
                      <a:r>
                        <a:rPr lang="en-GB" sz="1100" kern="1200" baseline="0" dirty="0">
                          <a:solidFill>
                            <a:schemeClr val="tx1"/>
                          </a:solidFill>
                          <a:effectLst/>
                          <a:latin typeface="Century Gothic" panose="020B0502020202020204" pitchFamily="34" charset="0"/>
                          <a:ea typeface="+mn-ea"/>
                          <a:cs typeface="+mn-cs"/>
                        </a:rPr>
                        <a:t> and</a:t>
                      </a:r>
                      <a:r>
                        <a:rPr lang="en-GB" sz="1100" kern="1200" dirty="0">
                          <a:solidFill>
                            <a:schemeClr val="tx1"/>
                          </a:solidFill>
                          <a:effectLst/>
                          <a:latin typeface="Century Gothic" panose="020B0502020202020204" pitchFamily="34" charset="0"/>
                          <a:ea typeface="+mn-ea"/>
                          <a:cs typeface="+mn-cs"/>
                        </a:rPr>
                        <a:t> Traditional Cinderella</a:t>
                      </a:r>
                    </a:p>
                    <a:p>
                      <a:r>
                        <a:rPr lang="en-GB" sz="1100" kern="1200" dirty="0">
                          <a:solidFill>
                            <a:schemeClr val="tx1"/>
                          </a:solidFill>
                          <a:effectLst/>
                          <a:latin typeface="Century Gothic" panose="020B0502020202020204" pitchFamily="34" charset="0"/>
                          <a:ea typeface="+mn-ea"/>
                          <a:cs typeface="+mn-cs"/>
                        </a:rPr>
                        <a:t> Little Red Riding hood, The Emperor’s New Clothes, The Boy Who Cried Wolf</a:t>
                      </a:r>
                    </a:p>
                    <a:p>
                      <a:r>
                        <a:rPr lang="en-GB" sz="1100" kern="1200" dirty="0">
                          <a:solidFill>
                            <a:schemeClr val="tx1"/>
                          </a:solidFill>
                          <a:effectLst/>
                          <a:latin typeface="Century Gothic" panose="020B0502020202020204" pitchFamily="34" charset="0"/>
                          <a:ea typeface="+mn-ea"/>
                          <a:cs typeface="+mn-cs"/>
                        </a:rPr>
                        <a:t> Tutankha-Whom? Queen Victoria Biography, Various non-fiction texts on Howard Carter, Cleopatra non-fiction information sheets, Surrender by the Sea newspaper report, Back to Earth with a bump – newspaper report, The Great Pyramid, How do tadpoles grow, How does a chicken hatch, How to fly a hot air balloon, The Water Cycle, Twits </a:t>
                      </a:r>
                    </a:p>
                    <a:p>
                      <a:pPr marL="0" marR="0" indent="0" algn="l" defTabSz="914400" rtl="0" eaLnBrk="1" fontAlgn="auto" latinLnBrk="0" hangingPunct="1">
                        <a:lnSpc>
                          <a:spcPct val="100000"/>
                        </a:lnSpc>
                        <a:spcBef>
                          <a:spcPts val="0"/>
                        </a:spcBef>
                        <a:spcAft>
                          <a:spcPts val="0"/>
                        </a:spcAft>
                        <a:buClrTx/>
                        <a:buSzTx/>
                        <a:buFontTx/>
                        <a:buNone/>
                        <a:tabLst/>
                        <a:defRPr/>
                      </a:pPr>
                      <a:r>
                        <a:rPr lang="en-GB" sz="1100" b="1" kern="1200" dirty="0">
                          <a:solidFill>
                            <a:schemeClr val="tx1"/>
                          </a:solidFill>
                          <a:effectLst/>
                          <a:latin typeface="Century Gothic" panose="020B0502020202020204" pitchFamily="34" charset="0"/>
                          <a:ea typeface="+mn-ea"/>
                          <a:cs typeface="+mn-cs"/>
                        </a:rPr>
                        <a:t>Writing</a:t>
                      </a:r>
                    </a:p>
                    <a:p>
                      <a:r>
                        <a:rPr lang="en-GB" sz="1100" kern="1200" dirty="0">
                          <a:solidFill>
                            <a:schemeClr val="tx1"/>
                          </a:solidFill>
                          <a:effectLst/>
                          <a:latin typeface="Century Gothic" panose="020B0502020202020204" pitchFamily="34" charset="0"/>
                          <a:ea typeface="+mn-ea"/>
                          <a:cs typeface="+mn-cs"/>
                        </a:rPr>
                        <a:t>Recognise the elements of an advertisement</a:t>
                      </a:r>
                      <a:r>
                        <a:rPr lang="en-GB" sz="1100" kern="1200" baseline="0" dirty="0">
                          <a:solidFill>
                            <a:schemeClr val="tx1"/>
                          </a:solidFill>
                          <a:effectLst/>
                          <a:latin typeface="Century Gothic" panose="020B0502020202020204" pitchFamily="34" charset="0"/>
                          <a:ea typeface="+mn-ea"/>
                          <a:cs typeface="+mn-cs"/>
                        </a:rPr>
                        <a:t>  and w</a:t>
                      </a:r>
                      <a:r>
                        <a:rPr lang="en-GB" sz="1100" kern="1200" dirty="0">
                          <a:solidFill>
                            <a:schemeClr val="tx1"/>
                          </a:solidFill>
                          <a:effectLst/>
                          <a:latin typeface="Century Gothic" panose="020B0502020202020204" pitchFamily="34" charset="0"/>
                          <a:ea typeface="+mn-ea"/>
                          <a:cs typeface="+mn-cs"/>
                        </a:rPr>
                        <a:t>rite a response to a job advertisement.</a:t>
                      </a:r>
                    </a:p>
                    <a:p>
                      <a:r>
                        <a:rPr lang="en-GB" sz="1100" kern="1200" dirty="0">
                          <a:solidFill>
                            <a:schemeClr val="tx1"/>
                          </a:solidFill>
                          <a:effectLst/>
                          <a:latin typeface="Century Gothic" panose="020B0502020202020204" pitchFamily="34" charset="0"/>
                          <a:ea typeface="+mn-ea"/>
                          <a:cs typeface="+mn-cs"/>
                        </a:rPr>
                        <a:t>Character description</a:t>
                      </a:r>
                    </a:p>
                    <a:p>
                      <a:r>
                        <a:rPr lang="en-GB" sz="1100" kern="1200" dirty="0">
                          <a:solidFill>
                            <a:schemeClr val="tx1"/>
                          </a:solidFill>
                          <a:effectLst/>
                          <a:latin typeface="Century Gothic" panose="020B0502020202020204" pitchFamily="34" charset="0"/>
                          <a:ea typeface="+mn-ea"/>
                          <a:cs typeface="+mn-cs"/>
                        </a:rPr>
                        <a:t>Traditional tale with an Egyptian twist</a:t>
                      </a:r>
                    </a:p>
                    <a:p>
                      <a:r>
                        <a:rPr lang="en-GB" sz="1100" kern="1200" dirty="0">
                          <a:solidFill>
                            <a:schemeClr val="tx1"/>
                          </a:solidFill>
                          <a:effectLst/>
                          <a:latin typeface="Century Gothic" panose="020B0502020202020204" pitchFamily="34" charset="0"/>
                          <a:ea typeface="+mn-ea"/>
                          <a:cs typeface="+mn-cs"/>
                        </a:rPr>
                        <a:t>Become reporters</a:t>
                      </a:r>
                      <a:r>
                        <a:rPr lang="en-GB" sz="1100" kern="1200" baseline="0" dirty="0">
                          <a:solidFill>
                            <a:schemeClr val="tx1"/>
                          </a:solidFill>
                          <a:effectLst/>
                          <a:latin typeface="Century Gothic" panose="020B0502020202020204" pitchFamily="34" charset="0"/>
                          <a:ea typeface="+mn-ea"/>
                          <a:cs typeface="+mn-cs"/>
                        </a:rPr>
                        <a:t> and write an article on the life and death of Cleopatra, the last pharaoh of Egypt.  </a:t>
                      </a:r>
                      <a:endParaRPr lang="en-GB" sz="1100" kern="1200" dirty="0">
                        <a:solidFill>
                          <a:schemeClr val="tx1"/>
                        </a:solidFill>
                        <a:effectLst/>
                        <a:latin typeface="Century Gothic" panose="020B0502020202020204" pitchFamily="34" charset="0"/>
                        <a:ea typeface="+mn-ea"/>
                        <a:cs typeface="+mn-cs"/>
                      </a:endParaRPr>
                    </a:p>
                    <a:p>
                      <a:r>
                        <a:rPr lang="en-US" sz="1100" dirty="0">
                          <a:latin typeface="Century Gothic" panose="020B0502020202020204" pitchFamily="34" charset="0"/>
                        </a:rPr>
                        <a:t>Write a blog-style piece explaining how they mummified a tomato.</a:t>
                      </a:r>
                    </a:p>
                    <a:p>
                      <a:r>
                        <a:rPr lang="en-US" sz="1100" dirty="0">
                          <a:latin typeface="Century Gothic" panose="020B0502020202020204" pitchFamily="34" charset="0"/>
                        </a:rPr>
                        <a:t>Compare play scripts</a:t>
                      </a:r>
                      <a:r>
                        <a:rPr lang="en-US" sz="1100" baseline="0" dirty="0">
                          <a:latin typeface="Century Gothic" panose="020B0502020202020204" pitchFamily="34" charset="0"/>
                        </a:rPr>
                        <a:t> to narratives and look for ways to improve a script. </a:t>
                      </a:r>
                    </a:p>
                    <a:p>
                      <a:r>
                        <a:rPr lang="en-US" sz="1100" b="0" i="0" kern="1200" dirty="0" err="1">
                          <a:solidFill>
                            <a:schemeClr val="tx1"/>
                          </a:solidFill>
                          <a:effectLst/>
                          <a:latin typeface="Century Gothic" panose="020B0502020202020204" pitchFamily="34" charset="0"/>
                          <a:ea typeface="+mn-ea"/>
                          <a:cs typeface="+mn-cs"/>
                        </a:rPr>
                        <a:t>Recognise</a:t>
                      </a:r>
                      <a:r>
                        <a:rPr lang="en-US" sz="1100" b="0" i="0" kern="1200" dirty="0">
                          <a:solidFill>
                            <a:schemeClr val="tx1"/>
                          </a:solidFill>
                          <a:effectLst/>
                          <a:latin typeface="Century Gothic" panose="020B0502020202020204" pitchFamily="34" charset="0"/>
                          <a:ea typeface="+mn-ea"/>
                          <a:cs typeface="+mn-cs"/>
                        </a:rPr>
                        <a:t> and write different types of poetry </a:t>
                      </a:r>
                      <a:r>
                        <a:rPr lang="en-US" sz="1100" b="0" i="0" kern="1200" dirty="0" err="1">
                          <a:solidFill>
                            <a:schemeClr val="tx1"/>
                          </a:solidFill>
                          <a:effectLst/>
                          <a:latin typeface="Century Gothic" panose="020B0502020202020204" pitchFamily="34" charset="0"/>
                          <a:ea typeface="+mn-ea"/>
                          <a:cs typeface="+mn-cs"/>
                        </a:rPr>
                        <a:t>e.g</a:t>
                      </a:r>
                      <a:r>
                        <a:rPr lang="en-US" sz="1100" b="0" i="0" kern="1200" dirty="0">
                          <a:solidFill>
                            <a:schemeClr val="tx1"/>
                          </a:solidFill>
                          <a:effectLst/>
                          <a:latin typeface="Century Gothic" panose="020B0502020202020204" pitchFamily="34" charset="0"/>
                          <a:ea typeface="+mn-ea"/>
                          <a:cs typeface="+mn-cs"/>
                        </a:rPr>
                        <a:t> free verse, kenning and acrostic.</a:t>
                      </a:r>
                      <a:endParaRPr lang="en-US" sz="1100" dirty="0">
                        <a:latin typeface="Century Gothic" panose="020B0502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2107078981"/>
              </p:ext>
            </p:extLst>
          </p:nvPr>
        </p:nvGraphicFramePr>
        <p:xfrm>
          <a:off x="7786255" y="244198"/>
          <a:ext cx="3956022" cy="5056188"/>
        </p:xfrm>
        <a:graphic>
          <a:graphicData uri="http://schemas.openxmlformats.org/drawingml/2006/table">
            <a:tbl>
              <a:tblPr firstRow="1" firstCol="1" bandRow="1"/>
              <a:tblGrid>
                <a:gridCol w="3956022">
                  <a:extLst>
                    <a:ext uri="{9D8B030D-6E8A-4147-A177-3AD203B41FA5}">
                      <a16:colId xmlns:a16="http://schemas.microsoft.com/office/drawing/2014/main" val="20000"/>
                    </a:ext>
                  </a:extLst>
                </a:gridCol>
              </a:tblGrid>
              <a:tr h="169722">
                <a:tc>
                  <a:txBody>
                    <a:bodyPr/>
                    <a:lstStyle/>
                    <a:p>
                      <a:pPr algn="l">
                        <a:lnSpc>
                          <a:spcPct val="107000"/>
                        </a:lnSpc>
                        <a:spcAft>
                          <a:spcPts val="0"/>
                        </a:spcAft>
                      </a:pPr>
                      <a:r>
                        <a:rPr lang="en-GB" sz="1100" b="1" dirty="0">
                          <a:effectLst/>
                          <a:latin typeface="Century Gothic" panose="020B0502020202020204" pitchFamily="34" charset="0"/>
                          <a:ea typeface="Calibri" panose="020F0502020204030204" pitchFamily="34" charset="0"/>
                          <a:cs typeface="Times New Roman" panose="02020603050405020304" pitchFamily="18" charset="0"/>
                        </a:rPr>
                        <a:t>Maths</a:t>
                      </a:r>
                      <a:endParaRPr lang="en-GB"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0000"/>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kern="1200" dirty="0">
                          <a:solidFill>
                            <a:schemeClr val="tx1"/>
                          </a:solidFill>
                          <a:effectLst/>
                          <a:latin typeface="Century Gothic" panose="020B0502020202020204" pitchFamily="34" charset="0"/>
                          <a:ea typeface="+mn-ea"/>
                          <a:cs typeface="+mn-cs"/>
                        </a:rPr>
                        <a:t>Number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i="0" kern="1200" dirty="0">
                          <a:solidFill>
                            <a:schemeClr val="tx1"/>
                          </a:solidFill>
                          <a:effectLst/>
                          <a:latin typeface="Century Gothic" panose="020B0502020202020204" pitchFamily="34" charset="0"/>
                          <a:ea typeface="+mn-ea"/>
                          <a:cs typeface="+mn-cs"/>
                        </a:rPr>
                        <a:t>Solve simple measure and money problems involving fractions and decimals to two decimal places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b="1" i="0" kern="1200" dirty="0">
                          <a:solidFill>
                            <a:schemeClr val="tx1"/>
                          </a:solidFill>
                          <a:effectLst/>
                          <a:latin typeface="Century Gothic" panose="020B0502020202020204" pitchFamily="34" charset="0"/>
                          <a:ea typeface="+mn-ea"/>
                          <a:cs typeface="+mn-cs"/>
                        </a:rPr>
                        <a:t>Fr</a:t>
                      </a:r>
                      <a:r>
                        <a:rPr lang="en-GB" sz="1100" b="1" kern="1200" dirty="0">
                          <a:solidFill>
                            <a:schemeClr val="tx1"/>
                          </a:solidFill>
                          <a:effectLst/>
                          <a:latin typeface="Century Gothic" panose="020B0502020202020204" pitchFamily="34" charset="0"/>
                          <a:ea typeface="+mn-ea"/>
                          <a:cs typeface="+mn-cs"/>
                        </a:rPr>
                        <a:t>actions and Decimal </a:t>
                      </a:r>
                      <a:endParaRPr lang="en-GB" sz="1100" b="0" kern="1200" dirty="0">
                        <a:solidFill>
                          <a:schemeClr val="tx1"/>
                        </a:solidFill>
                        <a:effectLst/>
                        <a:latin typeface="Century Gothic" panose="020B0502020202020204" pitchFamily="34" charset="0"/>
                        <a:ea typeface="+mn-ea"/>
                        <a:cs typeface="+mn-cs"/>
                      </a:endParaRPr>
                    </a:p>
                    <a:p>
                      <a:r>
                        <a:rPr lang="en-GB" sz="1100" kern="1200" dirty="0">
                          <a:solidFill>
                            <a:schemeClr val="tx1"/>
                          </a:solidFill>
                          <a:effectLst/>
                          <a:latin typeface="Century Gothic" panose="020B0502020202020204" pitchFamily="34" charset="0"/>
                          <a:ea typeface="+mn-ea"/>
                          <a:cs typeface="+mn-cs"/>
                        </a:rPr>
                        <a:t>Write and compare and round to one decimal place. </a:t>
                      </a:r>
                      <a:r>
                        <a:rPr lang="en-US" sz="1100" b="0" i="0" kern="1200" dirty="0">
                          <a:solidFill>
                            <a:schemeClr val="tx1"/>
                          </a:solidFill>
                          <a:effectLst/>
                          <a:latin typeface="Century Gothic" panose="020B0502020202020204" pitchFamily="34" charset="0"/>
                          <a:ea typeface="+mn-ea"/>
                          <a:cs typeface="+mn-cs"/>
                        </a:rPr>
                        <a:t>Compare numbers with the same number of decimal places up to two decimal places.</a:t>
                      </a:r>
                    </a:p>
                    <a:p>
                      <a:r>
                        <a:rPr lang="en-GB" sz="1100" b="1" kern="1200" dirty="0">
                          <a:solidFill>
                            <a:schemeClr val="tx1"/>
                          </a:solidFill>
                          <a:effectLst/>
                          <a:latin typeface="Century Gothic" panose="020B0502020202020204" pitchFamily="34" charset="0"/>
                          <a:ea typeface="+mn-ea"/>
                          <a:cs typeface="+mn-cs"/>
                        </a:rPr>
                        <a:t>Measurement</a:t>
                      </a:r>
                      <a:r>
                        <a:rPr lang="en-GB" sz="1100" kern="1200" dirty="0">
                          <a:solidFill>
                            <a:schemeClr val="tx1"/>
                          </a:solidFill>
                          <a:effectLst/>
                          <a:latin typeface="Century Gothic" panose="020B0502020202020204" pitchFamily="34" charset="0"/>
                          <a:ea typeface="+mn-ea"/>
                          <a:cs typeface="+mn-cs"/>
                        </a:rPr>
                        <a:t>- Estimate, compare and calculate different measures, including money in pounds and pence. </a:t>
                      </a:r>
                    </a:p>
                    <a:p>
                      <a:r>
                        <a:rPr lang="en-US" sz="1100" b="0" i="0" kern="1200" dirty="0">
                          <a:solidFill>
                            <a:schemeClr val="tx1"/>
                          </a:solidFill>
                          <a:effectLst/>
                          <a:latin typeface="Century Gothic" panose="020B0502020202020204" pitchFamily="34" charset="0"/>
                          <a:ea typeface="+mn-ea"/>
                          <a:cs typeface="+mn-cs"/>
                        </a:rPr>
                        <a:t>Write time from analogue and digital 12- and 24-hour clocks. </a:t>
                      </a:r>
                      <a:r>
                        <a:rPr lang="en-GB" sz="1100" kern="1200" dirty="0">
                          <a:solidFill>
                            <a:schemeClr val="tx1"/>
                          </a:solidFill>
                          <a:effectLst/>
                          <a:latin typeface="Century Gothic" panose="020B0502020202020204" pitchFamily="34" charset="0"/>
                          <a:ea typeface="+mn-ea"/>
                          <a:cs typeface="+mn-cs"/>
                        </a:rPr>
                        <a:t>Read, write and convert time between analogue and digital. Solve problems involving time. </a:t>
                      </a:r>
                    </a:p>
                    <a:p>
                      <a:r>
                        <a:rPr lang="en-US" sz="1100" b="1" kern="1200" dirty="0">
                          <a:solidFill>
                            <a:schemeClr val="tx1"/>
                          </a:solidFill>
                          <a:effectLst/>
                          <a:latin typeface="Century Gothic" panose="020B0502020202020204" pitchFamily="34" charset="0"/>
                          <a:ea typeface="+mn-ea"/>
                          <a:cs typeface="+mn-cs"/>
                        </a:rPr>
                        <a:t>S</a:t>
                      </a:r>
                      <a:r>
                        <a:rPr lang="en-GB" sz="1100" b="1" kern="1200" dirty="0" err="1">
                          <a:solidFill>
                            <a:schemeClr val="tx1"/>
                          </a:solidFill>
                          <a:effectLst/>
                          <a:latin typeface="Century Gothic" panose="020B0502020202020204" pitchFamily="34" charset="0"/>
                          <a:ea typeface="+mn-ea"/>
                          <a:cs typeface="+mn-cs"/>
                        </a:rPr>
                        <a:t>tatistics</a:t>
                      </a:r>
                      <a:endParaRPr lang="en-GB" sz="1100" b="1" kern="1200" dirty="0">
                        <a:solidFill>
                          <a:schemeClr val="tx1"/>
                        </a:solidFill>
                        <a:effectLst/>
                        <a:latin typeface="Century Gothic" panose="020B0502020202020204" pitchFamily="34" charset="0"/>
                        <a:ea typeface="+mn-ea"/>
                        <a:cs typeface="+mn-cs"/>
                      </a:endParaRPr>
                    </a:p>
                    <a:p>
                      <a:r>
                        <a:rPr lang="en-US" sz="1100" b="0" i="0" kern="1200" dirty="0">
                          <a:solidFill>
                            <a:schemeClr val="tx1"/>
                          </a:solidFill>
                          <a:effectLst/>
                          <a:latin typeface="Century Gothic" panose="020B0502020202020204" pitchFamily="34" charset="0"/>
                          <a:ea typeface="+mn-ea"/>
                          <a:cs typeface="+mn-cs"/>
                        </a:rPr>
                        <a:t>Present discrete and continuous data using appropriate graphical methods, including bar charts and time graphs</a:t>
                      </a:r>
                    </a:p>
                    <a:p>
                      <a:r>
                        <a:rPr lang="en-US" sz="1100" b="1" i="0" kern="1200" dirty="0">
                          <a:solidFill>
                            <a:schemeClr val="tx1"/>
                          </a:solidFill>
                          <a:effectLst/>
                          <a:latin typeface="Century Gothic" panose="020B0502020202020204" pitchFamily="34" charset="0"/>
                          <a:ea typeface="+mn-ea"/>
                          <a:cs typeface="+mn-cs"/>
                        </a:rPr>
                        <a:t>Geometry</a:t>
                      </a:r>
                    </a:p>
                    <a:p>
                      <a:r>
                        <a:rPr lang="en-US" sz="1100" b="0" i="0" kern="1200" dirty="0">
                          <a:solidFill>
                            <a:schemeClr val="tx1"/>
                          </a:solidFill>
                          <a:effectLst/>
                          <a:latin typeface="Century Gothic" panose="020B0502020202020204" pitchFamily="34" charset="0"/>
                          <a:ea typeface="+mn-ea"/>
                          <a:cs typeface="+mn-cs"/>
                        </a:rPr>
                        <a:t>Compare and order angles up to two right angles by size. Compare and classify geometric shapes, including different types of quadrilaterals and triangles, based on their properties and sizes.</a:t>
                      </a:r>
                    </a:p>
                    <a:p>
                      <a:r>
                        <a:rPr lang="en-US" sz="1100" b="0" i="0" kern="1200" dirty="0">
                          <a:solidFill>
                            <a:schemeClr val="tx1"/>
                          </a:solidFill>
                          <a:effectLst/>
                          <a:latin typeface="Century Gothic" panose="020B0502020202020204" pitchFamily="34" charset="0"/>
                          <a:ea typeface="+mn-ea"/>
                          <a:cs typeface="+mn-cs"/>
                        </a:rPr>
                        <a:t>Describe positions on a 2-D grid as coordinates in the first quadrant. Describe movement between positions as translations of a given unit to the left/right and up/down.</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i="0" u="none" strike="noStrike" kern="1200" baseline="0" dirty="0">
                          <a:solidFill>
                            <a:schemeClr val="tx1"/>
                          </a:solidFill>
                          <a:latin typeface="Century Gothic" panose="020B0502020202020204" pitchFamily="34" charset="0"/>
                          <a:ea typeface="+mn-ea"/>
                          <a:cs typeface="+mn-cs"/>
                        </a:rPr>
                        <a:t>Times Tables </a:t>
                      </a:r>
                      <a:r>
                        <a:rPr lang="en-GB" sz="1100" b="0" i="0" u="none" strike="noStrike" kern="1200" baseline="0" dirty="0">
                          <a:solidFill>
                            <a:schemeClr val="tx1"/>
                          </a:solidFill>
                          <a:latin typeface="Century Gothic" panose="020B0502020202020204" pitchFamily="34" charset="0"/>
                          <a:ea typeface="+mn-ea"/>
                          <a:cs typeface="+mn-cs"/>
                        </a:rPr>
                        <a:t>– We will be using daily Times Table </a:t>
                      </a:r>
                      <a:r>
                        <a:rPr lang="en-GB" sz="1100" b="0" i="0" u="none" strike="noStrike" kern="1200" baseline="0" dirty="0" err="1">
                          <a:solidFill>
                            <a:schemeClr val="tx1"/>
                          </a:solidFill>
                          <a:latin typeface="Century Gothic" panose="020B0502020202020204" pitchFamily="34" charset="0"/>
                          <a:ea typeface="+mn-ea"/>
                          <a:cs typeface="+mn-cs"/>
                        </a:rPr>
                        <a:t>Rockstars</a:t>
                      </a:r>
                      <a:r>
                        <a:rPr lang="en-GB" sz="1100" b="0" i="0" u="none" strike="noStrike" kern="1200" baseline="0" dirty="0">
                          <a:solidFill>
                            <a:schemeClr val="tx1"/>
                          </a:solidFill>
                          <a:latin typeface="Century Gothic" panose="020B0502020202020204" pitchFamily="34" charset="0"/>
                          <a:ea typeface="+mn-ea"/>
                          <a:cs typeface="+mn-cs"/>
                        </a:rPr>
                        <a:t>.</a:t>
                      </a:r>
                    </a:p>
                    <a:p>
                      <a:endParaRPr lang="en-US" sz="1200" b="0" i="0" kern="1200" dirty="0">
                        <a:solidFill>
                          <a:schemeClr val="tx1"/>
                        </a:solidFill>
                        <a:effectLst/>
                        <a:latin typeface="+mn-lt"/>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4756286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3007</TotalTime>
  <Words>1328</Words>
  <Application>Microsoft Office PowerPoint</Application>
  <PresentationFormat>Widescreen</PresentationFormat>
  <Paragraphs>85</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Century Gothic</vt:lpstr>
      <vt:lpstr>Times New Roman</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Louise</dc:creator>
  <cp:lastModifiedBy>Meghan Beirne</cp:lastModifiedBy>
  <cp:revision>129</cp:revision>
  <cp:lastPrinted>2017-11-29T10:24:31Z</cp:lastPrinted>
  <dcterms:created xsi:type="dcterms:W3CDTF">2017-11-23T10:45:01Z</dcterms:created>
  <dcterms:modified xsi:type="dcterms:W3CDTF">2024-03-26T08:11:53Z</dcterms:modified>
</cp:coreProperties>
</file>