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8" d="100"/>
          <a:sy n="88" d="100"/>
        </p:scale>
        <p:origin x="494"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4721D6D-1AF7-49C2-AD4B-B456C68D7DD5}" type="datetimeFigureOut">
              <a:rPr lang="en-GB" smtClean="0"/>
              <a:t>25/03/2024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8B78F4-3632-4E3C-ADDD-BE0EB8861A8A}" type="slidenum">
              <a:rPr lang="en-GB" smtClean="0"/>
              <a:t>‹#›</a:t>
            </a:fld>
            <a:endParaRPr lang="en-GB"/>
          </a:p>
        </p:txBody>
      </p:sp>
    </p:spTree>
    <p:extLst>
      <p:ext uri="{BB962C8B-B14F-4D97-AF65-F5344CB8AC3E}">
        <p14:creationId xmlns:p14="http://schemas.microsoft.com/office/powerpoint/2010/main" val="2254925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4721D6D-1AF7-49C2-AD4B-B456C68D7DD5}" type="datetimeFigureOut">
              <a:rPr lang="en-GB" smtClean="0"/>
              <a:t>25/03/2024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8B78F4-3632-4E3C-ADDD-BE0EB8861A8A}" type="slidenum">
              <a:rPr lang="en-GB" smtClean="0"/>
              <a:t>‹#›</a:t>
            </a:fld>
            <a:endParaRPr lang="en-GB"/>
          </a:p>
        </p:txBody>
      </p:sp>
    </p:spTree>
    <p:extLst>
      <p:ext uri="{BB962C8B-B14F-4D97-AF65-F5344CB8AC3E}">
        <p14:creationId xmlns:p14="http://schemas.microsoft.com/office/powerpoint/2010/main" val="146529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4721D6D-1AF7-49C2-AD4B-B456C68D7DD5}" type="datetimeFigureOut">
              <a:rPr lang="en-GB" smtClean="0"/>
              <a:t>25/03/2024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8B78F4-3632-4E3C-ADDD-BE0EB8861A8A}" type="slidenum">
              <a:rPr lang="en-GB" smtClean="0"/>
              <a:t>‹#›</a:t>
            </a:fld>
            <a:endParaRPr lang="en-GB"/>
          </a:p>
        </p:txBody>
      </p:sp>
    </p:spTree>
    <p:extLst>
      <p:ext uri="{BB962C8B-B14F-4D97-AF65-F5344CB8AC3E}">
        <p14:creationId xmlns:p14="http://schemas.microsoft.com/office/powerpoint/2010/main" val="24518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4721D6D-1AF7-49C2-AD4B-B456C68D7DD5}" type="datetimeFigureOut">
              <a:rPr lang="en-GB" smtClean="0"/>
              <a:t>25/03/2024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8B78F4-3632-4E3C-ADDD-BE0EB8861A8A}" type="slidenum">
              <a:rPr lang="en-GB" smtClean="0"/>
              <a:t>‹#›</a:t>
            </a:fld>
            <a:endParaRPr lang="en-GB"/>
          </a:p>
        </p:txBody>
      </p:sp>
    </p:spTree>
    <p:extLst>
      <p:ext uri="{BB962C8B-B14F-4D97-AF65-F5344CB8AC3E}">
        <p14:creationId xmlns:p14="http://schemas.microsoft.com/office/powerpoint/2010/main" val="1207642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721D6D-1AF7-49C2-AD4B-B456C68D7DD5}" type="datetimeFigureOut">
              <a:rPr lang="en-GB" smtClean="0"/>
              <a:t>25/03/2024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8B78F4-3632-4E3C-ADDD-BE0EB8861A8A}" type="slidenum">
              <a:rPr lang="en-GB" smtClean="0"/>
              <a:t>‹#›</a:t>
            </a:fld>
            <a:endParaRPr lang="en-GB"/>
          </a:p>
        </p:txBody>
      </p:sp>
    </p:spTree>
    <p:extLst>
      <p:ext uri="{BB962C8B-B14F-4D97-AF65-F5344CB8AC3E}">
        <p14:creationId xmlns:p14="http://schemas.microsoft.com/office/powerpoint/2010/main" val="3826010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4721D6D-1AF7-49C2-AD4B-B456C68D7DD5}" type="datetimeFigureOut">
              <a:rPr lang="en-GB" smtClean="0"/>
              <a:t>25/03/2024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8B78F4-3632-4E3C-ADDD-BE0EB8861A8A}" type="slidenum">
              <a:rPr lang="en-GB" smtClean="0"/>
              <a:t>‹#›</a:t>
            </a:fld>
            <a:endParaRPr lang="en-GB"/>
          </a:p>
        </p:txBody>
      </p:sp>
    </p:spTree>
    <p:extLst>
      <p:ext uri="{BB962C8B-B14F-4D97-AF65-F5344CB8AC3E}">
        <p14:creationId xmlns:p14="http://schemas.microsoft.com/office/powerpoint/2010/main" val="2843296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4721D6D-1AF7-49C2-AD4B-B456C68D7DD5}" type="datetimeFigureOut">
              <a:rPr lang="en-GB" smtClean="0"/>
              <a:t>25/03/2024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8B78F4-3632-4E3C-ADDD-BE0EB8861A8A}" type="slidenum">
              <a:rPr lang="en-GB" smtClean="0"/>
              <a:t>‹#›</a:t>
            </a:fld>
            <a:endParaRPr lang="en-GB"/>
          </a:p>
        </p:txBody>
      </p:sp>
    </p:spTree>
    <p:extLst>
      <p:ext uri="{BB962C8B-B14F-4D97-AF65-F5344CB8AC3E}">
        <p14:creationId xmlns:p14="http://schemas.microsoft.com/office/powerpoint/2010/main" val="283965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4721D6D-1AF7-49C2-AD4B-B456C68D7DD5}" type="datetimeFigureOut">
              <a:rPr lang="en-GB" smtClean="0"/>
              <a:t>25/03/2024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58B78F4-3632-4E3C-ADDD-BE0EB8861A8A}" type="slidenum">
              <a:rPr lang="en-GB" smtClean="0"/>
              <a:t>‹#›</a:t>
            </a:fld>
            <a:endParaRPr lang="en-GB"/>
          </a:p>
        </p:txBody>
      </p:sp>
    </p:spTree>
    <p:extLst>
      <p:ext uri="{BB962C8B-B14F-4D97-AF65-F5344CB8AC3E}">
        <p14:creationId xmlns:p14="http://schemas.microsoft.com/office/powerpoint/2010/main" val="1276603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721D6D-1AF7-49C2-AD4B-B456C68D7DD5}" type="datetimeFigureOut">
              <a:rPr lang="en-GB" smtClean="0"/>
              <a:t>25/03/2024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58B78F4-3632-4E3C-ADDD-BE0EB8861A8A}" type="slidenum">
              <a:rPr lang="en-GB" smtClean="0"/>
              <a:t>‹#›</a:t>
            </a:fld>
            <a:endParaRPr lang="en-GB"/>
          </a:p>
        </p:txBody>
      </p:sp>
    </p:spTree>
    <p:extLst>
      <p:ext uri="{BB962C8B-B14F-4D97-AF65-F5344CB8AC3E}">
        <p14:creationId xmlns:p14="http://schemas.microsoft.com/office/powerpoint/2010/main" val="2532776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721D6D-1AF7-49C2-AD4B-B456C68D7DD5}" type="datetimeFigureOut">
              <a:rPr lang="en-GB" smtClean="0"/>
              <a:t>25/03/2024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8B78F4-3632-4E3C-ADDD-BE0EB8861A8A}" type="slidenum">
              <a:rPr lang="en-GB" smtClean="0"/>
              <a:t>‹#›</a:t>
            </a:fld>
            <a:endParaRPr lang="en-GB"/>
          </a:p>
        </p:txBody>
      </p:sp>
    </p:spTree>
    <p:extLst>
      <p:ext uri="{BB962C8B-B14F-4D97-AF65-F5344CB8AC3E}">
        <p14:creationId xmlns:p14="http://schemas.microsoft.com/office/powerpoint/2010/main" val="3400807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721D6D-1AF7-49C2-AD4B-B456C68D7DD5}" type="datetimeFigureOut">
              <a:rPr lang="en-GB" smtClean="0"/>
              <a:t>25/03/2024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8B78F4-3632-4E3C-ADDD-BE0EB8861A8A}" type="slidenum">
              <a:rPr lang="en-GB" smtClean="0"/>
              <a:t>‹#›</a:t>
            </a:fld>
            <a:endParaRPr lang="en-GB"/>
          </a:p>
        </p:txBody>
      </p:sp>
    </p:spTree>
    <p:extLst>
      <p:ext uri="{BB962C8B-B14F-4D97-AF65-F5344CB8AC3E}">
        <p14:creationId xmlns:p14="http://schemas.microsoft.com/office/powerpoint/2010/main" val="1273853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721D6D-1AF7-49C2-AD4B-B456C68D7DD5}" type="datetimeFigureOut">
              <a:rPr lang="en-GB" smtClean="0"/>
              <a:t>25/03/2024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8B78F4-3632-4E3C-ADDD-BE0EB8861A8A}" type="slidenum">
              <a:rPr lang="en-GB" smtClean="0"/>
              <a:t>‹#›</a:t>
            </a:fld>
            <a:endParaRPr lang="en-GB"/>
          </a:p>
        </p:txBody>
      </p:sp>
    </p:spTree>
    <p:extLst>
      <p:ext uri="{BB962C8B-B14F-4D97-AF65-F5344CB8AC3E}">
        <p14:creationId xmlns:p14="http://schemas.microsoft.com/office/powerpoint/2010/main" val="12107106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148390720"/>
              </p:ext>
            </p:extLst>
          </p:nvPr>
        </p:nvGraphicFramePr>
        <p:xfrm>
          <a:off x="4710571" y="4126553"/>
          <a:ext cx="2524125" cy="984491"/>
        </p:xfrm>
        <a:graphic>
          <a:graphicData uri="http://schemas.openxmlformats.org/drawingml/2006/table">
            <a:tbl>
              <a:tblPr firstRow="1" firstCol="1" bandRow="1"/>
              <a:tblGrid>
                <a:gridCol w="2524125">
                  <a:extLst>
                    <a:ext uri="{9D8B030D-6E8A-4147-A177-3AD203B41FA5}">
                      <a16:colId xmlns:a16="http://schemas.microsoft.com/office/drawing/2014/main" val="20000"/>
                    </a:ext>
                  </a:extLst>
                </a:gridCol>
              </a:tblGrid>
              <a:tr h="984491">
                <a:tc>
                  <a:txBody>
                    <a:bodyPr/>
                    <a:lstStyle/>
                    <a:p>
                      <a:pPr algn="ctr">
                        <a:lnSpc>
                          <a:spcPct val="107000"/>
                        </a:lnSpc>
                        <a:spcAft>
                          <a:spcPts val="0"/>
                        </a:spcAft>
                      </a:pPr>
                      <a:endParaRPr lang="en-GB" sz="1100" dirty="0">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895823596"/>
              </p:ext>
            </p:extLst>
          </p:nvPr>
        </p:nvGraphicFramePr>
        <p:xfrm>
          <a:off x="87857" y="1528593"/>
          <a:ext cx="3998929" cy="1352868"/>
        </p:xfrm>
        <a:graphic>
          <a:graphicData uri="http://schemas.openxmlformats.org/drawingml/2006/table">
            <a:tbl>
              <a:tblPr firstRow="1" firstCol="1" bandRow="1"/>
              <a:tblGrid>
                <a:gridCol w="3998929">
                  <a:extLst>
                    <a:ext uri="{9D8B030D-6E8A-4147-A177-3AD203B41FA5}">
                      <a16:colId xmlns:a16="http://schemas.microsoft.com/office/drawing/2014/main" val="20000"/>
                    </a:ext>
                  </a:extLst>
                </a:gridCol>
              </a:tblGrid>
              <a:tr h="167818">
                <a:tc>
                  <a:txBody>
                    <a:bodyPr/>
                    <a:lstStyle/>
                    <a:p>
                      <a:pPr algn="l">
                        <a:lnSpc>
                          <a:spcPct val="107000"/>
                        </a:lnSpc>
                        <a:spcAft>
                          <a:spcPts val="0"/>
                        </a:spcAft>
                      </a:pP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Music</a:t>
                      </a:r>
                      <a:endParaRPr lang="en-GB"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extLst>
                  <a:ext uri="{0D108BD9-81ED-4DB2-BD59-A6C34878D82A}">
                    <a16:rowId xmlns:a16="http://schemas.microsoft.com/office/drawing/2014/main" val="10000"/>
                  </a:ext>
                </a:extLst>
              </a:tr>
              <a:tr h="784139">
                <a:tc>
                  <a:txBody>
                    <a:bodyPr/>
                    <a:lstStyle/>
                    <a:p>
                      <a:r>
                        <a:rPr lang="en-GB" sz="1100" b="1" dirty="0" err="1" smtClean="0">
                          <a:effectLst/>
                          <a:latin typeface="Century Gothic" panose="020B0502020202020204" pitchFamily="34" charset="0"/>
                          <a:ea typeface="Times New Roman" panose="02020603050405020304" pitchFamily="18" charset="0"/>
                        </a:rPr>
                        <a:t>Charanga</a:t>
                      </a:r>
                      <a:r>
                        <a:rPr lang="en-GB" sz="1100" b="1" dirty="0" smtClean="0">
                          <a:effectLst/>
                          <a:latin typeface="Century Gothic" panose="020B0502020202020204" pitchFamily="34" charset="0"/>
                          <a:ea typeface="Times New Roman" panose="02020603050405020304" pitchFamily="18" charset="0"/>
                        </a:rPr>
                        <a:t> Unit 5 – Learning</a:t>
                      </a:r>
                      <a:r>
                        <a:rPr lang="en-GB" sz="1100" b="1" baseline="0" dirty="0" smtClean="0">
                          <a:effectLst/>
                          <a:latin typeface="Century Gothic" panose="020B0502020202020204" pitchFamily="34" charset="0"/>
                          <a:ea typeface="Times New Roman" panose="02020603050405020304" pitchFamily="18" charset="0"/>
                        </a:rPr>
                        <a:t> More About Musical Styles</a:t>
                      </a:r>
                      <a:r>
                        <a:rPr lang="en-GB" sz="1100" b="1" dirty="0" smtClean="0">
                          <a:effectLst/>
                          <a:latin typeface="Century Gothic" panose="020B0502020202020204" pitchFamily="34" charset="0"/>
                          <a:ea typeface="Times New Roman" panose="02020603050405020304" pitchFamily="18" charset="0"/>
                        </a:rPr>
                        <a:t>:</a:t>
                      </a:r>
                      <a:r>
                        <a:rPr lang="en-GB" sz="1100" b="1" baseline="0" dirty="0" smtClean="0">
                          <a:effectLst/>
                          <a:latin typeface="Century Gothic" panose="020B0502020202020204" pitchFamily="34" charset="0"/>
                          <a:ea typeface="Times New Roman" panose="02020603050405020304" pitchFamily="18" charset="0"/>
                        </a:rPr>
                        <a:t> </a:t>
                      </a:r>
                      <a:r>
                        <a:rPr lang="en-GB" sz="1100" b="0" baseline="0" dirty="0">
                          <a:effectLst/>
                          <a:latin typeface="Century Gothic" panose="020B0502020202020204" pitchFamily="34" charset="0"/>
                          <a:ea typeface="Times New Roman" panose="02020603050405020304" pitchFamily="18" charset="0"/>
                        </a:rPr>
                        <a:t>We will </a:t>
                      </a:r>
                      <a:r>
                        <a:rPr lang="en-GB" sz="1100" b="0" baseline="0" dirty="0" smtClean="0">
                          <a:effectLst/>
                          <a:latin typeface="Century Gothic" panose="020B0502020202020204" pitchFamily="34" charset="0"/>
                          <a:ea typeface="Times New Roman" panose="02020603050405020304" pitchFamily="18" charset="0"/>
                        </a:rPr>
                        <a:t>celebrate a wide range of musical styles whilst thinking about how music makes a difference to us everyday.  </a:t>
                      </a:r>
                      <a:endParaRPr lang="en-GB" sz="1100" b="0" baseline="0" dirty="0">
                        <a:effectLst/>
                        <a:latin typeface="Century Gothic" panose="020B0502020202020204" pitchFamily="34" charset="0"/>
                        <a:ea typeface="Times New Roman" panose="02020603050405020304" pitchFamily="18" charset="0"/>
                      </a:endParaRPr>
                    </a:p>
                    <a:p>
                      <a:r>
                        <a:rPr lang="en-GB" sz="1100" b="1" dirty="0">
                          <a:effectLst/>
                          <a:latin typeface="Century Gothic" panose="020B0502020202020204" pitchFamily="34" charset="0"/>
                          <a:ea typeface="Times New Roman" panose="02020603050405020304" pitchFamily="18" charset="0"/>
                        </a:rPr>
                        <a:t>Charanga Unit 6 – </a:t>
                      </a:r>
                      <a:r>
                        <a:rPr lang="en-GB" sz="1100" b="1" dirty="0" smtClean="0">
                          <a:effectLst/>
                          <a:latin typeface="Century Gothic" panose="020B0502020202020204" pitchFamily="34" charset="0"/>
                          <a:ea typeface="Times New Roman" panose="02020603050405020304" pitchFamily="18" charset="0"/>
                        </a:rPr>
                        <a:t>Recognising Different Sounds:</a:t>
                      </a:r>
                      <a:r>
                        <a:rPr lang="en-GB" sz="1100" b="1" baseline="0" dirty="0" smtClean="0">
                          <a:effectLst/>
                          <a:latin typeface="Century Gothic" panose="020B0502020202020204" pitchFamily="34" charset="0"/>
                          <a:ea typeface="Times New Roman" panose="02020603050405020304" pitchFamily="18" charset="0"/>
                        </a:rPr>
                        <a:t> </a:t>
                      </a:r>
                      <a:r>
                        <a:rPr lang="en-GB" sz="1100" b="0" baseline="0" dirty="0">
                          <a:effectLst/>
                          <a:latin typeface="Century Gothic" panose="020B0502020202020204" pitchFamily="34" charset="0"/>
                          <a:ea typeface="Times New Roman" panose="02020603050405020304" pitchFamily="18" charset="0"/>
                        </a:rPr>
                        <a:t>We will </a:t>
                      </a:r>
                      <a:r>
                        <a:rPr lang="en-GB" sz="1100" b="0" baseline="0" dirty="0" smtClean="0">
                          <a:effectLst/>
                          <a:latin typeface="Century Gothic" panose="020B0502020202020204" pitchFamily="34" charset="0"/>
                          <a:ea typeface="Times New Roman" panose="02020603050405020304" pitchFamily="18" charset="0"/>
                        </a:rPr>
                        <a:t>discuss how music connects us to our planet and learn how to compose and improvise. </a:t>
                      </a:r>
                      <a:endParaRPr lang="en-GB" sz="1100" b="0" baseline="0" dirty="0">
                        <a:effectLst/>
                        <a:latin typeface="Century Gothic" panose="020B0502020202020204" pitchFamily="34"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945150875"/>
              </p:ext>
            </p:extLst>
          </p:nvPr>
        </p:nvGraphicFramePr>
        <p:xfrm>
          <a:off x="4159644" y="81218"/>
          <a:ext cx="3881752" cy="1973263"/>
        </p:xfrm>
        <a:graphic>
          <a:graphicData uri="http://schemas.openxmlformats.org/drawingml/2006/table">
            <a:tbl>
              <a:tblPr firstRow="1" firstCol="1" bandRow="1"/>
              <a:tblGrid>
                <a:gridCol w="3881752">
                  <a:extLst>
                    <a:ext uri="{9D8B030D-6E8A-4147-A177-3AD203B41FA5}">
                      <a16:colId xmlns:a16="http://schemas.microsoft.com/office/drawing/2014/main" val="20000"/>
                    </a:ext>
                  </a:extLst>
                </a:gridCol>
              </a:tblGrid>
              <a:tr h="191808">
                <a:tc>
                  <a:txBody>
                    <a:bodyPr/>
                    <a:lstStyle/>
                    <a:p>
                      <a:pPr algn="l">
                        <a:lnSpc>
                          <a:spcPct val="107000"/>
                        </a:lnSpc>
                        <a:spcAft>
                          <a:spcPts val="0"/>
                        </a:spcAft>
                      </a:pP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Personal, Social, Health, Relationship Economic </a:t>
                      </a:r>
                    </a:p>
                    <a:p>
                      <a:pPr algn="l">
                        <a:lnSpc>
                          <a:spcPct val="107000"/>
                        </a:lnSpc>
                        <a:spcAft>
                          <a:spcPts val="0"/>
                        </a:spcAft>
                      </a:pPr>
                      <a:r>
                        <a:rPr lang="en-GB" sz="1100" b="1" baseline="0" dirty="0">
                          <a:effectLst/>
                          <a:latin typeface="Century Gothic" panose="020B0502020202020204" pitchFamily="34" charset="0"/>
                          <a:ea typeface="Calibri" panose="020F0502020204030204" pitchFamily="34" charset="0"/>
                          <a:cs typeface="Times New Roman" panose="02020603050405020304" pitchFamily="18" charset="0"/>
                        </a:rPr>
                        <a:t>V</a:t>
                      </a: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alues</a:t>
                      </a:r>
                      <a:endParaRPr lang="en-GB"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740176">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100" b="1" baseline="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Health and Wellbeing:</a:t>
                      </a:r>
                      <a:r>
                        <a:rPr lang="en-GB" sz="1100" b="1" kern="1200" dirty="0">
                          <a:solidFill>
                            <a:schemeClr val="tx1"/>
                          </a:solidFill>
                          <a:effectLst/>
                          <a:latin typeface="Century Gothic" panose="020B0502020202020204" pitchFamily="34" charset="0"/>
                          <a:ea typeface="+mn-ea"/>
                          <a:cs typeface="+mn-cs"/>
                        </a:rPr>
                        <a:t> </a:t>
                      </a:r>
                      <a:r>
                        <a:rPr lang="en-GB" sz="1100" b="0" kern="1200" dirty="0">
                          <a:solidFill>
                            <a:schemeClr val="tx1"/>
                          </a:solidFill>
                          <a:effectLst/>
                          <a:latin typeface="Century Gothic" panose="020B0502020202020204" pitchFamily="34" charset="0"/>
                          <a:ea typeface="+mn-ea"/>
                          <a:cs typeface="+mn-cs"/>
                        </a:rPr>
                        <a:t>We</a:t>
                      </a:r>
                      <a:r>
                        <a:rPr lang="en-GB" sz="1100" b="0" kern="1200" baseline="0" dirty="0">
                          <a:solidFill>
                            <a:schemeClr val="tx1"/>
                          </a:solidFill>
                          <a:effectLst/>
                          <a:latin typeface="Century Gothic" panose="020B0502020202020204" pitchFamily="34" charset="0"/>
                          <a:ea typeface="+mn-ea"/>
                          <a:cs typeface="+mn-cs"/>
                        </a:rPr>
                        <a:t> will explore why sleep is important, the effects of everyday hygiene, how medicines support health and strategies for dealing with emotions.</a:t>
                      </a:r>
                    </a:p>
                    <a:p>
                      <a:pPr marL="0" marR="0" lvl="0" indent="0" algn="l" defTabSz="914400" rtl="0" eaLnBrk="1" fontAlgn="auto" latinLnBrk="0" hangingPunct="1">
                        <a:lnSpc>
                          <a:spcPct val="107000"/>
                        </a:lnSpc>
                        <a:spcBef>
                          <a:spcPts val="0"/>
                        </a:spcBef>
                        <a:spcAft>
                          <a:spcPts val="0"/>
                        </a:spcAft>
                        <a:buClrTx/>
                        <a:buSzTx/>
                        <a:buFontTx/>
                        <a:buNone/>
                        <a:tabLst/>
                        <a:defRPr/>
                      </a:pPr>
                      <a:r>
                        <a:rPr lang="en-GB" sz="1100" b="1" kern="1200" baseline="0" dirty="0">
                          <a:solidFill>
                            <a:schemeClr val="tx1"/>
                          </a:solidFill>
                          <a:effectLst/>
                          <a:latin typeface="Century Gothic" panose="020B0502020202020204" pitchFamily="34" charset="0"/>
                          <a:ea typeface="+mn-ea"/>
                          <a:cs typeface="+mn-cs"/>
                        </a:rPr>
                        <a:t>Relationships</a:t>
                      </a:r>
                      <a:r>
                        <a:rPr lang="en-GB" sz="1100" b="0" kern="1200" baseline="0" dirty="0">
                          <a:solidFill>
                            <a:schemeClr val="tx1"/>
                          </a:solidFill>
                          <a:effectLst/>
                          <a:latin typeface="Century Gothic" panose="020B0502020202020204" pitchFamily="34" charset="0"/>
                          <a:ea typeface="+mn-ea"/>
                          <a:cs typeface="+mn-cs"/>
                        </a:rPr>
                        <a:t>: We will discuss respect and the importance of self-respect.</a:t>
                      </a:r>
                      <a:endParaRPr lang="en-GB" sz="1100" b="1" baseline="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algn="l">
                        <a:lnSpc>
                          <a:spcPct val="107000"/>
                        </a:lnSpc>
                        <a:spcAft>
                          <a:spcPts val="0"/>
                        </a:spcAft>
                      </a:pPr>
                      <a:r>
                        <a:rPr lang="en-GB" sz="1100" b="1" baseline="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Living in the Wider World: </a:t>
                      </a:r>
                      <a:r>
                        <a:rPr lang="en-GB" sz="1100" b="0" baseline="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We will look at money and how it is spent, learn about laws and our responsibilities in the world.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782679398"/>
              </p:ext>
            </p:extLst>
          </p:nvPr>
        </p:nvGraphicFramePr>
        <p:xfrm>
          <a:off x="4157927" y="2136504"/>
          <a:ext cx="3883469" cy="1855788"/>
        </p:xfrm>
        <a:graphic>
          <a:graphicData uri="http://schemas.openxmlformats.org/drawingml/2006/table">
            <a:tbl>
              <a:tblPr firstRow="1" firstCol="1" bandRow="1"/>
              <a:tblGrid>
                <a:gridCol w="3883469">
                  <a:extLst>
                    <a:ext uri="{9D8B030D-6E8A-4147-A177-3AD203B41FA5}">
                      <a16:colId xmlns:a16="http://schemas.microsoft.com/office/drawing/2014/main" val="20000"/>
                    </a:ext>
                  </a:extLst>
                </a:gridCol>
              </a:tblGrid>
              <a:tr h="142040">
                <a:tc>
                  <a:txBody>
                    <a:bodyPr/>
                    <a:lstStyle/>
                    <a:p>
                      <a:pPr algn="l">
                        <a:lnSpc>
                          <a:spcPct val="107000"/>
                        </a:lnSpc>
                        <a:spcAft>
                          <a:spcPts val="0"/>
                        </a:spcAft>
                      </a:pPr>
                      <a:r>
                        <a:rPr lang="en-GB" sz="1100" b="1" u="none" dirty="0">
                          <a:effectLst/>
                          <a:latin typeface="Century Gothic" panose="020B0502020202020204" pitchFamily="34" charset="0"/>
                          <a:ea typeface="Calibri" panose="020F0502020204030204" pitchFamily="34" charset="0"/>
                          <a:cs typeface="Times New Roman" panose="02020603050405020304" pitchFamily="18" charset="0"/>
                        </a:rPr>
                        <a:t>Physical Education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8E9C"/>
                    </a:solidFill>
                  </a:tcPr>
                </a:tc>
                <a:extLst>
                  <a:ext uri="{0D108BD9-81ED-4DB2-BD59-A6C34878D82A}">
                    <a16:rowId xmlns:a16="http://schemas.microsoft.com/office/drawing/2014/main" val="10000"/>
                  </a:ext>
                </a:extLst>
              </a:tr>
              <a:tr h="6106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u="none" dirty="0" smtClean="0">
                          <a:effectLst/>
                          <a:latin typeface="Century Gothic" panose="020B0502020202020204" pitchFamily="34" charset="0"/>
                          <a:ea typeface="Calibri" panose="020F0502020204030204" pitchFamily="34" charset="0"/>
                          <a:cs typeface="Times New Roman" panose="02020603050405020304" pitchFamily="18" charset="0"/>
                        </a:rPr>
                        <a:t>Badminton: </a:t>
                      </a:r>
                      <a:r>
                        <a:rPr lang="en-GB" sz="1100" kern="1200" dirty="0" smtClean="0">
                          <a:solidFill>
                            <a:schemeClr val="tx1"/>
                          </a:solidFill>
                          <a:effectLst/>
                          <a:latin typeface="Century Gothic" panose="020B0502020202020204" pitchFamily="34" charset="0"/>
                          <a:ea typeface="+mn-ea"/>
                          <a:cs typeface="+mn-cs"/>
                        </a:rPr>
                        <a:t>We will identify and describe some rules of badminton.</a:t>
                      </a:r>
                      <a:r>
                        <a:rPr lang="en-GB" sz="1100" kern="1200" baseline="0" dirty="0" smtClean="0">
                          <a:solidFill>
                            <a:schemeClr val="tx1"/>
                          </a:solidFill>
                          <a:effectLst/>
                          <a:latin typeface="Century Gothic" panose="020B0502020202020204" pitchFamily="34" charset="0"/>
                          <a:ea typeface="+mn-ea"/>
                          <a:cs typeface="+mn-cs"/>
                        </a:rPr>
                        <a:t> We will </a:t>
                      </a:r>
                      <a:r>
                        <a:rPr lang="en-GB" sz="1100" kern="1200" dirty="0" smtClean="0">
                          <a:solidFill>
                            <a:schemeClr val="tx1"/>
                          </a:solidFill>
                          <a:effectLst/>
                          <a:latin typeface="Century Gothic" panose="020B0502020202020204" pitchFamily="34" charset="0"/>
                          <a:ea typeface="+mn-ea"/>
                          <a:cs typeface="+mn-cs"/>
                        </a:rPr>
                        <a:t>develop our</a:t>
                      </a:r>
                      <a:r>
                        <a:rPr lang="en-GB" sz="1100" kern="1200" baseline="0" dirty="0" smtClean="0">
                          <a:solidFill>
                            <a:schemeClr val="tx1"/>
                          </a:solidFill>
                          <a:effectLst/>
                          <a:latin typeface="Century Gothic" panose="020B0502020202020204" pitchFamily="34" charset="0"/>
                          <a:ea typeface="+mn-ea"/>
                          <a:cs typeface="+mn-cs"/>
                        </a:rPr>
                        <a:t> service to begin a game as well as our forehand hitting. </a:t>
                      </a:r>
                      <a:r>
                        <a:rPr lang="en-GB" sz="1100" b="0" u="none" dirty="0" smtClean="0">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smtClean="0">
                          <a:solidFill>
                            <a:schemeClr val="tx1"/>
                          </a:solidFill>
                          <a:effectLst/>
                          <a:latin typeface="Century Gothic" panose="020B0502020202020204" pitchFamily="34" charset="0"/>
                          <a:ea typeface="+mn-ea"/>
                          <a:cs typeface="+mn-cs"/>
                        </a:rPr>
                        <a:t>Handball </a:t>
                      </a:r>
                      <a:r>
                        <a:rPr lang="en-GB" sz="1100" b="1" kern="1200" dirty="0">
                          <a:solidFill>
                            <a:schemeClr val="tx1"/>
                          </a:solidFill>
                          <a:effectLst/>
                          <a:latin typeface="Century Gothic" panose="020B0502020202020204" pitchFamily="34" charset="0"/>
                          <a:ea typeface="+mn-ea"/>
                          <a:cs typeface="+mn-cs"/>
                        </a:rPr>
                        <a:t>and Rounders:</a:t>
                      </a:r>
                      <a:r>
                        <a:rPr lang="en-GB" sz="1100" b="1" kern="1200" baseline="0" dirty="0">
                          <a:solidFill>
                            <a:schemeClr val="tx1"/>
                          </a:solidFill>
                          <a:effectLst/>
                          <a:latin typeface="Century Gothic" panose="020B0502020202020204" pitchFamily="34" charset="0"/>
                          <a:ea typeface="+mn-ea"/>
                          <a:cs typeface="+mn-cs"/>
                        </a:rPr>
                        <a:t> </a:t>
                      </a:r>
                      <a:r>
                        <a:rPr lang="en-GB" sz="1100" b="0" kern="1200" baseline="0" dirty="0">
                          <a:solidFill>
                            <a:schemeClr val="tx1"/>
                          </a:solidFill>
                          <a:effectLst/>
                          <a:latin typeface="Century Gothic" panose="020B0502020202020204" pitchFamily="34" charset="0"/>
                          <a:ea typeface="+mn-ea"/>
                          <a:cs typeface="+mn-cs"/>
                        </a:rPr>
                        <a:t>We will learn how to </a:t>
                      </a:r>
                      <a:r>
                        <a:rPr lang="en-GB" sz="1100" b="0" kern="1200" dirty="0">
                          <a:solidFill>
                            <a:schemeClr val="tx1"/>
                          </a:solidFill>
                          <a:effectLst/>
                          <a:latin typeface="Century Gothic" panose="020B0502020202020204" pitchFamily="34" charset="0"/>
                          <a:ea typeface="+mn-ea"/>
                          <a:cs typeface="+mn-cs"/>
                        </a:rPr>
                        <a:t>apply </a:t>
                      </a:r>
                      <a:r>
                        <a:rPr lang="en-GB" sz="1100" kern="1200" dirty="0">
                          <a:solidFill>
                            <a:schemeClr val="tx1"/>
                          </a:solidFill>
                          <a:effectLst/>
                          <a:latin typeface="Century Gothic" panose="020B0502020202020204" pitchFamily="34" charset="0"/>
                          <a:ea typeface="+mn-ea"/>
                          <a:cs typeface="+mn-cs"/>
                        </a:rPr>
                        <a:t>basic principles for attacking and defending within a team. We will also </a:t>
                      </a:r>
                      <a:r>
                        <a:rPr lang="en-GB" sz="1100" b="0" u="none" dirty="0">
                          <a:effectLst/>
                          <a:latin typeface="Century Gothic" panose="020B0502020202020204" pitchFamily="34" charset="0"/>
                          <a:ea typeface="Calibri" panose="020F0502020204030204" pitchFamily="34" charset="0"/>
                          <a:cs typeface="Times New Roman" panose="02020603050405020304" pitchFamily="18" charset="0"/>
                        </a:rPr>
                        <a:t>identify and implement the rules</a:t>
                      </a:r>
                      <a:r>
                        <a:rPr lang="en-GB" sz="1100" b="0" u="none" baseline="0" dirty="0">
                          <a:effectLst/>
                          <a:latin typeface="Century Gothic" panose="020B0502020202020204" pitchFamily="34" charset="0"/>
                          <a:ea typeface="Calibri" panose="020F0502020204030204" pitchFamily="34" charset="0"/>
                          <a:cs typeface="Times New Roman" panose="02020603050405020304" pitchFamily="18" charset="0"/>
                        </a:rPr>
                        <a:t> of ball games and </a:t>
                      </a:r>
                      <a:r>
                        <a:rPr lang="en-GB" sz="1100" kern="1200" dirty="0">
                          <a:solidFill>
                            <a:schemeClr val="tx1"/>
                          </a:solidFill>
                          <a:effectLst/>
                          <a:latin typeface="Century Gothic" panose="020B0502020202020204" pitchFamily="34" charset="0"/>
                          <a:ea typeface="+mn-ea"/>
                          <a:cs typeface="+mn-cs"/>
                        </a:rPr>
                        <a:t>show basic passing and catching skills as well as basic defensive techniques.</a:t>
                      </a:r>
                    </a:p>
                    <a:p>
                      <a:pPr fontAlgn="ctr"/>
                      <a:r>
                        <a:rPr lang="en-GB" sz="1100" b="1" kern="1200" dirty="0">
                          <a:solidFill>
                            <a:schemeClr val="tx1"/>
                          </a:solidFill>
                          <a:effectLst/>
                          <a:latin typeface="Century Gothic" panose="020B0502020202020204" pitchFamily="34" charset="0"/>
                          <a:ea typeface="+mn-ea"/>
                          <a:cs typeface="+mn-cs"/>
                        </a:rPr>
                        <a:t>Athletics: </a:t>
                      </a:r>
                      <a:r>
                        <a:rPr lang="en-GB" sz="1100" kern="1200" dirty="0">
                          <a:solidFill>
                            <a:schemeClr val="tx1"/>
                          </a:solidFill>
                          <a:effectLst/>
                          <a:latin typeface="Century Gothic" panose="020B0502020202020204" pitchFamily="34" charset="0"/>
                          <a:ea typeface="+mn-ea"/>
                          <a:cs typeface="+mn-cs"/>
                        </a:rPr>
                        <a:t>We will use run, jump, throw and catch in isolation and combination. </a:t>
                      </a:r>
                      <a:endParaRPr lang="en-GB"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973676745"/>
              </p:ext>
            </p:extLst>
          </p:nvPr>
        </p:nvGraphicFramePr>
        <p:xfrm>
          <a:off x="8111223" y="83568"/>
          <a:ext cx="4004577" cy="2053099"/>
        </p:xfrm>
        <a:graphic>
          <a:graphicData uri="http://schemas.openxmlformats.org/drawingml/2006/table">
            <a:tbl>
              <a:tblPr firstRow="1" firstCol="1" bandRow="1"/>
              <a:tblGrid>
                <a:gridCol w="4004577">
                  <a:extLst>
                    <a:ext uri="{9D8B030D-6E8A-4147-A177-3AD203B41FA5}">
                      <a16:colId xmlns:a16="http://schemas.microsoft.com/office/drawing/2014/main" val="20000"/>
                    </a:ext>
                  </a:extLst>
                </a:gridCol>
              </a:tblGrid>
              <a:tr h="209059">
                <a:tc>
                  <a:txBody>
                    <a:bodyPr/>
                    <a:lstStyle/>
                    <a:p>
                      <a:pPr algn="l">
                        <a:lnSpc>
                          <a:spcPct val="107000"/>
                        </a:lnSpc>
                        <a:spcAft>
                          <a:spcPts val="0"/>
                        </a:spcAft>
                      </a:pP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Science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extLst>
                  <a:ext uri="{0D108BD9-81ED-4DB2-BD59-A6C34878D82A}">
                    <a16:rowId xmlns:a16="http://schemas.microsoft.com/office/drawing/2014/main" val="10000"/>
                  </a:ext>
                </a:extLst>
              </a:tr>
              <a:tr h="1343925">
                <a:tc>
                  <a:txBody>
                    <a:bodyPr/>
                    <a:lstStyle/>
                    <a:p>
                      <a:pPr fontAlgn="ctr"/>
                      <a:r>
                        <a:rPr lang="en-GB" sz="1100" b="1" kern="1200" dirty="0">
                          <a:solidFill>
                            <a:schemeClr val="tx1"/>
                          </a:solidFill>
                          <a:effectLst/>
                          <a:latin typeface="Century Gothic" panose="020B0502020202020204" pitchFamily="34" charset="0"/>
                          <a:ea typeface="+mn-ea"/>
                          <a:cs typeface="+mn-cs"/>
                        </a:rPr>
                        <a:t>Working Scientifically: </a:t>
                      </a:r>
                      <a:r>
                        <a:rPr lang="en-GB" sz="1100" b="0" kern="1200" dirty="0">
                          <a:solidFill>
                            <a:schemeClr val="tx1"/>
                          </a:solidFill>
                          <a:effectLst/>
                          <a:latin typeface="Century Gothic" panose="020B0502020202020204" pitchFamily="34" charset="0"/>
                          <a:ea typeface="+mn-ea"/>
                          <a:cs typeface="+mn-cs"/>
                        </a:rPr>
                        <a:t>We</a:t>
                      </a:r>
                      <a:r>
                        <a:rPr lang="en-GB" sz="1100" b="0" kern="1200" baseline="0" dirty="0">
                          <a:solidFill>
                            <a:schemeClr val="tx1"/>
                          </a:solidFill>
                          <a:effectLst/>
                          <a:latin typeface="Century Gothic" panose="020B0502020202020204" pitchFamily="34" charset="0"/>
                          <a:ea typeface="+mn-ea"/>
                          <a:cs typeface="+mn-cs"/>
                        </a:rPr>
                        <a:t> will investigate how far a magnet can pull objects on different surfaces. </a:t>
                      </a:r>
                      <a:endParaRPr lang="en-GB" sz="1100" b="0" kern="1200" dirty="0">
                        <a:solidFill>
                          <a:schemeClr val="tx1"/>
                        </a:solidFill>
                        <a:effectLst/>
                        <a:latin typeface="Century Gothic" panose="020B0502020202020204" pitchFamily="34" charset="0"/>
                        <a:ea typeface="+mn-ea"/>
                        <a:cs typeface="+mn-cs"/>
                      </a:endParaRPr>
                    </a:p>
                    <a:p>
                      <a:pPr lvl="0"/>
                      <a:r>
                        <a:rPr lang="en-GB" sz="1100" b="1" kern="1200" dirty="0">
                          <a:solidFill>
                            <a:schemeClr val="tx1"/>
                          </a:solidFill>
                          <a:effectLst/>
                          <a:latin typeface="Century Gothic" panose="020B0502020202020204" pitchFamily="34" charset="0"/>
                          <a:ea typeface="+mn-ea"/>
                          <a:cs typeface="+mn-cs"/>
                        </a:rPr>
                        <a:t>Forces and Magnets: </a:t>
                      </a:r>
                      <a:r>
                        <a:rPr lang="en-GB" sz="1100" b="0" kern="1200" dirty="0">
                          <a:solidFill>
                            <a:schemeClr val="tx1"/>
                          </a:solidFill>
                          <a:effectLst/>
                          <a:latin typeface="Century Gothic" panose="020B0502020202020204" pitchFamily="34" charset="0"/>
                          <a:ea typeface="+mn-ea"/>
                          <a:cs typeface="+mn-cs"/>
                        </a:rPr>
                        <a:t>W</a:t>
                      </a:r>
                      <a:r>
                        <a:rPr lang="en-GB" sz="1100" kern="1200" dirty="0">
                          <a:solidFill>
                            <a:schemeClr val="tx1"/>
                          </a:solidFill>
                          <a:effectLst/>
                          <a:latin typeface="Century Gothic" panose="020B0502020202020204" pitchFamily="34" charset="0"/>
                          <a:ea typeface="+mn-ea"/>
                          <a:cs typeface="+mn-cs"/>
                        </a:rPr>
                        <a:t>e wil</a:t>
                      </a:r>
                      <a:r>
                        <a:rPr lang="en-GB" sz="1100" kern="1200" baseline="0" dirty="0">
                          <a:solidFill>
                            <a:schemeClr val="tx1"/>
                          </a:solidFill>
                          <a:effectLst/>
                          <a:latin typeface="Century Gothic" panose="020B0502020202020204" pitchFamily="34" charset="0"/>
                          <a:ea typeface="+mn-ea"/>
                          <a:cs typeface="+mn-cs"/>
                        </a:rPr>
                        <a:t>l </a:t>
                      </a:r>
                      <a:r>
                        <a:rPr lang="en-GB" sz="1100" kern="1200" dirty="0">
                          <a:solidFill>
                            <a:schemeClr val="tx1"/>
                          </a:solidFill>
                          <a:effectLst/>
                          <a:latin typeface="Century Gothic" panose="020B0502020202020204" pitchFamily="34" charset="0"/>
                          <a:ea typeface="+mn-ea"/>
                          <a:cs typeface="+mn-cs"/>
                        </a:rPr>
                        <a:t>compare how things move on different surfaces and</a:t>
                      </a:r>
                      <a:r>
                        <a:rPr lang="en-GB" sz="1100" kern="1200" baseline="0" dirty="0">
                          <a:solidFill>
                            <a:schemeClr val="tx1"/>
                          </a:solidFill>
                          <a:effectLst/>
                          <a:latin typeface="Century Gothic" panose="020B0502020202020204" pitchFamily="34" charset="0"/>
                          <a:ea typeface="+mn-ea"/>
                          <a:cs typeface="+mn-cs"/>
                        </a:rPr>
                        <a:t> explore how </a:t>
                      </a:r>
                      <a:r>
                        <a:rPr lang="en-GB" sz="1100" kern="1200" dirty="0">
                          <a:solidFill>
                            <a:schemeClr val="tx1"/>
                          </a:solidFill>
                          <a:effectLst/>
                          <a:latin typeface="Century Gothic" panose="020B0502020202020204" pitchFamily="34" charset="0"/>
                          <a:ea typeface="+mn-ea"/>
                          <a:cs typeface="+mn-cs"/>
                        </a:rPr>
                        <a:t>some forces need contact between two objects.</a:t>
                      </a:r>
                      <a:r>
                        <a:rPr lang="en-GB" sz="1100" kern="1200" baseline="0" dirty="0">
                          <a:solidFill>
                            <a:schemeClr val="tx1"/>
                          </a:solidFill>
                          <a:effectLst/>
                          <a:latin typeface="Century Gothic" panose="020B0502020202020204" pitchFamily="34" charset="0"/>
                          <a:ea typeface="+mn-ea"/>
                          <a:cs typeface="+mn-cs"/>
                        </a:rPr>
                        <a:t> We will investigate magnets, how they attract and repel each other using our knowledge of poles and find out which materials are magnetic.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effectLst/>
                          <a:latin typeface="Century Gothic" panose="020B0502020202020204" pitchFamily="34" charset="0"/>
                          <a:ea typeface="+mn-ea"/>
                          <a:cs typeface="+mn-cs"/>
                        </a:rPr>
                        <a:t>Light: </a:t>
                      </a:r>
                      <a:r>
                        <a:rPr lang="en-GB" sz="1100" b="0" kern="1200" dirty="0">
                          <a:solidFill>
                            <a:schemeClr val="tx1"/>
                          </a:solidFill>
                          <a:effectLst/>
                          <a:latin typeface="Century Gothic" panose="020B0502020202020204" pitchFamily="34" charset="0"/>
                          <a:ea typeface="+mn-ea"/>
                          <a:cs typeface="+mn-cs"/>
                        </a:rPr>
                        <a:t>W</a:t>
                      </a:r>
                      <a:r>
                        <a:rPr lang="en-GB" sz="1100" kern="1200" dirty="0">
                          <a:solidFill>
                            <a:schemeClr val="tx1"/>
                          </a:solidFill>
                          <a:effectLst/>
                          <a:latin typeface="Century Gothic" panose="020B0502020202020204" pitchFamily="34" charset="0"/>
                          <a:ea typeface="+mn-ea"/>
                          <a:cs typeface="+mn-cs"/>
                        </a:rPr>
                        <a:t>e will learn why we need light,</a:t>
                      </a:r>
                      <a:r>
                        <a:rPr lang="en-GB" sz="1100" kern="1200" baseline="0" dirty="0">
                          <a:solidFill>
                            <a:schemeClr val="tx1"/>
                          </a:solidFill>
                          <a:effectLst/>
                          <a:latin typeface="Century Gothic" panose="020B0502020202020204" pitchFamily="34" charset="0"/>
                          <a:ea typeface="+mn-ea"/>
                          <a:cs typeface="+mn-cs"/>
                        </a:rPr>
                        <a:t> what darkness is </a:t>
                      </a:r>
                      <a:r>
                        <a:rPr lang="en-GB" sz="1100" kern="1200" dirty="0">
                          <a:solidFill>
                            <a:schemeClr val="tx1"/>
                          </a:solidFill>
                          <a:effectLst/>
                          <a:latin typeface="Century Gothic" panose="020B0502020202020204" pitchFamily="34" charset="0"/>
                          <a:ea typeface="+mn-ea"/>
                          <a:cs typeface="+mn-cs"/>
                        </a:rPr>
                        <a:t>and how light is reflected. We will</a:t>
                      </a:r>
                      <a:r>
                        <a:rPr lang="en-GB" sz="1100" kern="1200" baseline="0" dirty="0">
                          <a:solidFill>
                            <a:schemeClr val="tx1"/>
                          </a:solidFill>
                          <a:effectLst/>
                          <a:latin typeface="Century Gothic" panose="020B0502020202020204" pitchFamily="34" charset="0"/>
                          <a:ea typeface="+mn-ea"/>
                          <a:cs typeface="+mn-cs"/>
                        </a:rPr>
                        <a:t> also investigate shadows and how we can protect our eyes from the sun. </a:t>
                      </a:r>
                      <a:endParaRPr lang="en-GB" sz="1100" kern="1200" dirty="0">
                        <a:solidFill>
                          <a:schemeClr val="tx1"/>
                        </a:solidFill>
                        <a:effectLst/>
                        <a:latin typeface="Century Gothic" panose="020B0502020202020204"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146294929"/>
              </p:ext>
            </p:extLst>
          </p:nvPr>
        </p:nvGraphicFramePr>
        <p:xfrm>
          <a:off x="8109826" y="5044885"/>
          <a:ext cx="3997545" cy="1076326"/>
        </p:xfrm>
        <a:graphic>
          <a:graphicData uri="http://schemas.openxmlformats.org/drawingml/2006/table">
            <a:tbl>
              <a:tblPr firstRow="1" firstCol="1" bandRow="1"/>
              <a:tblGrid>
                <a:gridCol w="3997545">
                  <a:extLst>
                    <a:ext uri="{9D8B030D-6E8A-4147-A177-3AD203B41FA5}">
                      <a16:colId xmlns:a16="http://schemas.microsoft.com/office/drawing/2014/main" val="20000"/>
                    </a:ext>
                  </a:extLst>
                </a:gridCol>
              </a:tblGrid>
              <a:tr h="150556">
                <a:tc>
                  <a:txBody>
                    <a:bodyPr/>
                    <a:lstStyle/>
                    <a:p>
                      <a:pPr algn="l">
                        <a:lnSpc>
                          <a:spcPct val="107000"/>
                        </a:lnSpc>
                        <a:spcAft>
                          <a:spcPts val="0"/>
                        </a:spcAft>
                      </a:pP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History</a:t>
                      </a:r>
                      <a:endParaRPr lang="en-GB"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10000"/>
                  </a:ext>
                </a:extLst>
              </a:tr>
              <a:tr h="741158">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Changes in Britain from</a:t>
                      </a:r>
                      <a:r>
                        <a:rPr lang="en-GB" sz="1100" b="1" baseline="0" dirty="0">
                          <a:effectLst/>
                          <a:latin typeface="Century Gothic" panose="020B0502020202020204" pitchFamily="34" charset="0"/>
                          <a:ea typeface="Calibri" panose="020F0502020204030204" pitchFamily="34" charset="0"/>
                          <a:cs typeface="Times New Roman" panose="02020603050405020304" pitchFamily="18" charset="0"/>
                        </a:rPr>
                        <a:t> the Stone Age to the Iron Age: </a:t>
                      </a:r>
                      <a:r>
                        <a:rPr lang="en-GB" sz="1100" baseline="0" dirty="0">
                          <a:effectLst/>
                          <a:latin typeface="Century Gothic" panose="020B0502020202020204" pitchFamily="34" charset="0"/>
                          <a:ea typeface="Calibri" panose="020F0502020204030204" pitchFamily="34" charset="0"/>
                          <a:cs typeface="Times New Roman" panose="02020603050405020304" pitchFamily="18" charset="0"/>
                        </a:rPr>
                        <a:t>We will be finding out about life in the Iron Age - specifically learning about </a:t>
                      </a:r>
                      <a:r>
                        <a:rPr lang="en-GB" sz="1100" kern="1200" dirty="0">
                          <a:solidFill>
                            <a:schemeClr val="tx1"/>
                          </a:solidFill>
                          <a:effectLst/>
                          <a:latin typeface="Century Gothic" panose="020B0502020202020204" pitchFamily="34" charset="0"/>
                          <a:ea typeface="+mn-ea"/>
                          <a:cs typeface="+mn-cs"/>
                        </a:rPr>
                        <a:t>Iron Age forts, tribal kingdoms, farming, art and culture. We will also find out about life for the Celts!</a:t>
                      </a:r>
                      <a:r>
                        <a:rPr lang="en-GB" sz="1100" kern="1200" baseline="0" dirty="0">
                          <a:solidFill>
                            <a:schemeClr val="tx1"/>
                          </a:solidFill>
                          <a:effectLst/>
                          <a:latin typeface="Century Gothic" panose="020B0502020202020204" pitchFamily="34" charset="0"/>
                          <a:ea typeface="+mn-ea"/>
                          <a:cs typeface="+mn-cs"/>
                        </a:rPr>
                        <a:t> </a:t>
                      </a:r>
                      <a:endParaRPr lang="en-GB" sz="1100" kern="1200" dirty="0">
                        <a:solidFill>
                          <a:schemeClr val="tx1"/>
                        </a:solidFill>
                        <a:effectLst/>
                        <a:latin typeface="Century Gothic" panose="020B0502020202020204"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3496785347"/>
              </p:ext>
            </p:extLst>
          </p:nvPr>
        </p:nvGraphicFramePr>
        <p:xfrm>
          <a:off x="88060" y="52644"/>
          <a:ext cx="4015093" cy="1422448"/>
        </p:xfrm>
        <a:graphic>
          <a:graphicData uri="http://schemas.openxmlformats.org/drawingml/2006/table">
            <a:tbl>
              <a:tblPr firstRow="1" firstCol="1" bandRow="1"/>
              <a:tblGrid>
                <a:gridCol w="4015093">
                  <a:extLst>
                    <a:ext uri="{9D8B030D-6E8A-4147-A177-3AD203B41FA5}">
                      <a16:colId xmlns:a16="http://schemas.microsoft.com/office/drawing/2014/main" val="20000"/>
                    </a:ext>
                  </a:extLst>
                </a:gridCol>
              </a:tblGrid>
              <a:tr h="154969">
                <a:tc>
                  <a:txBody>
                    <a:bodyPr/>
                    <a:lstStyle/>
                    <a:p>
                      <a:pPr algn="l">
                        <a:lnSpc>
                          <a:spcPct val="107000"/>
                        </a:lnSpc>
                        <a:spcAft>
                          <a:spcPts val="0"/>
                        </a:spcAft>
                      </a:pP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Art and Design</a:t>
                      </a:r>
                      <a:endParaRPr lang="en-GB"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DCFD5"/>
                    </a:solidFill>
                  </a:tcPr>
                </a:tc>
                <a:extLst>
                  <a:ext uri="{0D108BD9-81ED-4DB2-BD59-A6C34878D82A}">
                    <a16:rowId xmlns:a16="http://schemas.microsoft.com/office/drawing/2014/main" val="10000"/>
                  </a:ext>
                </a:extLst>
              </a:tr>
              <a:tr h="1243060">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100" b="1" baseline="0" dirty="0">
                          <a:effectLst/>
                          <a:latin typeface="Century Gothic" panose="020B0502020202020204" pitchFamily="34" charset="0"/>
                          <a:ea typeface="Calibri" panose="020F0502020204030204" pitchFamily="34" charset="0"/>
                          <a:cs typeface="Times New Roman" panose="02020603050405020304" pitchFamily="18" charset="0"/>
                        </a:rPr>
                        <a:t>Art History and Artists:</a:t>
                      </a:r>
                      <a:r>
                        <a:rPr lang="en-GB" sz="1100" baseline="0" dirty="0">
                          <a:effectLst/>
                          <a:latin typeface="Century Gothic" panose="020B0502020202020204" pitchFamily="34" charset="0"/>
                          <a:ea typeface="Calibri" panose="020F0502020204030204" pitchFamily="34" charset="0"/>
                          <a:cs typeface="Times New Roman" panose="02020603050405020304" pitchFamily="18" charset="0"/>
                        </a:rPr>
                        <a:t> </a:t>
                      </a:r>
                      <a:r>
                        <a:rPr lang="en-GB" sz="1100" b="0" baseline="0" dirty="0">
                          <a:effectLst/>
                          <a:latin typeface="Century Gothic" panose="020B0502020202020204" pitchFamily="34" charset="0"/>
                          <a:ea typeface="Calibri" panose="020F0502020204030204" pitchFamily="34" charset="0"/>
                          <a:cs typeface="Times New Roman" panose="02020603050405020304" pitchFamily="18" charset="0"/>
                        </a:rPr>
                        <a:t>We will take inspiration from William Morris. </a:t>
                      </a:r>
                    </a:p>
                    <a:p>
                      <a:pPr marL="0" marR="0" lvl="0" indent="0" algn="l" defTabSz="914400" rtl="0" eaLnBrk="1" fontAlgn="auto" latinLnBrk="0" hangingPunct="1">
                        <a:lnSpc>
                          <a:spcPct val="107000"/>
                        </a:lnSpc>
                        <a:spcBef>
                          <a:spcPts val="0"/>
                        </a:spcBef>
                        <a:spcAft>
                          <a:spcPts val="0"/>
                        </a:spcAft>
                        <a:buClrTx/>
                        <a:buSzTx/>
                        <a:buFontTx/>
                        <a:buNone/>
                        <a:tabLst/>
                        <a:defRPr/>
                      </a:pPr>
                      <a:r>
                        <a:rPr lang="en-GB" sz="1100" b="1" baseline="0" dirty="0">
                          <a:effectLst/>
                          <a:latin typeface="Century Gothic" panose="020B0502020202020204" pitchFamily="34" charset="0"/>
                          <a:ea typeface="Calibri" panose="020F0502020204030204" pitchFamily="34" charset="0"/>
                          <a:cs typeface="Times New Roman" panose="02020603050405020304" pitchFamily="18" charset="0"/>
                        </a:rPr>
                        <a:t>Print</a:t>
                      </a:r>
                      <a:r>
                        <a:rPr lang="en-GB" sz="1100" b="0" baseline="0" dirty="0">
                          <a:effectLst/>
                          <a:latin typeface="Century Gothic" panose="020B0502020202020204" pitchFamily="34" charset="0"/>
                          <a:ea typeface="Calibri" panose="020F0502020204030204" pitchFamily="34" charset="0"/>
                          <a:cs typeface="Times New Roman" panose="02020603050405020304" pitchFamily="18" charset="0"/>
                        </a:rPr>
                        <a:t>: We will replicate patterns in a range of environments as well as create our own printing blocks with layering colours. </a:t>
                      </a:r>
                    </a:p>
                    <a:p>
                      <a:r>
                        <a:rPr lang="en-GB" sz="1100" b="1" kern="1200" dirty="0">
                          <a:solidFill>
                            <a:schemeClr val="tx1"/>
                          </a:solidFill>
                          <a:effectLst/>
                          <a:latin typeface="Century Gothic" panose="020B0502020202020204" pitchFamily="34" charset="0"/>
                          <a:ea typeface="+mn-ea"/>
                          <a:cs typeface="+mn-cs"/>
                        </a:rPr>
                        <a:t>Digital Media: </a:t>
                      </a:r>
                      <a:r>
                        <a:rPr lang="en-GB" sz="1100" b="0" kern="1200" dirty="0">
                          <a:solidFill>
                            <a:schemeClr val="tx1"/>
                          </a:solidFill>
                          <a:effectLst/>
                          <a:latin typeface="Century Gothic" panose="020B0502020202020204" pitchFamily="34" charset="0"/>
                          <a:ea typeface="+mn-ea"/>
                          <a:cs typeface="+mn-cs"/>
                        </a:rPr>
                        <a:t>We will c</a:t>
                      </a:r>
                      <a:r>
                        <a:rPr lang="en-GB" sz="1100" kern="1200" dirty="0">
                          <a:solidFill>
                            <a:schemeClr val="tx1"/>
                          </a:solidFill>
                          <a:effectLst/>
                          <a:latin typeface="Century Gothic" panose="020B0502020202020204" pitchFamily="34" charset="0"/>
                          <a:ea typeface="+mn-ea"/>
                          <a:cs typeface="+mn-cs"/>
                        </a:rPr>
                        <a:t>reate images, video and sound recording and begin to explain why they were created.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1434999256"/>
              </p:ext>
            </p:extLst>
          </p:nvPr>
        </p:nvGraphicFramePr>
        <p:xfrm>
          <a:off x="8109826" y="2250767"/>
          <a:ext cx="4015500" cy="2693988"/>
        </p:xfrm>
        <a:graphic>
          <a:graphicData uri="http://schemas.openxmlformats.org/drawingml/2006/table">
            <a:tbl>
              <a:tblPr firstRow="1" firstCol="1" bandRow="1"/>
              <a:tblGrid>
                <a:gridCol w="4015500">
                  <a:extLst>
                    <a:ext uri="{9D8B030D-6E8A-4147-A177-3AD203B41FA5}">
                      <a16:colId xmlns:a16="http://schemas.microsoft.com/office/drawing/2014/main" val="20000"/>
                    </a:ext>
                  </a:extLst>
                </a:gridCol>
              </a:tblGrid>
              <a:tr h="90276">
                <a:tc>
                  <a:txBody>
                    <a:bodyPr/>
                    <a:lstStyle/>
                    <a:p>
                      <a:pPr algn="l">
                        <a:lnSpc>
                          <a:spcPct val="107000"/>
                        </a:lnSpc>
                        <a:spcAft>
                          <a:spcPts val="0"/>
                        </a:spcAft>
                      </a:pP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Geography</a:t>
                      </a:r>
                      <a:endParaRPr lang="en-GB"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10000"/>
                  </a:ext>
                </a:extLst>
              </a:tr>
              <a:tr h="1362211">
                <a:tc>
                  <a:txBody>
                    <a:bodyPr/>
                    <a:lstStyle/>
                    <a:p>
                      <a:r>
                        <a:rPr lang="en-GB" sz="1100" b="1" kern="1200" dirty="0">
                          <a:solidFill>
                            <a:schemeClr val="tx1"/>
                          </a:solidFill>
                          <a:effectLst/>
                          <a:latin typeface="Century Gothic" panose="020B0502020202020204" pitchFamily="34" charset="0"/>
                          <a:ea typeface="+mn-ea"/>
                          <a:cs typeface="+mn-cs"/>
                        </a:rPr>
                        <a:t>Locational knowledge: </a:t>
                      </a:r>
                      <a:r>
                        <a:rPr lang="en-GB" sz="1100" b="0" kern="1200" dirty="0">
                          <a:solidFill>
                            <a:schemeClr val="tx1"/>
                          </a:solidFill>
                          <a:effectLst/>
                          <a:latin typeface="Century Gothic" panose="020B0502020202020204" pitchFamily="34" charset="0"/>
                          <a:ea typeface="+mn-ea"/>
                          <a:cs typeface="+mn-cs"/>
                        </a:rPr>
                        <a:t>We</a:t>
                      </a:r>
                      <a:r>
                        <a:rPr lang="en-GB" sz="1100" b="0" kern="1200" baseline="0" dirty="0">
                          <a:solidFill>
                            <a:schemeClr val="tx1"/>
                          </a:solidFill>
                          <a:effectLst/>
                          <a:latin typeface="Century Gothic" panose="020B0502020202020204" pitchFamily="34" charset="0"/>
                          <a:ea typeface="+mn-ea"/>
                          <a:cs typeface="+mn-cs"/>
                        </a:rPr>
                        <a:t> will n</a:t>
                      </a:r>
                      <a:r>
                        <a:rPr lang="en-GB" sz="1100" kern="1200" dirty="0">
                          <a:solidFill>
                            <a:schemeClr val="tx1"/>
                          </a:solidFill>
                          <a:effectLst/>
                          <a:latin typeface="Century Gothic" panose="020B0502020202020204" pitchFamily="34" charset="0"/>
                          <a:ea typeface="+mn-ea"/>
                          <a:cs typeface="+mn-cs"/>
                        </a:rPr>
                        <a:t>ame,</a:t>
                      </a:r>
                      <a:r>
                        <a:rPr lang="en-GB" sz="1100" kern="1200" baseline="0" dirty="0">
                          <a:solidFill>
                            <a:schemeClr val="tx1"/>
                          </a:solidFill>
                          <a:effectLst/>
                          <a:latin typeface="Century Gothic" panose="020B0502020202020204" pitchFamily="34" charset="0"/>
                          <a:ea typeface="+mn-ea"/>
                          <a:cs typeface="+mn-cs"/>
                        </a:rPr>
                        <a:t> </a:t>
                      </a:r>
                      <a:r>
                        <a:rPr lang="en-GB" sz="1100" kern="1200" dirty="0">
                          <a:solidFill>
                            <a:schemeClr val="tx1"/>
                          </a:solidFill>
                          <a:effectLst/>
                          <a:latin typeface="Century Gothic" panose="020B0502020202020204" pitchFamily="34" charset="0"/>
                          <a:ea typeface="+mn-ea"/>
                          <a:cs typeface="+mn-cs"/>
                        </a:rPr>
                        <a:t>locate and identify key</a:t>
                      </a:r>
                      <a:r>
                        <a:rPr lang="en-GB" sz="1100" kern="1200" baseline="0" dirty="0">
                          <a:solidFill>
                            <a:schemeClr val="tx1"/>
                          </a:solidFill>
                          <a:effectLst/>
                          <a:latin typeface="Century Gothic" panose="020B0502020202020204" pitchFamily="34" charset="0"/>
                          <a:ea typeface="+mn-ea"/>
                          <a:cs typeface="+mn-cs"/>
                        </a:rPr>
                        <a:t> features of</a:t>
                      </a:r>
                      <a:r>
                        <a:rPr lang="en-GB" sz="1100" kern="1200" dirty="0">
                          <a:solidFill>
                            <a:schemeClr val="tx1"/>
                          </a:solidFill>
                          <a:effectLst/>
                          <a:latin typeface="Century Gothic" panose="020B0502020202020204" pitchFamily="34" charset="0"/>
                          <a:ea typeface="+mn-ea"/>
                          <a:cs typeface="+mn-cs"/>
                        </a:rPr>
                        <a:t> countries and cities across the UK.</a:t>
                      </a:r>
                      <a:r>
                        <a:rPr lang="en-GB" sz="1100" kern="1200" baseline="0" dirty="0">
                          <a:solidFill>
                            <a:schemeClr val="tx1"/>
                          </a:solidFill>
                          <a:effectLst/>
                          <a:latin typeface="Century Gothic" panose="020B0502020202020204" pitchFamily="34" charset="0"/>
                          <a:ea typeface="+mn-ea"/>
                          <a:cs typeface="+mn-cs"/>
                        </a:rPr>
                        <a:t> </a:t>
                      </a:r>
                      <a:endParaRPr lang="en-GB" sz="1100" kern="1200" dirty="0">
                        <a:solidFill>
                          <a:schemeClr val="tx1"/>
                        </a:solidFill>
                        <a:effectLst/>
                        <a:latin typeface="Century Gothic" panose="020B0502020202020204" pitchFamily="34" charset="0"/>
                        <a:ea typeface="+mn-ea"/>
                        <a:cs typeface="+mn-cs"/>
                      </a:endParaRPr>
                    </a:p>
                    <a:p>
                      <a:r>
                        <a:rPr lang="en-GB" sz="1100" b="1" kern="1200" dirty="0">
                          <a:solidFill>
                            <a:schemeClr val="tx1"/>
                          </a:solidFill>
                          <a:effectLst/>
                          <a:latin typeface="Century Gothic" panose="020B0502020202020204" pitchFamily="34" charset="0"/>
                          <a:ea typeface="+mn-ea"/>
                          <a:cs typeface="+mn-cs"/>
                        </a:rPr>
                        <a:t>Geographical</a:t>
                      </a:r>
                      <a:r>
                        <a:rPr lang="en-GB" sz="1100" b="1" kern="1200" baseline="0" dirty="0">
                          <a:solidFill>
                            <a:schemeClr val="tx1"/>
                          </a:solidFill>
                          <a:effectLst/>
                          <a:latin typeface="Century Gothic" panose="020B0502020202020204" pitchFamily="34" charset="0"/>
                          <a:ea typeface="+mn-ea"/>
                          <a:cs typeface="+mn-cs"/>
                        </a:rPr>
                        <a:t> Skills and Fieldwork</a:t>
                      </a:r>
                      <a:r>
                        <a:rPr lang="en-GB" sz="1100" b="1" kern="1200" dirty="0">
                          <a:solidFill>
                            <a:schemeClr val="tx1"/>
                          </a:solidFill>
                          <a:effectLst/>
                          <a:latin typeface="Century Gothic" panose="020B0502020202020204" pitchFamily="34" charset="0"/>
                          <a:ea typeface="+mn-ea"/>
                          <a:cs typeface="+mn-cs"/>
                        </a:rPr>
                        <a:t>:</a:t>
                      </a:r>
                    </a:p>
                    <a:p>
                      <a:r>
                        <a:rPr lang="en-GB" sz="1100" u="sng" kern="1200" dirty="0">
                          <a:solidFill>
                            <a:schemeClr val="tx1"/>
                          </a:solidFill>
                          <a:effectLst/>
                          <a:latin typeface="Century Gothic" panose="020B0502020202020204" pitchFamily="34" charset="0"/>
                          <a:ea typeface="+mn-ea"/>
                          <a:cs typeface="+mn-cs"/>
                        </a:rPr>
                        <a:t>Map making</a:t>
                      </a:r>
                      <a:r>
                        <a:rPr lang="en-GB" sz="1100" u="none" kern="1200" dirty="0">
                          <a:solidFill>
                            <a:schemeClr val="tx1"/>
                          </a:solidFill>
                          <a:effectLst/>
                          <a:latin typeface="Century Gothic" panose="020B0502020202020204" pitchFamily="34" charset="0"/>
                          <a:ea typeface="+mn-ea"/>
                          <a:cs typeface="+mn-cs"/>
                        </a:rPr>
                        <a:t> – We will make</a:t>
                      </a:r>
                      <a:r>
                        <a:rPr lang="en-GB" sz="1100" u="none" kern="1200" baseline="0" dirty="0">
                          <a:solidFill>
                            <a:schemeClr val="tx1"/>
                          </a:solidFill>
                          <a:effectLst/>
                          <a:latin typeface="Century Gothic" panose="020B0502020202020204" pitchFamily="34" charset="0"/>
                          <a:ea typeface="+mn-ea"/>
                          <a:cs typeface="+mn-cs"/>
                        </a:rPr>
                        <a:t> simple scale drawings and sketch maps of our local areas creating keys for symbols </a:t>
                      </a:r>
                      <a:r>
                        <a:rPr lang="en-GB" sz="1100" kern="1200" dirty="0">
                          <a:solidFill>
                            <a:schemeClr val="tx1"/>
                          </a:solidFill>
                          <a:effectLst/>
                          <a:latin typeface="Century Gothic" panose="020B0502020202020204" pitchFamily="34" charset="0"/>
                          <a:ea typeface="+mn-ea"/>
                          <a:cs typeface="+mn-cs"/>
                        </a:rPr>
                        <a:t>using photographs to help.</a:t>
                      </a:r>
                      <a:r>
                        <a:rPr lang="en-GB" sz="1100" kern="1200" baseline="0" dirty="0">
                          <a:solidFill>
                            <a:schemeClr val="tx1"/>
                          </a:solidFill>
                          <a:effectLst/>
                          <a:latin typeface="Century Gothic" panose="020B0502020202020204" pitchFamily="34" charset="0"/>
                          <a:ea typeface="+mn-ea"/>
                          <a:cs typeface="+mn-cs"/>
                        </a:rPr>
                        <a:t> </a:t>
                      </a:r>
                      <a:endParaRPr lang="en-GB" sz="1100" kern="1200" dirty="0">
                        <a:solidFill>
                          <a:schemeClr val="tx1"/>
                        </a:solidFill>
                        <a:effectLst/>
                        <a:latin typeface="Century Gothic" panose="020B0502020202020204" pitchFamily="34" charset="0"/>
                        <a:ea typeface="+mn-ea"/>
                        <a:cs typeface="+mn-cs"/>
                      </a:endParaRPr>
                    </a:p>
                    <a:p>
                      <a:r>
                        <a:rPr lang="en-GB" sz="1100" u="sng" kern="1200" dirty="0">
                          <a:solidFill>
                            <a:schemeClr val="tx1"/>
                          </a:solidFill>
                          <a:effectLst/>
                          <a:latin typeface="Century Gothic" panose="020B0502020202020204" pitchFamily="34" charset="0"/>
                          <a:ea typeface="+mn-ea"/>
                          <a:cs typeface="+mn-cs"/>
                        </a:rPr>
                        <a:t>Following directions and maps</a:t>
                      </a:r>
                      <a:r>
                        <a:rPr lang="en-GB" sz="1100" u="none" kern="1200" dirty="0">
                          <a:solidFill>
                            <a:schemeClr val="tx1"/>
                          </a:solidFill>
                          <a:effectLst/>
                          <a:latin typeface="Century Gothic" panose="020B0502020202020204" pitchFamily="34" charset="0"/>
                          <a:ea typeface="+mn-ea"/>
                          <a:cs typeface="+mn-cs"/>
                        </a:rPr>
                        <a:t> – We will find out</a:t>
                      </a:r>
                      <a:r>
                        <a:rPr lang="en-GB" sz="1100" u="none" kern="1200" baseline="0" dirty="0">
                          <a:solidFill>
                            <a:schemeClr val="tx1"/>
                          </a:solidFill>
                          <a:effectLst/>
                          <a:latin typeface="Century Gothic" panose="020B0502020202020204" pitchFamily="34" charset="0"/>
                          <a:ea typeface="+mn-ea"/>
                          <a:cs typeface="+mn-cs"/>
                        </a:rPr>
                        <a:t> how to use grid references and compass directions to locate places using globes and maps. We will also </a:t>
                      </a:r>
                      <a:r>
                        <a:rPr lang="en-GB" sz="1100" kern="1200" dirty="0">
                          <a:solidFill>
                            <a:schemeClr val="tx1"/>
                          </a:solidFill>
                          <a:effectLst/>
                          <a:latin typeface="Century Gothic" panose="020B0502020202020204" pitchFamily="34" charset="0"/>
                          <a:ea typeface="+mn-ea"/>
                          <a:cs typeface="+mn-cs"/>
                        </a:rPr>
                        <a:t>follow a route</a:t>
                      </a:r>
                      <a:r>
                        <a:rPr lang="en-GB" sz="1100" kern="1200" baseline="0" dirty="0">
                          <a:solidFill>
                            <a:schemeClr val="tx1"/>
                          </a:solidFill>
                          <a:effectLst/>
                          <a:latin typeface="Century Gothic" panose="020B0502020202020204" pitchFamily="34" charset="0"/>
                          <a:ea typeface="+mn-ea"/>
                          <a:cs typeface="+mn-cs"/>
                        </a:rPr>
                        <a:t> and </a:t>
                      </a:r>
                      <a:r>
                        <a:rPr lang="en-GB" sz="1100" kern="1200" dirty="0">
                          <a:solidFill>
                            <a:schemeClr val="tx1"/>
                          </a:solidFill>
                          <a:effectLst/>
                          <a:latin typeface="Century Gothic" panose="020B0502020202020204" pitchFamily="34" charset="0"/>
                          <a:ea typeface="+mn-ea"/>
                          <a:cs typeface="+mn-cs"/>
                        </a:rPr>
                        <a:t>interpret some symbols on an OS map</a:t>
                      </a:r>
                      <a:r>
                        <a:rPr lang="en-GB" sz="1100" kern="1200" baseline="0" dirty="0">
                          <a:solidFill>
                            <a:schemeClr val="tx1"/>
                          </a:solidFill>
                          <a:effectLst/>
                          <a:latin typeface="Century Gothic" panose="020B0502020202020204" pitchFamily="34" charset="0"/>
                          <a:ea typeface="+mn-ea"/>
                          <a:cs typeface="+mn-cs"/>
                        </a:rPr>
                        <a:t> with support. </a:t>
                      </a:r>
                      <a:endParaRPr lang="en-GB" sz="1100" kern="1200" dirty="0">
                        <a:solidFill>
                          <a:schemeClr val="tx1"/>
                        </a:solidFill>
                        <a:effectLst/>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u="sng" kern="1200" dirty="0">
                          <a:solidFill>
                            <a:schemeClr val="tx1"/>
                          </a:solidFill>
                          <a:effectLst/>
                          <a:latin typeface="Century Gothic" panose="020B0502020202020204" pitchFamily="34" charset="0"/>
                          <a:ea typeface="+mn-ea"/>
                          <a:cs typeface="+mn-cs"/>
                        </a:rPr>
                        <a:t>Enquiry and investigation</a:t>
                      </a:r>
                      <a:r>
                        <a:rPr lang="en-GB" sz="1100" u="none" kern="1200" baseline="0" dirty="0">
                          <a:solidFill>
                            <a:schemeClr val="tx1"/>
                          </a:solidFill>
                          <a:effectLst/>
                          <a:latin typeface="Century Gothic" panose="020B0502020202020204" pitchFamily="34" charset="0"/>
                          <a:ea typeface="+mn-ea"/>
                          <a:cs typeface="+mn-cs"/>
                        </a:rPr>
                        <a:t> – We will ask questions and </a:t>
                      </a:r>
                      <a:r>
                        <a:rPr lang="en-GB" sz="1100" kern="1200" dirty="0">
                          <a:solidFill>
                            <a:schemeClr val="tx1"/>
                          </a:solidFill>
                          <a:effectLst/>
                          <a:latin typeface="Century Gothic" panose="020B0502020202020204" pitchFamily="34" charset="0"/>
                          <a:ea typeface="+mn-ea"/>
                          <a:cs typeface="+mn-cs"/>
                        </a:rPr>
                        <a:t>create surveys to explore human and</a:t>
                      </a:r>
                      <a:r>
                        <a:rPr lang="en-GB" sz="1100" kern="1200" baseline="0" dirty="0">
                          <a:solidFill>
                            <a:schemeClr val="tx1"/>
                          </a:solidFill>
                          <a:effectLst/>
                          <a:latin typeface="Century Gothic" panose="020B0502020202020204" pitchFamily="34" charset="0"/>
                          <a:ea typeface="+mn-ea"/>
                          <a:cs typeface="+mn-cs"/>
                        </a:rPr>
                        <a:t> </a:t>
                      </a:r>
                      <a:r>
                        <a:rPr lang="en-GB" sz="1100" kern="1200" dirty="0">
                          <a:solidFill>
                            <a:schemeClr val="tx1"/>
                          </a:solidFill>
                          <a:effectLst/>
                          <a:latin typeface="Century Gothic" panose="020B0502020202020204" pitchFamily="34" charset="0"/>
                          <a:ea typeface="+mn-ea"/>
                          <a:cs typeface="+mn-cs"/>
                        </a:rPr>
                        <a:t>physical features in our local area. We will also use aerial photographs to identify key landmarks</a:t>
                      </a:r>
                      <a:r>
                        <a:rPr lang="en-GB" sz="1100" kern="1200" baseline="0" dirty="0">
                          <a:solidFill>
                            <a:schemeClr val="tx1"/>
                          </a:solidFill>
                          <a:effectLst/>
                          <a:latin typeface="Century Gothic" panose="020B0502020202020204" pitchFamily="34" charset="0"/>
                          <a:ea typeface="+mn-ea"/>
                          <a:cs typeface="+mn-cs"/>
                        </a:rPr>
                        <a:t> in our local area and begin to </a:t>
                      </a:r>
                      <a:r>
                        <a:rPr lang="en-GB" sz="1100" kern="1200" dirty="0">
                          <a:solidFill>
                            <a:schemeClr val="tx1"/>
                          </a:solidFill>
                          <a:effectLst/>
                          <a:latin typeface="Century Gothic" panose="020B0502020202020204" pitchFamily="34" charset="0"/>
                          <a:ea typeface="+mn-ea"/>
                          <a:cs typeface="+mn-cs"/>
                        </a:rPr>
                        <a:t>use a range of sources to compare.</a:t>
                      </a:r>
                      <a:r>
                        <a:rPr lang="en-GB" sz="1100" kern="1200" baseline="0" dirty="0">
                          <a:solidFill>
                            <a:schemeClr val="tx1"/>
                          </a:solidFill>
                          <a:effectLst/>
                          <a:latin typeface="Century Gothic" panose="020B0502020202020204" pitchFamily="34" charset="0"/>
                          <a:ea typeface="+mn-ea"/>
                          <a:cs typeface="+mn-cs"/>
                        </a:rPr>
                        <a:t> </a:t>
                      </a:r>
                      <a:endParaRPr lang="en-GB" sz="1100" kern="1200" dirty="0">
                        <a:solidFill>
                          <a:srgbClr val="FF0000"/>
                        </a:solidFill>
                        <a:effectLst/>
                        <a:latin typeface="Century Gothic" panose="020B0502020202020204"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1314497659"/>
              </p:ext>
            </p:extLst>
          </p:nvPr>
        </p:nvGraphicFramePr>
        <p:xfrm>
          <a:off x="83327" y="2963529"/>
          <a:ext cx="4003459" cy="1394245"/>
        </p:xfrm>
        <a:graphic>
          <a:graphicData uri="http://schemas.openxmlformats.org/drawingml/2006/table">
            <a:tbl>
              <a:tblPr firstRow="1" firstCol="1" bandRow="1"/>
              <a:tblGrid>
                <a:gridCol w="4003459">
                  <a:extLst>
                    <a:ext uri="{9D8B030D-6E8A-4147-A177-3AD203B41FA5}">
                      <a16:colId xmlns:a16="http://schemas.microsoft.com/office/drawing/2014/main" val="20000"/>
                    </a:ext>
                  </a:extLst>
                </a:gridCol>
              </a:tblGrid>
              <a:tr h="220765">
                <a:tc>
                  <a:txBody>
                    <a:bodyPr/>
                    <a:lstStyle/>
                    <a:p>
                      <a:pPr algn="l">
                        <a:lnSpc>
                          <a:spcPct val="107000"/>
                        </a:lnSpc>
                        <a:spcAft>
                          <a:spcPts val="0"/>
                        </a:spcAft>
                      </a:pP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Computing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C9C9"/>
                    </a:solidFill>
                  </a:tcPr>
                </a:tc>
                <a:extLst>
                  <a:ext uri="{0D108BD9-81ED-4DB2-BD59-A6C34878D82A}">
                    <a16:rowId xmlns:a16="http://schemas.microsoft.com/office/drawing/2014/main" val="10000"/>
                  </a:ext>
                </a:extLst>
              </a:tr>
              <a:tr h="659592">
                <a:tc>
                  <a:txBody>
                    <a:bodyPr/>
                    <a:lstStyle/>
                    <a:p>
                      <a:r>
                        <a:rPr lang="en-GB" sz="1100" b="1" kern="1200" dirty="0">
                          <a:solidFill>
                            <a:schemeClr val="tx1"/>
                          </a:solidFill>
                          <a:effectLst/>
                          <a:latin typeface="Century Gothic" panose="020B0502020202020204" pitchFamily="34" charset="0"/>
                          <a:ea typeface="+mn-ea"/>
                          <a:cs typeface="+mn-cs"/>
                        </a:rPr>
                        <a:t>Computer</a:t>
                      </a:r>
                      <a:r>
                        <a:rPr lang="en-GB" sz="1100" b="1" kern="1200" baseline="0" dirty="0">
                          <a:solidFill>
                            <a:schemeClr val="tx1"/>
                          </a:solidFill>
                          <a:effectLst/>
                          <a:latin typeface="Century Gothic" panose="020B0502020202020204" pitchFamily="34" charset="0"/>
                          <a:ea typeface="+mn-ea"/>
                          <a:cs typeface="+mn-cs"/>
                        </a:rPr>
                        <a:t> Science: </a:t>
                      </a:r>
                      <a:r>
                        <a:rPr lang="en-GB" sz="1100" kern="1200" baseline="0" dirty="0">
                          <a:solidFill>
                            <a:schemeClr val="tx1"/>
                          </a:solidFill>
                          <a:effectLst/>
                          <a:latin typeface="Century Gothic" panose="020B0502020202020204" pitchFamily="34" charset="0"/>
                          <a:ea typeface="+mn-ea"/>
                          <a:cs typeface="+mn-cs"/>
                        </a:rPr>
                        <a:t>We</a:t>
                      </a:r>
                      <a:r>
                        <a:rPr lang="en-GB" sz="1100" kern="1200" dirty="0">
                          <a:solidFill>
                            <a:schemeClr val="tx1"/>
                          </a:solidFill>
                          <a:effectLst/>
                          <a:latin typeface="Century Gothic" panose="020B0502020202020204" pitchFamily="34" charset="0"/>
                          <a:ea typeface="+mn-ea"/>
                          <a:cs typeface="+mn-cs"/>
                        </a:rPr>
                        <a:t> will be </a:t>
                      </a:r>
                      <a:r>
                        <a:rPr lang="en-GB" sz="1100" kern="1200" dirty="0" smtClean="0">
                          <a:solidFill>
                            <a:schemeClr val="tx1"/>
                          </a:solidFill>
                          <a:effectLst/>
                          <a:latin typeface="Century Gothic" panose="020B0502020202020204" pitchFamily="34" charset="0"/>
                          <a:ea typeface="+mn-ea"/>
                          <a:cs typeface="+mn-cs"/>
                        </a:rPr>
                        <a:t>writing algorithms and programmes that use a range of events to trigger sequences of actions.</a:t>
                      </a:r>
                      <a:r>
                        <a:rPr lang="en-GB" sz="1100" kern="1200" baseline="0" dirty="0" smtClean="0">
                          <a:solidFill>
                            <a:schemeClr val="tx1"/>
                          </a:solidFill>
                          <a:effectLst/>
                          <a:latin typeface="Century Gothic" panose="020B0502020202020204" pitchFamily="34" charset="0"/>
                          <a:ea typeface="+mn-ea"/>
                          <a:cs typeface="+mn-cs"/>
                        </a:rPr>
                        <a:t>  Using Publisher, we will be creating media documents and modifying text images and page layouts.</a:t>
                      </a:r>
                      <a:endParaRPr lang="en-GB" sz="1100" kern="1200" dirty="0">
                        <a:solidFill>
                          <a:schemeClr val="tx1"/>
                        </a:solidFill>
                        <a:effectLst/>
                        <a:latin typeface="Century Gothic" panose="020B0502020202020204" pitchFamily="34" charset="0"/>
                        <a:ea typeface="+mn-ea"/>
                        <a:cs typeface="+mn-cs"/>
                      </a:endParaRPr>
                    </a:p>
                    <a:p>
                      <a:r>
                        <a:rPr lang="en-GB" sz="1100" b="1" baseline="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Digital Literacy and E-safety: </a:t>
                      </a:r>
                      <a:r>
                        <a:rPr lang="en-GB" sz="1100" kern="1200" dirty="0">
                          <a:solidFill>
                            <a:schemeClr val="tx1"/>
                          </a:solidFill>
                          <a:effectLst/>
                          <a:latin typeface="Century Gothic" panose="020B0502020202020204" pitchFamily="34" charset="0"/>
                          <a:ea typeface="+mn-ea"/>
                          <a:cs typeface="+mn-cs"/>
                        </a:rPr>
                        <a:t>We</a:t>
                      </a:r>
                      <a:r>
                        <a:rPr lang="en-GB" sz="1100" kern="1200" baseline="0" dirty="0">
                          <a:solidFill>
                            <a:schemeClr val="tx1"/>
                          </a:solidFill>
                          <a:effectLst/>
                          <a:latin typeface="Century Gothic" panose="020B0502020202020204" pitchFamily="34" charset="0"/>
                          <a:ea typeface="+mn-ea"/>
                          <a:cs typeface="+mn-cs"/>
                        </a:rPr>
                        <a:t> will also look at how to be safe online. </a:t>
                      </a:r>
                      <a:endParaRPr lang="en-GB" sz="1100" kern="1200" dirty="0">
                        <a:solidFill>
                          <a:schemeClr val="tx1"/>
                        </a:solidFill>
                        <a:effectLst/>
                        <a:latin typeface="Century Gothic" panose="020B0502020202020204"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2533416906"/>
              </p:ext>
            </p:extLst>
          </p:nvPr>
        </p:nvGraphicFramePr>
        <p:xfrm>
          <a:off x="99694" y="5446560"/>
          <a:ext cx="4003459" cy="849948"/>
        </p:xfrm>
        <a:graphic>
          <a:graphicData uri="http://schemas.openxmlformats.org/drawingml/2006/table">
            <a:tbl>
              <a:tblPr firstRow="1" firstCol="1" bandRow="1"/>
              <a:tblGrid>
                <a:gridCol w="4003459">
                  <a:extLst>
                    <a:ext uri="{9D8B030D-6E8A-4147-A177-3AD203B41FA5}">
                      <a16:colId xmlns:a16="http://schemas.microsoft.com/office/drawing/2014/main" val="20000"/>
                    </a:ext>
                  </a:extLst>
                </a:gridCol>
              </a:tblGrid>
              <a:tr h="96661">
                <a:tc>
                  <a:txBody>
                    <a:bodyPr/>
                    <a:lstStyle/>
                    <a:p>
                      <a:pPr algn="l">
                        <a:lnSpc>
                          <a:spcPct val="107000"/>
                        </a:lnSpc>
                        <a:spcAft>
                          <a:spcPts val="0"/>
                        </a:spcAft>
                      </a:pP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Religious Education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548091">
                <a:tc>
                  <a:txBody>
                    <a:bodyPr/>
                    <a:lstStyle/>
                    <a:p>
                      <a:r>
                        <a:rPr lang="en-GB" sz="1100" b="0" dirty="0">
                          <a:effectLst/>
                          <a:latin typeface="Century Gothic" panose="020B0502020202020204" pitchFamily="34" charset="0"/>
                          <a:ea typeface="Calibri" panose="020F0502020204030204" pitchFamily="34" charset="0"/>
                          <a:cs typeface="Times New Roman" panose="02020603050405020304" pitchFamily="18" charset="0"/>
                        </a:rPr>
                        <a:t>W</a:t>
                      </a:r>
                      <a:r>
                        <a:rPr lang="en-GB" sz="1100" b="0" baseline="0" dirty="0">
                          <a:effectLst/>
                          <a:latin typeface="Century Gothic" panose="020B0502020202020204" pitchFamily="34" charset="0"/>
                          <a:ea typeface="Calibri" panose="020F0502020204030204" pitchFamily="34" charset="0"/>
                          <a:cs typeface="Times New Roman" panose="02020603050405020304" pitchFamily="18" charset="0"/>
                        </a:rPr>
                        <a:t>e will learn </a:t>
                      </a:r>
                      <a:r>
                        <a:rPr lang="en-GB" sz="1100" b="0" kern="1200" baseline="0" dirty="0">
                          <a:solidFill>
                            <a:schemeClr val="tx1"/>
                          </a:solidFill>
                          <a:effectLst/>
                          <a:latin typeface="Century Gothic" panose="020B0502020202020204" pitchFamily="34" charset="0"/>
                          <a:ea typeface="+mn-ea"/>
                          <a:cs typeface="+mn-cs"/>
                        </a:rPr>
                        <a:t>w</a:t>
                      </a:r>
                      <a:r>
                        <a:rPr lang="en-GB" sz="1100" b="0" kern="1200" dirty="0">
                          <a:solidFill>
                            <a:schemeClr val="tx1"/>
                          </a:solidFill>
                          <a:effectLst/>
                          <a:latin typeface="Century Gothic" panose="020B0502020202020204" pitchFamily="34" charset="0"/>
                          <a:ea typeface="+mn-ea"/>
                          <a:cs typeface="+mn-cs"/>
                        </a:rPr>
                        <a:t>hy Christians call the day Jesus died Good Friday</a:t>
                      </a:r>
                      <a:r>
                        <a:rPr lang="en-GB" sz="1100" b="0" kern="1200" baseline="0" dirty="0">
                          <a:solidFill>
                            <a:schemeClr val="tx1"/>
                          </a:solidFill>
                          <a:effectLst/>
                          <a:latin typeface="Century Gothic" panose="020B0502020202020204" pitchFamily="34" charset="0"/>
                          <a:ea typeface="+mn-ea"/>
                          <a:cs typeface="+mn-cs"/>
                        </a:rPr>
                        <a:t>. We will then explore how f</a:t>
                      </a:r>
                      <a:r>
                        <a:rPr lang="en-GB" sz="1100" b="0" kern="1200" dirty="0">
                          <a:solidFill>
                            <a:schemeClr val="tx1"/>
                          </a:solidFill>
                          <a:effectLst/>
                          <a:latin typeface="Century Gothic" panose="020B0502020202020204" pitchFamily="34" charset="0"/>
                          <a:ea typeface="+mn-ea"/>
                          <a:cs typeface="+mn-cs"/>
                        </a:rPr>
                        <a:t>estivals and family life show what matters to Jewish people.</a:t>
                      </a:r>
                      <a:endParaRPr lang="en-GB" sz="1100" b="0" kern="1200" baseline="0" dirty="0">
                        <a:solidFill>
                          <a:schemeClr val="tx1"/>
                        </a:solidFill>
                        <a:effectLst/>
                        <a:latin typeface="Century Gothic" panose="020B0502020202020204" pitchFamily="34" charset="0"/>
                        <a:ea typeface="+mn-ea"/>
                        <a:cs typeface="+mn-cs"/>
                      </a:endParaRPr>
                    </a:p>
                    <a:p>
                      <a:pPr algn="r"/>
                      <a:r>
                        <a:rPr lang="en-GB" sz="1100" b="0" kern="1200" baseline="0" dirty="0">
                          <a:solidFill>
                            <a:schemeClr val="tx1"/>
                          </a:solidFill>
                          <a:effectLst/>
                          <a:latin typeface="Century Gothic" panose="020B0502020202020204" pitchFamily="34" charset="0"/>
                          <a:ea typeface="+mn-ea"/>
                          <a:cs typeface="+mn-cs"/>
                        </a:rPr>
                        <a:t>(Christianity, Judaism) </a:t>
                      </a:r>
                      <a:endParaRPr lang="en-GB" sz="1100" b="0" kern="1200" dirty="0">
                        <a:solidFill>
                          <a:schemeClr val="tx1"/>
                        </a:solidFill>
                        <a:effectLst/>
                        <a:latin typeface="Century Gothic" panose="020B0502020202020204"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3678650274"/>
              </p:ext>
            </p:extLst>
          </p:nvPr>
        </p:nvGraphicFramePr>
        <p:xfrm>
          <a:off x="83327" y="4294154"/>
          <a:ext cx="3997500" cy="1076326"/>
        </p:xfrm>
        <a:graphic>
          <a:graphicData uri="http://schemas.openxmlformats.org/drawingml/2006/table">
            <a:tbl>
              <a:tblPr firstRow="1" firstCol="1" bandRow="1"/>
              <a:tblGrid>
                <a:gridCol w="3997500">
                  <a:extLst>
                    <a:ext uri="{9D8B030D-6E8A-4147-A177-3AD203B41FA5}">
                      <a16:colId xmlns:a16="http://schemas.microsoft.com/office/drawing/2014/main" val="20000"/>
                    </a:ext>
                  </a:extLst>
                </a:gridCol>
              </a:tblGrid>
              <a:tr h="165391">
                <a:tc>
                  <a:txBody>
                    <a:bodyPr/>
                    <a:lstStyle/>
                    <a:p>
                      <a:pPr algn="l">
                        <a:lnSpc>
                          <a:spcPct val="107000"/>
                        </a:lnSpc>
                        <a:spcAft>
                          <a:spcPts val="0"/>
                        </a:spcAft>
                      </a:pP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Design and Technology</a:t>
                      </a:r>
                      <a:endParaRPr lang="en-GB"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8AE6"/>
                    </a:solidFill>
                  </a:tcPr>
                </a:tc>
                <a:extLst>
                  <a:ext uri="{0D108BD9-81ED-4DB2-BD59-A6C34878D82A}">
                    <a16:rowId xmlns:a16="http://schemas.microsoft.com/office/drawing/2014/main" val="10000"/>
                  </a:ext>
                </a:extLst>
              </a:tr>
              <a:tr h="627226">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Cooking</a:t>
                      </a:r>
                      <a:r>
                        <a:rPr lang="en-GB" sz="1100" b="1" baseline="0" dirty="0">
                          <a:effectLst/>
                          <a:latin typeface="Century Gothic" panose="020B0502020202020204" pitchFamily="34" charset="0"/>
                          <a:ea typeface="Calibri" panose="020F0502020204030204" pitchFamily="34" charset="0"/>
                          <a:cs typeface="Times New Roman" panose="02020603050405020304" pitchFamily="18" charset="0"/>
                        </a:rPr>
                        <a:t>/Nutrition: </a:t>
                      </a:r>
                      <a:r>
                        <a:rPr lang="en-GB" sz="1100" dirty="0">
                          <a:effectLst/>
                          <a:latin typeface="Century Gothic" panose="020B0502020202020204" pitchFamily="34" charset="0"/>
                          <a:ea typeface="Calibri" panose="020F0502020204030204" pitchFamily="34" charset="0"/>
                          <a:cs typeface="Times New Roman" panose="02020603050405020304" pitchFamily="18" charset="0"/>
                        </a:rPr>
                        <a:t>We will </a:t>
                      </a:r>
                      <a:r>
                        <a:rPr lang="en-GB" sz="1100" kern="1200" dirty="0">
                          <a:solidFill>
                            <a:schemeClr val="tx1"/>
                          </a:solidFill>
                          <a:effectLst/>
                          <a:latin typeface="Century Gothic" panose="020B0502020202020204" pitchFamily="34" charset="0"/>
                          <a:ea typeface="+mn-ea"/>
                          <a:cs typeface="+mn-cs"/>
                        </a:rPr>
                        <a:t>prepare and cook a variety of predominantly savoury dishes using a range of cooking techniques. We</a:t>
                      </a:r>
                      <a:r>
                        <a:rPr lang="en-GB" sz="1100" kern="1200" baseline="0" dirty="0">
                          <a:solidFill>
                            <a:schemeClr val="tx1"/>
                          </a:solidFill>
                          <a:effectLst/>
                          <a:latin typeface="Century Gothic" panose="020B0502020202020204" pitchFamily="34" charset="0"/>
                          <a:ea typeface="+mn-ea"/>
                          <a:cs typeface="+mn-cs"/>
                        </a:rPr>
                        <a:t> will also explore seasonality </a:t>
                      </a:r>
                      <a:r>
                        <a:rPr lang="en-GB" sz="1100" kern="1200" dirty="0">
                          <a:solidFill>
                            <a:schemeClr val="tx1"/>
                          </a:solidFill>
                          <a:effectLst/>
                          <a:latin typeface="Century Gothic" panose="020B0502020202020204" pitchFamily="34" charset="0"/>
                          <a:ea typeface="+mn-ea"/>
                          <a:cs typeface="+mn-cs"/>
                        </a:rPr>
                        <a:t>and find out where and how ingredients are grown, reared, caught and processed. </a:t>
                      </a:r>
                      <a:endParaRPr lang="en-GB" sz="1100" b="1" baseline="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1180350520"/>
              </p:ext>
            </p:extLst>
          </p:nvPr>
        </p:nvGraphicFramePr>
        <p:xfrm>
          <a:off x="4176977" y="5274311"/>
          <a:ext cx="3873945" cy="717551"/>
        </p:xfrm>
        <a:graphic>
          <a:graphicData uri="http://schemas.openxmlformats.org/drawingml/2006/table">
            <a:tbl>
              <a:tblPr firstRow="1" firstCol="1" bandRow="1"/>
              <a:tblGrid>
                <a:gridCol w="3873945">
                  <a:extLst>
                    <a:ext uri="{9D8B030D-6E8A-4147-A177-3AD203B41FA5}">
                      <a16:colId xmlns:a16="http://schemas.microsoft.com/office/drawing/2014/main" val="20000"/>
                    </a:ext>
                  </a:extLst>
                </a:gridCol>
              </a:tblGrid>
              <a:tr h="83990">
                <a:tc>
                  <a:txBody>
                    <a:bodyPr/>
                    <a:lstStyle/>
                    <a:p>
                      <a:pPr algn="l">
                        <a:lnSpc>
                          <a:spcPct val="107000"/>
                        </a:lnSpc>
                        <a:spcAft>
                          <a:spcPts val="0"/>
                        </a:spcAft>
                      </a:pP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Wow moments</a:t>
                      </a:r>
                      <a:endParaRPr lang="en-GB"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solidFill>
                  </a:tcPr>
                </a:tc>
                <a:extLst>
                  <a:ext uri="{0D108BD9-81ED-4DB2-BD59-A6C34878D82A}">
                    <a16:rowId xmlns:a16="http://schemas.microsoft.com/office/drawing/2014/main" val="10000"/>
                  </a:ext>
                </a:extLst>
              </a:tr>
              <a:tr h="215006">
                <a:tc>
                  <a:txBody>
                    <a:bodyPr/>
                    <a:lstStyle/>
                    <a:p>
                      <a:pPr algn="l">
                        <a:lnSpc>
                          <a:spcPct val="107000"/>
                        </a:lnSpc>
                        <a:spcAft>
                          <a:spcPts val="0"/>
                        </a:spcAft>
                      </a:pPr>
                      <a:r>
                        <a:rPr lang="en-GB" sz="1100" b="0" baseline="0" dirty="0">
                          <a:effectLst/>
                          <a:latin typeface="Century Gothic" panose="020B0502020202020204" pitchFamily="34" charset="0"/>
                          <a:ea typeface="Calibri" panose="020F0502020204030204" pitchFamily="34" charset="0"/>
                          <a:cs typeface="Times New Roman" panose="02020603050405020304" pitchFamily="18" charset="0"/>
                        </a:rPr>
                        <a:t>A trip to Celtic Harmony! Where we will live as Prehistoric people for the day and explore the way of life of those that lived years before us. </a:t>
                      </a:r>
                      <a:endParaRPr lang="en-GB"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3" name="TextBox 2"/>
          <p:cNvSpPr txBox="1"/>
          <p:nvPr/>
        </p:nvSpPr>
        <p:spPr>
          <a:xfrm>
            <a:off x="4819471" y="4145065"/>
            <a:ext cx="1175196" cy="816890"/>
          </a:xfrm>
          <a:prstGeom prst="rect">
            <a:avLst/>
          </a:prstGeom>
          <a:noFill/>
        </p:spPr>
        <p:txBody>
          <a:bodyPr wrap="square" rtlCol="0">
            <a:spAutoFit/>
          </a:bodyPr>
          <a:lstStyle/>
          <a:p>
            <a:pPr algn="ctr">
              <a:lnSpc>
                <a:spcPct val="107000"/>
              </a:lnSpc>
            </a:pPr>
            <a:r>
              <a:rPr lang="en-GB" sz="1100" b="1" dirty="0">
                <a:latin typeface="Century Gothic" panose="020B0502020202020204" pitchFamily="34" charset="0"/>
                <a:ea typeface="Calibri" panose="020F0502020204030204" pitchFamily="34" charset="0"/>
                <a:cs typeface="Times New Roman" panose="02020603050405020304" pitchFamily="18" charset="0"/>
              </a:rPr>
              <a:t>Year 3</a:t>
            </a:r>
          </a:p>
          <a:p>
            <a:pPr algn="ctr">
              <a:lnSpc>
                <a:spcPct val="107000"/>
              </a:lnSpc>
            </a:pPr>
            <a:r>
              <a:rPr lang="en-GB" sz="1100" b="1" dirty="0">
                <a:latin typeface="Century Gothic" panose="020B0502020202020204" pitchFamily="34" charset="0"/>
                <a:ea typeface="Calibri" panose="020F0502020204030204" pitchFamily="34" charset="0"/>
                <a:cs typeface="Times New Roman" panose="02020603050405020304" pitchFamily="18" charset="0"/>
              </a:rPr>
              <a:t>Summer </a:t>
            </a:r>
            <a:r>
              <a:rPr lang="en-GB" sz="1100" b="1" dirty="0" smtClean="0">
                <a:latin typeface="Century Gothic" panose="020B0502020202020204" pitchFamily="34" charset="0"/>
                <a:ea typeface="Calibri" panose="020F0502020204030204" pitchFamily="34" charset="0"/>
                <a:cs typeface="Times New Roman" panose="02020603050405020304" pitchFamily="18" charset="0"/>
              </a:rPr>
              <a:t>2024</a:t>
            </a:r>
            <a:endParaRPr lang="en-GB" sz="1100" b="1" dirty="0">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pPr>
            <a:endParaRPr lang="en-GB" sz="1100" b="1" dirty="0">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pPr>
            <a:r>
              <a:rPr lang="en-GB" sz="1100" i="1" dirty="0">
                <a:latin typeface="Century Gothic" panose="020B0502020202020204" pitchFamily="34" charset="0"/>
                <a:ea typeface="Calibri" panose="020F0502020204030204" pitchFamily="34" charset="0"/>
                <a:cs typeface="Times New Roman" panose="02020603050405020304" pitchFamily="18" charset="0"/>
              </a:rPr>
              <a:t>Iron Man</a:t>
            </a:r>
          </a:p>
        </p:txBody>
      </p:sp>
      <p:pic>
        <p:nvPicPr>
          <p:cNvPr id="1026" name="Picture 2" descr="The Iron Man: A Children's Story in Five Nights: 1: Amazon.co.uk: Ted Hughes,  Tom Gauld: 8601300335667: Book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77683" y="4232411"/>
            <a:ext cx="564275" cy="82550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9" name="Table 18"/>
          <p:cNvGraphicFramePr>
            <a:graphicFrameLocks noGrp="1"/>
          </p:cNvGraphicFramePr>
          <p:nvPr>
            <p:extLst>
              <p:ext uri="{D42A27DB-BD31-4B8C-83A1-F6EECF244321}">
                <p14:modId xmlns:p14="http://schemas.microsoft.com/office/powerpoint/2010/main" val="2957601991"/>
              </p:ext>
            </p:extLst>
          </p:nvPr>
        </p:nvGraphicFramePr>
        <p:xfrm>
          <a:off x="4176977" y="6017884"/>
          <a:ext cx="3873945" cy="717551"/>
        </p:xfrm>
        <a:graphic>
          <a:graphicData uri="http://schemas.openxmlformats.org/drawingml/2006/table">
            <a:tbl>
              <a:tblPr firstRow="1" firstCol="1" bandRow="1"/>
              <a:tblGrid>
                <a:gridCol w="3873945">
                  <a:extLst>
                    <a:ext uri="{9D8B030D-6E8A-4147-A177-3AD203B41FA5}">
                      <a16:colId xmlns:a16="http://schemas.microsoft.com/office/drawing/2014/main" val="20000"/>
                    </a:ext>
                  </a:extLst>
                </a:gridCol>
              </a:tblGrid>
              <a:tr h="83990">
                <a:tc>
                  <a:txBody>
                    <a:bodyPr/>
                    <a:lstStyle/>
                    <a:p>
                      <a:pPr algn="l">
                        <a:lnSpc>
                          <a:spcPct val="107000"/>
                        </a:lnSpc>
                        <a:spcAft>
                          <a:spcPts val="0"/>
                        </a:spcAft>
                      </a:pP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French</a:t>
                      </a:r>
                      <a:endParaRPr lang="en-GB"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extLst>
                  <a:ext uri="{0D108BD9-81ED-4DB2-BD59-A6C34878D82A}">
                    <a16:rowId xmlns:a16="http://schemas.microsoft.com/office/drawing/2014/main" val="10000"/>
                  </a:ext>
                </a:extLst>
              </a:tr>
              <a:tr h="215006">
                <a:tc>
                  <a:txBody>
                    <a:bodyPr/>
                    <a:lstStyle/>
                    <a:p>
                      <a:pPr algn="l">
                        <a:lnSpc>
                          <a:spcPct val="107000"/>
                        </a:lnSpc>
                        <a:spcAft>
                          <a:spcPts val="0"/>
                        </a:spcAft>
                      </a:pPr>
                      <a:r>
                        <a:rPr lang="en-GB" sz="1100" kern="1200" dirty="0">
                          <a:solidFill>
                            <a:schemeClr val="tx1"/>
                          </a:solidFill>
                          <a:effectLst/>
                          <a:latin typeface="Century Gothic" panose="020B0502020202020204" pitchFamily="34" charset="0"/>
                          <a:ea typeface="+mn-ea"/>
                          <a:cs typeface="+mn-cs"/>
                        </a:rPr>
                        <a:t>We</a:t>
                      </a:r>
                      <a:r>
                        <a:rPr lang="en-GB" sz="1100" kern="1200" baseline="0" dirty="0">
                          <a:solidFill>
                            <a:schemeClr val="tx1"/>
                          </a:solidFill>
                          <a:effectLst/>
                          <a:latin typeface="Century Gothic" panose="020B0502020202020204" pitchFamily="34" charset="0"/>
                          <a:ea typeface="+mn-ea"/>
                          <a:cs typeface="+mn-cs"/>
                        </a:rPr>
                        <a:t> will be learning the names of f</a:t>
                      </a:r>
                      <a:r>
                        <a:rPr lang="en-GB" sz="1100" kern="1200" dirty="0">
                          <a:solidFill>
                            <a:schemeClr val="tx1"/>
                          </a:solidFill>
                          <a:effectLst/>
                          <a:latin typeface="Century Gothic" panose="020B0502020202020204" pitchFamily="34" charset="0"/>
                          <a:ea typeface="+mn-ea"/>
                          <a:cs typeface="+mn-cs"/>
                        </a:rPr>
                        <a:t>oods, fruits, zoo animals as well as days of the week, months of the year</a:t>
                      </a:r>
                      <a:r>
                        <a:rPr lang="en-GB" sz="1100" kern="1200" baseline="0" dirty="0">
                          <a:solidFill>
                            <a:schemeClr val="tx1"/>
                          </a:solidFill>
                          <a:effectLst/>
                          <a:latin typeface="Century Gothic" panose="020B0502020202020204" pitchFamily="34" charset="0"/>
                          <a:ea typeface="+mn-ea"/>
                          <a:cs typeface="+mn-cs"/>
                        </a:rPr>
                        <a:t> and parts of the </a:t>
                      </a:r>
                      <a:r>
                        <a:rPr lang="en-GB" sz="1100" kern="1200" dirty="0">
                          <a:solidFill>
                            <a:schemeClr val="tx1"/>
                          </a:solidFill>
                          <a:effectLst/>
                          <a:latin typeface="Century Gothic" panose="020B0502020202020204" pitchFamily="34" charset="0"/>
                          <a:ea typeface="+mn-ea"/>
                          <a:cs typeface="+mn-cs"/>
                        </a:rPr>
                        <a:t>human body.</a:t>
                      </a:r>
                      <a:endParaRPr lang="en-GB"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92288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5270B1B-F2E9-45D5-9BCF-BF17D751CE51}"/>
              </a:ext>
            </a:extLst>
          </p:cNvPr>
          <p:cNvGraphicFramePr>
            <a:graphicFrameLocks noGrp="1"/>
          </p:cNvGraphicFramePr>
          <p:nvPr>
            <p:extLst>
              <p:ext uri="{D42A27DB-BD31-4B8C-83A1-F6EECF244321}">
                <p14:modId xmlns:p14="http://schemas.microsoft.com/office/powerpoint/2010/main" val="4224563431"/>
              </p:ext>
            </p:extLst>
          </p:nvPr>
        </p:nvGraphicFramePr>
        <p:xfrm>
          <a:off x="121186" y="72542"/>
          <a:ext cx="6462494" cy="6717348"/>
        </p:xfrm>
        <a:graphic>
          <a:graphicData uri="http://schemas.openxmlformats.org/drawingml/2006/table">
            <a:tbl>
              <a:tblPr firstRow="1" firstCol="1" bandRow="1"/>
              <a:tblGrid>
                <a:gridCol w="6462494">
                  <a:extLst>
                    <a:ext uri="{9D8B030D-6E8A-4147-A177-3AD203B41FA5}">
                      <a16:colId xmlns:a16="http://schemas.microsoft.com/office/drawing/2014/main" val="20000"/>
                    </a:ext>
                  </a:extLst>
                </a:gridCol>
              </a:tblGrid>
              <a:tr h="171475">
                <a:tc>
                  <a:txBody>
                    <a:bodyPr/>
                    <a:lstStyle/>
                    <a:p>
                      <a:pPr algn="l">
                        <a:lnSpc>
                          <a:spcPct val="107000"/>
                        </a:lnSpc>
                        <a:spcAft>
                          <a:spcPts val="0"/>
                        </a:spcAft>
                      </a:pPr>
                      <a:r>
                        <a:rPr lang="en-GB" sz="11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English</a:t>
                      </a:r>
                      <a:r>
                        <a:rPr lang="en-GB" sz="1100" b="1"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GB" sz="110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5768857">
                <a:tc>
                  <a:txBody>
                    <a:bodyPr/>
                    <a:lstStyle/>
                    <a:p>
                      <a:r>
                        <a:rPr lang="en-GB" sz="1100" b="1" kern="1200" dirty="0">
                          <a:solidFill>
                            <a:schemeClr val="tx1"/>
                          </a:solidFill>
                          <a:effectLst/>
                          <a:latin typeface="Century Gothic" panose="020B0502020202020204" pitchFamily="34" charset="0"/>
                          <a:ea typeface="+mn-ea"/>
                          <a:cs typeface="+mn-cs"/>
                        </a:rPr>
                        <a:t>Spellings</a:t>
                      </a:r>
                    </a:p>
                    <a:p>
                      <a:r>
                        <a:rPr lang="en-GB" sz="1100" b="0" kern="1200" dirty="0">
                          <a:solidFill>
                            <a:schemeClr val="tx1"/>
                          </a:solidFill>
                          <a:effectLst/>
                          <a:latin typeface="Century Gothic" panose="020B0502020202020204" pitchFamily="34" charset="0"/>
                          <a:ea typeface="+mn-ea"/>
                          <a:cs typeface="+mn-cs"/>
                        </a:rPr>
                        <a:t>Statutory words – consolidation of</a:t>
                      </a:r>
                      <a:r>
                        <a:rPr lang="en-GB" sz="1100" b="0" kern="1200" baseline="0" dirty="0">
                          <a:solidFill>
                            <a:schemeClr val="tx1"/>
                          </a:solidFill>
                          <a:effectLst/>
                          <a:latin typeface="Century Gothic" panose="020B0502020202020204" pitchFamily="34" charset="0"/>
                          <a:ea typeface="+mn-ea"/>
                          <a:cs typeface="+mn-cs"/>
                        </a:rPr>
                        <a:t> key words covered so far</a:t>
                      </a:r>
                    </a:p>
                    <a:p>
                      <a:r>
                        <a:rPr lang="en-GB" sz="1100" b="0" kern="1200" baseline="0" dirty="0">
                          <a:solidFill>
                            <a:schemeClr val="tx1"/>
                          </a:solidFill>
                          <a:effectLst/>
                          <a:latin typeface="Century Gothic" panose="020B0502020202020204" pitchFamily="34" charset="0"/>
                          <a:ea typeface="+mn-ea"/>
                          <a:cs typeface="+mn-cs"/>
                        </a:rPr>
                        <a:t>Spellings ending in –</a:t>
                      </a:r>
                      <a:r>
                        <a:rPr lang="en-GB" sz="1100" b="0" kern="1200" baseline="0" dirty="0" err="1">
                          <a:solidFill>
                            <a:schemeClr val="tx1"/>
                          </a:solidFill>
                          <a:effectLst/>
                          <a:latin typeface="Century Gothic" panose="020B0502020202020204" pitchFamily="34" charset="0"/>
                          <a:ea typeface="+mn-ea"/>
                          <a:cs typeface="+mn-cs"/>
                        </a:rPr>
                        <a:t>ary</a:t>
                      </a:r>
                      <a:endParaRPr lang="en-GB" sz="1100" b="0" kern="1200" baseline="0" dirty="0">
                        <a:solidFill>
                          <a:schemeClr val="tx1"/>
                        </a:solidFill>
                        <a:effectLst/>
                        <a:latin typeface="Century Gothic" panose="020B0502020202020204" pitchFamily="34" charset="0"/>
                        <a:ea typeface="+mn-ea"/>
                        <a:cs typeface="+mn-cs"/>
                      </a:endParaRPr>
                    </a:p>
                    <a:p>
                      <a:r>
                        <a:rPr lang="en-GB" sz="1100" b="0" kern="1200" baseline="0" dirty="0">
                          <a:solidFill>
                            <a:schemeClr val="tx1"/>
                          </a:solidFill>
                          <a:effectLst/>
                          <a:latin typeface="Century Gothic" panose="020B0502020202020204" pitchFamily="34" charset="0"/>
                          <a:ea typeface="+mn-ea"/>
                          <a:cs typeface="+mn-cs"/>
                        </a:rPr>
                        <a:t>Spellings with a short /u/ sound spelt with ‘o’</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kern="1200" baseline="0" dirty="0">
                          <a:solidFill>
                            <a:schemeClr val="tx1"/>
                          </a:solidFill>
                          <a:effectLst/>
                          <a:latin typeface="Century Gothic" panose="020B0502020202020204" pitchFamily="34" charset="0"/>
                          <a:ea typeface="+mn-ea"/>
                          <a:cs typeface="+mn-cs"/>
                        </a:rPr>
                        <a:t>Spellings with a short /u/ sound spelt with ‘</a:t>
                      </a:r>
                      <a:r>
                        <a:rPr lang="en-GB" sz="1100" b="0" kern="1200" baseline="0" dirty="0" err="1">
                          <a:solidFill>
                            <a:schemeClr val="tx1"/>
                          </a:solidFill>
                          <a:effectLst/>
                          <a:latin typeface="Century Gothic" panose="020B0502020202020204" pitchFamily="34" charset="0"/>
                          <a:ea typeface="+mn-ea"/>
                          <a:cs typeface="+mn-cs"/>
                        </a:rPr>
                        <a:t>ou</a:t>
                      </a:r>
                      <a:r>
                        <a:rPr lang="en-GB" sz="1100" b="0" kern="1200" baseline="0" dirty="0">
                          <a:solidFill>
                            <a:schemeClr val="tx1"/>
                          </a:solidFill>
                          <a:effectLst/>
                          <a:latin typeface="Century Gothic" panose="020B0502020202020204" pitchFamily="34"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kern="1200" baseline="0" dirty="0">
                          <a:solidFill>
                            <a:schemeClr val="tx1"/>
                          </a:solidFill>
                          <a:effectLst/>
                          <a:latin typeface="Century Gothic" panose="020B0502020202020204" pitchFamily="34" charset="0"/>
                          <a:ea typeface="+mn-ea"/>
                          <a:cs typeface="+mn-cs"/>
                        </a:rPr>
                        <a:t>Spellings from the same word families e.g. structure, construction </a:t>
                      </a:r>
                    </a:p>
                    <a:p>
                      <a:r>
                        <a:rPr lang="en-GB" sz="1100" b="0" kern="1200" baseline="0" dirty="0">
                          <a:solidFill>
                            <a:schemeClr val="tx1"/>
                          </a:solidFill>
                          <a:effectLst/>
                          <a:latin typeface="Century Gothic" panose="020B0502020202020204" pitchFamily="34" charset="0"/>
                          <a:ea typeface="+mn-ea"/>
                          <a:cs typeface="+mn-cs"/>
                        </a:rPr>
                        <a:t>Spellings ending in the suffix –al</a:t>
                      </a:r>
                    </a:p>
                    <a:p>
                      <a:r>
                        <a:rPr lang="en-GB" sz="1100" b="0" kern="1200" baseline="0" dirty="0">
                          <a:solidFill>
                            <a:schemeClr val="tx1"/>
                          </a:solidFill>
                          <a:effectLst/>
                          <a:latin typeface="Century Gothic" panose="020B0502020202020204" pitchFamily="34" charset="0"/>
                          <a:ea typeface="+mn-ea"/>
                          <a:cs typeface="+mn-cs"/>
                        </a:rPr>
                        <a:t>Spellings ending with /</a:t>
                      </a:r>
                      <a:r>
                        <a:rPr lang="en-GB" sz="1100" b="0" kern="1200" baseline="0" dirty="0" err="1">
                          <a:solidFill>
                            <a:schemeClr val="tx1"/>
                          </a:solidFill>
                          <a:effectLst/>
                          <a:latin typeface="Century Gothic" panose="020B0502020202020204" pitchFamily="34" charset="0"/>
                          <a:ea typeface="+mn-ea"/>
                          <a:cs typeface="+mn-cs"/>
                        </a:rPr>
                        <a:t>zher</a:t>
                      </a:r>
                      <a:r>
                        <a:rPr lang="en-GB" sz="1100" b="0" kern="1200" baseline="0" dirty="0">
                          <a:solidFill>
                            <a:schemeClr val="tx1"/>
                          </a:solidFill>
                          <a:effectLst/>
                          <a:latin typeface="Century Gothic" panose="020B0502020202020204" pitchFamily="34" charset="0"/>
                          <a:ea typeface="+mn-ea"/>
                          <a:cs typeface="+mn-cs"/>
                        </a:rPr>
                        <a:t>/spelt ‘sure’</a:t>
                      </a:r>
                    </a:p>
                    <a:p>
                      <a:r>
                        <a:rPr lang="en-GB" sz="1100" b="0" kern="1200" baseline="0" dirty="0">
                          <a:solidFill>
                            <a:schemeClr val="tx1"/>
                          </a:solidFill>
                          <a:effectLst/>
                          <a:latin typeface="Century Gothic" panose="020B0502020202020204" pitchFamily="34" charset="0"/>
                          <a:ea typeface="+mn-ea"/>
                          <a:cs typeface="+mn-cs"/>
                        </a:rPr>
                        <a:t>Spellings ending with /</a:t>
                      </a:r>
                      <a:r>
                        <a:rPr lang="en-GB" sz="1100" b="0" kern="1200" baseline="0" dirty="0" err="1">
                          <a:solidFill>
                            <a:schemeClr val="tx1"/>
                          </a:solidFill>
                          <a:effectLst/>
                          <a:latin typeface="Century Gothic" panose="020B0502020202020204" pitchFamily="34" charset="0"/>
                          <a:ea typeface="+mn-ea"/>
                          <a:cs typeface="+mn-cs"/>
                        </a:rPr>
                        <a:t>cher</a:t>
                      </a:r>
                      <a:r>
                        <a:rPr lang="en-GB" sz="1100" b="0" kern="1200" baseline="0" dirty="0">
                          <a:solidFill>
                            <a:schemeClr val="tx1"/>
                          </a:solidFill>
                          <a:effectLst/>
                          <a:latin typeface="Century Gothic" panose="020B0502020202020204" pitchFamily="34" charset="0"/>
                          <a:ea typeface="+mn-ea"/>
                          <a:cs typeface="+mn-cs"/>
                        </a:rPr>
                        <a:t>/sound spelt ‘</a:t>
                      </a:r>
                      <a:r>
                        <a:rPr lang="en-GB" sz="1100" b="0" kern="1200" baseline="0" dirty="0" err="1">
                          <a:solidFill>
                            <a:schemeClr val="tx1"/>
                          </a:solidFill>
                          <a:effectLst/>
                          <a:latin typeface="Century Gothic" panose="020B0502020202020204" pitchFamily="34" charset="0"/>
                          <a:ea typeface="+mn-ea"/>
                          <a:cs typeface="+mn-cs"/>
                        </a:rPr>
                        <a:t>ture</a:t>
                      </a:r>
                      <a:r>
                        <a:rPr lang="en-GB" sz="1100" b="0" kern="1200" baseline="0" dirty="0">
                          <a:solidFill>
                            <a:schemeClr val="tx1"/>
                          </a:solidFill>
                          <a:effectLst/>
                          <a:latin typeface="Century Gothic" panose="020B0502020202020204" pitchFamily="34" charset="0"/>
                          <a:ea typeface="+mn-ea"/>
                          <a:cs typeface="+mn-cs"/>
                        </a:rPr>
                        <a:t>’</a:t>
                      </a:r>
                    </a:p>
                    <a:p>
                      <a:r>
                        <a:rPr lang="en-GB" sz="1100" b="0" kern="1200" baseline="0" dirty="0">
                          <a:solidFill>
                            <a:schemeClr val="tx1"/>
                          </a:solidFill>
                          <a:effectLst/>
                          <a:latin typeface="Century Gothic" panose="020B0502020202020204" pitchFamily="34" charset="0"/>
                          <a:ea typeface="+mn-ea"/>
                          <a:cs typeface="+mn-cs"/>
                        </a:rPr>
                        <a:t>Silent letter </a:t>
                      </a:r>
                      <a:r>
                        <a:rPr lang="en-GB" sz="1100" b="0" kern="1200" baseline="0" dirty="0" err="1">
                          <a:solidFill>
                            <a:schemeClr val="tx1"/>
                          </a:solidFill>
                          <a:effectLst/>
                          <a:latin typeface="Century Gothic" panose="020B0502020202020204" pitchFamily="34" charset="0"/>
                          <a:ea typeface="+mn-ea"/>
                          <a:cs typeface="+mn-cs"/>
                        </a:rPr>
                        <a:t>revisition</a:t>
                      </a:r>
                      <a:r>
                        <a:rPr lang="en-GB" sz="1100" b="0" kern="1200" baseline="0" dirty="0">
                          <a:solidFill>
                            <a:schemeClr val="tx1"/>
                          </a:solidFill>
                          <a:effectLst/>
                          <a:latin typeface="Century Gothic" panose="020B0502020202020204" pitchFamily="34" charset="0"/>
                          <a:ea typeface="+mn-ea"/>
                          <a:cs typeface="+mn-cs"/>
                        </a:rPr>
                        <a:t> </a:t>
                      </a:r>
                    </a:p>
                    <a:p>
                      <a:r>
                        <a:rPr lang="en-GB" sz="1100" b="0" kern="1200" baseline="0" dirty="0">
                          <a:solidFill>
                            <a:schemeClr val="tx1"/>
                          </a:solidFill>
                          <a:effectLst/>
                          <a:latin typeface="Century Gothic" panose="020B0502020202020204" pitchFamily="34" charset="0"/>
                          <a:ea typeface="+mn-ea"/>
                          <a:cs typeface="+mn-cs"/>
                        </a:rPr>
                        <a:t>Review and consolidation of statutory words</a:t>
                      </a:r>
                    </a:p>
                    <a:p>
                      <a:r>
                        <a:rPr lang="en-GB" sz="1100" b="1" kern="1200" dirty="0">
                          <a:solidFill>
                            <a:schemeClr val="tx1"/>
                          </a:solidFill>
                          <a:effectLst/>
                          <a:latin typeface="Century Gothic" panose="020B0502020202020204" pitchFamily="34" charset="0"/>
                          <a:ea typeface="+mn-ea"/>
                          <a:cs typeface="+mn-cs"/>
                        </a:rPr>
                        <a:t>Vocabulary, Grammar and Punctuation:</a:t>
                      </a:r>
                    </a:p>
                    <a:p>
                      <a:r>
                        <a:rPr lang="en-GB" sz="1100" b="0" kern="1200" dirty="0">
                          <a:solidFill>
                            <a:schemeClr val="tx1"/>
                          </a:solidFill>
                          <a:effectLst/>
                          <a:latin typeface="Century Gothic" panose="020B0502020202020204" pitchFamily="34" charset="0"/>
                          <a:ea typeface="+mn-ea"/>
                          <a:cs typeface="+mn-cs"/>
                        </a:rPr>
                        <a:t>Recognising and sorting</a:t>
                      </a:r>
                      <a:r>
                        <a:rPr lang="en-GB" sz="1100" b="0" kern="1200" baseline="0" dirty="0">
                          <a:solidFill>
                            <a:schemeClr val="tx1"/>
                          </a:solidFill>
                          <a:effectLst/>
                          <a:latin typeface="Century Gothic" panose="020B0502020202020204" pitchFamily="34" charset="0"/>
                          <a:ea typeface="+mn-ea"/>
                          <a:cs typeface="+mn-cs"/>
                        </a:rPr>
                        <a:t> different types of noun.</a:t>
                      </a:r>
                    </a:p>
                    <a:p>
                      <a:r>
                        <a:rPr lang="en-GB" sz="1100" b="0" kern="1200" baseline="0" dirty="0">
                          <a:solidFill>
                            <a:schemeClr val="tx1"/>
                          </a:solidFill>
                          <a:effectLst/>
                          <a:latin typeface="Century Gothic" panose="020B0502020202020204" pitchFamily="34" charset="0"/>
                          <a:ea typeface="+mn-ea"/>
                          <a:cs typeface="+mn-cs"/>
                        </a:rPr>
                        <a:t>Learning how to use paragraphs correctly in our writing. </a:t>
                      </a:r>
                    </a:p>
                    <a:p>
                      <a:r>
                        <a:rPr lang="en-GB" sz="1100" b="0" kern="1200" baseline="0" dirty="0">
                          <a:solidFill>
                            <a:schemeClr val="tx1"/>
                          </a:solidFill>
                          <a:effectLst/>
                          <a:latin typeface="Century Gothic" panose="020B0502020202020204" pitchFamily="34" charset="0"/>
                          <a:ea typeface="+mn-ea"/>
                          <a:cs typeface="+mn-cs"/>
                        </a:rPr>
                        <a:t>Word families </a:t>
                      </a:r>
                    </a:p>
                    <a:p>
                      <a:r>
                        <a:rPr lang="en-GB" sz="1100" b="0" kern="1200" baseline="0" dirty="0">
                          <a:solidFill>
                            <a:schemeClr val="tx1"/>
                          </a:solidFill>
                          <a:effectLst/>
                          <a:latin typeface="Century Gothic" panose="020B0502020202020204" pitchFamily="34" charset="0"/>
                          <a:ea typeface="+mn-ea"/>
                          <a:cs typeface="+mn-cs"/>
                        </a:rPr>
                        <a:t>Prefixes</a:t>
                      </a:r>
                      <a:endParaRPr lang="en-GB" sz="1100" b="0" kern="1200" dirty="0">
                        <a:solidFill>
                          <a:schemeClr val="tx1"/>
                        </a:solidFill>
                        <a:effectLst/>
                        <a:latin typeface="Century Gothic" panose="020B0502020202020204" pitchFamily="34" charset="0"/>
                        <a:ea typeface="+mn-ea"/>
                        <a:cs typeface="+mn-cs"/>
                      </a:endParaRPr>
                    </a:p>
                    <a:p>
                      <a:r>
                        <a:rPr lang="en-GB" sz="1100" b="1" kern="1200" dirty="0">
                          <a:solidFill>
                            <a:schemeClr val="tx1"/>
                          </a:solidFill>
                          <a:effectLst/>
                          <a:latin typeface="Century Gothic" panose="020B0502020202020204" pitchFamily="34" charset="0"/>
                          <a:ea typeface="+mn-ea"/>
                          <a:cs typeface="+mn-cs"/>
                        </a:rPr>
                        <a:t>Reading and VIPERS (vocabulary, infer, predict, explain, retrieve, sequence/summarise):</a:t>
                      </a:r>
                      <a:endParaRPr lang="en-GB" sz="1100" kern="1200" dirty="0">
                        <a:solidFill>
                          <a:schemeClr val="tx1"/>
                        </a:solidFill>
                        <a:effectLst/>
                        <a:latin typeface="Century Gothic" panose="020B0502020202020204" pitchFamily="34" charset="0"/>
                        <a:ea typeface="+mn-ea"/>
                        <a:cs typeface="+mn-cs"/>
                      </a:endParaRPr>
                    </a:p>
                    <a:p>
                      <a:r>
                        <a:rPr lang="en-GB" sz="1100" kern="1200" dirty="0">
                          <a:solidFill>
                            <a:schemeClr val="tx1"/>
                          </a:solidFill>
                          <a:effectLst/>
                          <a:latin typeface="Century Gothic" panose="020B0502020202020204" pitchFamily="34" charset="0"/>
                          <a:ea typeface="+mn-ea"/>
                          <a:cs typeface="+mn-cs"/>
                        </a:rPr>
                        <a:t>Through studying Iron Man we will:</a:t>
                      </a:r>
                    </a:p>
                    <a:p>
                      <a:pPr marL="171450" lvl="0" indent="-171450">
                        <a:buFont typeface="Arial" panose="020B0604020202020204" pitchFamily="34" charset="0"/>
                        <a:buChar char="•"/>
                      </a:pPr>
                      <a:r>
                        <a:rPr lang="en-US" sz="1100" b="0" i="0" kern="1200" dirty="0">
                          <a:solidFill>
                            <a:schemeClr val="tx1"/>
                          </a:solidFill>
                          <a:effectLst/>
                          <a:latin typeface="Century Gothic" panose="020B0502020202020204" pitchFamily="34" charset="0"/>
                          <a:ea typeface="+mn-ea"/>
                          <a:cs typeface="+mn-cs"/>
                        </a:rPr>
                        <a:t>Understand what they read, in books they can read independently, by: identifying main ideas drawn from more than one paragraph and summarising these.</a:t>
                      </a:r>
                    </a:p>
                    <a:p>
                      <a:pPr marL="171450" lvl="0" indent="-171450">
                        <a:buFont typeface="Arial" panose="020B0604020202020204" pitchFamily="34" charset="0"/>
                        <a:buChar char="•"/>
                      </a:pPr>
                      <a:r>
                        <a:rPr lang="en-US" sz="1100" b="0" i="0" kern="1200" dirty="0">
                          <a:solidFill>
                            <a:schemeClr val="tx1"/>
                          </a:solidFill>
                          <a:effectLst/>
                          <a:latin typeface="Century Gothic" panose="020B0502020202020204" pitchFamily="34" charset="0"/>
                          <a:ea typeface="+mn-ea"/>
                          <a:cs typeface="+mn-cs"/>
                        </a:rPr>
                        <a:t>Develop positive attitudes to reading and understanding of what they read by: using dictionaries to check the meaning of words that they have read</a:t>
                      </a:r>
                    </a:p>
                    <a:p>
                      <a:pPr marL="0" lvl="0" indent="0">
                        <a:buFont typeface="Arial" panose="020B0604020202020204" pitchFamily="34" charset="0"/>
                        <a:buNone/>
                      </a:pPr>
                      <a:r>
                        <a:rPr lang="en-GB" sz="1100" kern="1200" dirty="0">
                          <a:solidFill>
                            <a:schemeClr val="tx1"/>
                          </a:solidFill>
                          <a:effectLst/>
                          <a:latin typeface="Century Gothic" panose="020B0502020202020204" pitchFamily="34" charset="0"/>
                          <a:ea typeface="+mn-ea"/>
                          <a:cs typeface="+mn-cs"/>
                        </a:rPr>
                        <a:t>Through studying our key texts we will: </a:t>
                      </a:r>
                    </a:p>
                    <a:p>
                      <a:pPr marL="171450" lvl="0" indent="-171450">
                        <a:buFont typeface="Arial" panose="020B0604020202020204" pitchFamily="34" charset="0"/>
                        <a:buChar char="•"/>
                      </a:pPr>
                      <a:r>
                        <a:rPr lang="en-US" sz="1100" b="0" i="0" kern="1200" dirty="0">
                          <a:solidFill>
                            <a:schemeClr val="tx1"/>
                          </a:solidFill>
                          <a:effectLst/>
                          <a:latin typeface="Century Gothic" panose="020B0502020202020204" pitchFamily="34" charset="0"/>
                          <a:ea typeface="+mn-ea"/>
                          <a:cs typeface="+mn-cs"/>
                        </a:rPr>
                        <a:t>Develop positive attitudes to reading and understanding of what they read by: discussing words and phrases that capture the reader’s interest and imagination.</a:t>
                      </a:r>
                    </a:p>
                    <a:p>
                      <a:pPr marL="171450" lvl="0" indent="-171450">
                        <a:buFont typeface="Arial" panose="020B0604020202020204" pitchFamily="34" charset="0"/>
                        <a:buChar char="•"/>
                      </a:pPr>
                      <a:r>
                        <a:rPr lang="en-US" sz="1100" b="0" i="0" kern="1200" dirty="0">
                          <a:solidFill>
                            <a:schemeClr val="tx1"/>
                          </a:solidFill>
                          <a:effectLst/>
                          <a:latin typeface="Century Gothic" panose="020B0502020202020204" pitchFamily="34" charset="0"/>
                          <a:ea typeface="+mn-ea"/>
                          <a:cs typeface="+mn-cs"/>
                        </a:rPr>
                        <a:t>Understand what they read, in books they can read independently, by: asking questions to improve their understanding of a text</a:t>
                      </a:r>
                    </a:p>
                    <a:p>
                      <a:pPr marL="171450" lvl="0" indent="-171450">
                        <a:buFont typeface="Arial" panose="020B0604020202020204" pitchFamily="34" charset="0"/>
                        <a:buChar char="•"/>
                      </a:pPr>
                      <a:r>
                        <a:rPr lang="en-GB" sz="1100" b="1" kern="1200" dirty="0">
                          <a:solidFill>
                            <a:schemeClr val="tx1"/>
                          </a:solidFill>
                          <a:effectLst/>
                          <a:latin typeface="Century Gothic" panose="020B0502020202020204" pitchFamily="34" charset="0"/>
                          <a:ea typeface="+mn-ea"/>
                          <a:cs typeface="+mn-cs"/>
                        </a:rPr>
                        <a:t>Key </a:t>
                      </a:r>
                      <a:r>
                        <a:rPr lang="en-GB" sz="1100" b="1" kern="1200" dirty="0" smtClean="0">
                          <a:solidFill>
                            <a:schemeClr val="tx1"/>
                          </a:solidFill>
                          <a:effectLst/>
                          <a:latin typeface="Century Gothic" panose="020B0502020202020204" pitchFamily="34" charset="0"/>
                          <a:ea typeface="+mn-ea"/>
                          <a:cs typeface="+mn-cs"/>
                        </a:rPr>
                        <a:t>texts:</a:t>
                      </a:r>
                      <a:r>
                        <a:rPr lang="en-GB" sz="1100" b="1" kern="1200" baseline="0" dirty="0">
                          <a:solidFill>
                            <a:schemeClr val="tx1"/>
                          </a:solidFill>
                          <a:effectLst/>
                          <a:latin typeface="Century Gothic" panose="020B0502020202020204" pitchFamily="34" charset="0"/>
                          <a:ea typeface="+mn-ea"/>
                          <a:cs typeface="+mn-cs"/>
                        </a:rPr>
                        <a:t> </a:t>
                      </a:r>
                      <a:r>
                        <a:rPr lang="en-GB" sz="1100" b="0" kern="1200" baseline="0" dirty="0" smtClean="0">
                          <a:solidFill>
                            <a:schemeClr val="tx1"/>
                          </a:solidFill>
                          <a:effectLst/>
                          <a:latin typeface="Century Gothic" panose="020B0502020202020204" pitchFamily="34" charset="0"/>
                          <a:ea typeface="+mn-ea"/>
                          <a:cs typeface="+mn-cs"/>
                        </a:rPr>
                        <a:t>Iron </a:t>
                      </a:r>
                      <a:r>
                        <a:rPr lang="en-GB" sz="1100" b="0" kern="1200" baseline="0" dirty="0">
                          <a:solidFill>
                            <a:schemeClr val="tx1"/>
                          </a:solidFill>
                          <a:effectLst/>
                          <a:latin typeface="Century Gothic" panose="020B0502020202020204" pitchFamily="34" charset="0"/>
                          <a:ea typeface="+mn-ea"/>
                          <a:cs typeface="+mn-cs"/>
                        </a:rPr>
                        <a:t>Man. </a:t>
                      </a:r>
                      <a:endParaRPr lang="en-GB" sz="1100" kern="1200" dirty="0">
                        <a:solidFill>
                          <a:schemeClr val="tx1"/>
                        </a:solidFill>
                        <a:effectLst/>
                        <a:latin typeface="Century Gothic" panose="020B0502020202020204" pitchFamily="34" charset="0"/>
                        <a:ea typeface="+mn-ea"/>
                        <a:cs typeface="+mn-cs"/>
                      </a:endParaRPr>
                    </a:p>
                    <a:p>
                      <a:r>
                        <a:rPr lang="en-GB" sz="1100" b="1" kern="1200" dirty="0">
                          <a:solidFill>
                            <a:schemeClr val="tx1"/>
                          </a:solidFill>
                          <a:effectLst/>
                          <a:latin typeface="Century Gothic" panose="020B0502020202020204" pitchFamily="34" charset="0"/>
                          <a:ea typeface="+mn-ea"/>
                          <a:cs typeface="+mn-cs"/>
                        </a:rPr>
                        <a:t>Writing:</a:t>
                      </a:r>
                      <a:endParaRPr lang="en-GB" sz="1100" kern="1200" dirty="0">
                        <a:solidFill>
                          <a:schemeClr val="tx1"/>
                        </a:solidFill>
                        <a:effectLst/>
                        <a:latin typeface="Century Gothic" panose="020B0502020202020204" pitchFamily="34" charset="0"/>
                        <a:ea typeface="+mn-ea"/>
                        <a:cs typeface="+mn-cs"/>
                      </a:endParaRPr>
                    </a:p>
                    <a:p>
                      <a:r>
                        <a:rPr lang="en-GB" sz="1100" kern="1200" dirty="0">
                          <a:solidFill>
                            <a:schemeClr val="tx1"/>
                          </a:solidFill>
                          <a:effectLst/>
                          <a:latin typeface="Century Gothic" panose="020B0502020202020204" pitchFamily="34" charset="0"/>
                          <a:ea typeface="+mn-ea"/>
                          <a:cs typeface="+mn-cs"/>
                        </a:rPr>
                        <a:t>We will develop positive attitudes towards and stamina for writing through planning, drafting and editing by:</a:t>
                      </a:r>
                    </a:p>
                    <a:p>
                      <a:pPr marL="171450" lvl="0" indent="-171450">
                        <a:buFont typeface="Arial" panose="020B0604020202020204" pitchFamily="34" charset="0"/>
                        <a:buChar char="•"/>
                      </a:pPr>
                      <a:r>
                        <a:rPr lang="en-GB" sz="1100" kern="1200" dirty="0">
                          <a:solidFill>
                            <a:schemeClr val="tx1"/>
                          </a:solidFill>
                          <a:effectLst/>
                          <a:latin typeface="Century Gothic" panose="020B0502020202020204" pitchFamily="34" charset="0"/>
                          <a:ea typeface="+mn-ea"/>
                          <a:cs typeface="+mn-cs"/>
                        </a:rPr>
                        <a:t>Writing a</a:t>
                      </a:r>
                      <a:r>
                        <a:rPr lang="en-GB" sz="1100" kern="1200" baseline="0" dirty="0">
                          <a:solidFill>
                            <a:schemeClr val="tx1"/>
                          </a:solidFill>
                          <a:effectLst/>
                          <a:latin typeface="Century Gothic" panose="020B0502020202020204" pitchFamily="34" charset="0"/>
                          <a:ea typeface="+mn-ea"/>
                          <a:cs typeface="+mn-cs"/>
                        </a:rPr>
                        <a:t> wanted poster, a newspaper report and writing out own ‘what happens next’ prediction paragraph based on Iron Man. </a:t>
                      </a:r>
                    </a:p>
                    <a:p>
                      <a:pPr marL="171450" lvl="0" indent="-171450">
                        <a:buFont typeface="Arial" panose="020B0604020202020204" pitchFamily="34" charset="0"/>
                        <a:buChar char="•"/>
                      </a:pPr>
                      <a:r>
                        <a:rPr lang="en-GB" sz="1100" kern="1200" baseline="0" dirty="0">
                          <a:solidFill>
                            <a:schemeClr val="tx1"/>
                          </a:solidFill>
                          <a:effectLst/>
                          <a:latin typeface="Century Gothic" panose="020B0502020202020204" pitchFamily="34" charset="0"/>
                          <a:ea typeface="+mn-ea"/>
                          <a:cs typeface="+mn-cs"/>
                        </a:rPr>
                        <a:t>Writing and performing free verse and narrative poetry. </a:t>
                      </a:r>
                    </a:p>
                    <a:p>
                      <a:pPr marL="171450" lvl="0" indent="-171450">
                        <a:buFont typeface="Arial" panose="020B0604020202020204" pitchFamily="34" charset="0"/>
                        <a:buChar char="•"/>
                      </a:pPr>
                      <a:r>
                        <a:rPr lang="en-GB" sz="1100" kern="1200" baseline="0" dirty="0">
                          <a:solidFill>
                            <a:schemeClr val="tx1"/>
                          </a:solidFill>
                          <a:effectLst/>
                          <a:latin typeface="Century Gothic" panose="020B0502020202020204" pitchFamily="34" charset="0"/>
                          <a:ea typeface="+mn-ea"/>
                          <a:cs typeface="+mn-cs"/>
                        </a:rPr>
                        <a:t>Writing a persuasive letter and an interview inspired by our History learning on the Iron Age.</a:t>
                      </a:r>
                    </a:p>
                    <a:p>
                      <a:pPr marL="171450" lvl="0" indent="-171450">
                        <a:buFont typeface="Arial" panose="020B0604020202020204" pitchFamily="34" charset="0"/>
                        <a:buChar char="•"/>
                      </a:pPr>
                      <a:r>
                        <a:rPr lang="en-GB" sz="1100" kern="1200" baseline="0" dirty="0">
                          <a:solidFill>
                            <a:schemeClr val="tx1"/>
                          </a:solidFill>
                          <a:effectLst/>
                          <a:latin typeface="Century Gothic" panose="020B0502020202020204" pitchFamily="34" charset="0"/>
                          <a:ea typeface="+mn-ea"/>
                          <a:cs typeface="+mn-cs"/>
                        </a:rPr>
                        <a:t>Writing a report based on our Science learning on Light. </a:t>
                      </a:r>
                    </a:p>
                    <a:p>
                      <a:pPr marL="0" lvl="0" indent="0">
                        <a:buFont typeface="Arial" panose="020B0604020202020204" pitchFamily="34" charset="0"/>
                        <a:buNone/>
                      </a:pPr>
                      <a:r>
                        <a:rPr lang="en-GB" sz="1100" kern="1200" dirty="0">
                          <a:solidFill>
                            <a:schemeClr val="tx1"/>
                          </a:solidFill>
                          <a:effectLst/>
                          <a:latin typeface="Century Gothic" panose="020B0502020202020204" pitchFamily="34" charset="0"/>
                          <a:ea typeface="+mn-ea"/>
                          <a:cs typeface="+mn-cs"/>
                        </a:rPr>
                        <a:t> </a:t>
                      </a:r>
                    </a:p>
                    <a:p>
                      <a:r>
                        <a:rPr lang="en-GB" sz="1100" kern="1200" dirty="0">
                          <a:solidFill>
                            <a:schemeClr val="tx1"/>
                          </a:solidFill>
                          <a:effectLst/>
                          <a:latin typeface="Century Gothic" panose="020B0502020202020204" pitchFamily="34" charset="0"/>
                          <a:ea typeface="+mn-ea"/>
                          <a:cs typeface="+mn-cs"/>
                        </a:rPr>
                        <a:t>In order to support with the above, we will partake in a range of speaking and listening and drama activities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3" name="Table 2">
            <a:extLst>
              <a:ext uri="{FF2B5EF4-FFF2-40B4-BE49-F238E27FC236}">
                <a16:creationId xmlns:a16="http://schemas.microsoft.com/office/drawing/2014/main" id="{C3039E58-2620-4C2D-ACBA-C8B26CCEA7D5}"/>
              </a:ext>
            </a:extLst>
          </p:cNvPr>
          <p:cNvGraphicFramePr>
            <a:graphicFrameLocks noGrp="1"/>
          </p:cNvGraphicFramePr>
          <p:nvPr>
            <p:extLst>
              <p:ext uri="{D42A27DB-BD31-4B8C-83A1-F6EECF244321}">
                <p14:modId xmlns:p14="http://schemas.microsoft.com/office/powerpoint/2010/main" val="895219821"/>
              </p:ext>
            </p:extLst>
          </p:nvPr>
        </p:nvGraphicFramePr>
        <p:xfrm>
          <a:off x="6728159" y="72542"/>
          <a:ext cx="5305088" cy="3352800"/>
        </p:xfrm>
        <a:graphic>
          <a:graphicData uri="http://schemas.openxmlformats.org/drawingml/2006/table">
            <a:tbl>
              <a:tblPr firstRow="1" firstCol="1" bandRow="1"/>
              <a:tblGrid>
                <a:gridCol w="5305088">
                  <a:extLst>
                    <a:ext uri="{9D8B030D-6E8A-4147-A177-3AD203B41FA5}">
                      <a16:colId xmlns:a16="http://schemas.microsoft.com/office/drawing/2014/main" val="20000"/>
                    </a:ext>
                  </a:extLst>
                </a:gridCol>
              </a:tblGrid>
              <a:tr h="162457">
                <a:tc>
                  <a:txBody>
                    <a:bodyPr/>
                    <a:lstStyle/>
                    <a:p>
                      <a:r>
                        <a:rPr lang="en-GB" sz="11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Maths</a:t>
                      </a:r>
                      <a:endParaRPr lang="en-GB" sz="1100" dirty="0">
                        <a:solidFill>
                          <a:schemeClr val="tx1"/>
                        </a:solidFill>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1572451">
                <a:tc>
                  <a:txBody>
                    <a:bodyPr/>
                    <a:lstStyle/>
                    <a:p>
                      <a:r>
                        <a:rPr lang="en-GB" sz="1100" b="1" kern="1200" dirty="0">
                          <a:solidFill>
                            <a:schemeClr val="tx1"/>
                          </a:solidFill>
                          <a:effectLst/>
                          <a:latin typeface="Century Gothic" panose="020B0502020202020204" pitchFamily="34" charset="0"/>
                          <a:ea typeface="+mn-ea"/>
                          <a:cs typeface="+mn-cs"/>
                        </a:rPr>
                        <a:t>Fractions</a:t>
                      </a:r>
                    </a:p>
                    <a:p>
                      <a:r>
                        <a:rPr lang="en-GB" sz="1100" kern="1200" dirty="0">
                          <a:solidFill>
                            <a:schemeClr val="tx1"/>
                          </a:solidFill>
                          <a:effectLst/>
                          <a:latin typeface="Century Gothic" panose="020B0502020202020204" pitchFamily="34" charset="0"/>
                          <a:ea typeface="+mn-ea"/>
                          <a:cs typeface="+mn-cs"/>
                        </a:rPr>
                        <a:t>We will start the term by </a:t>
                      </a:r>
                      <a:r>
                        <a:rPr lang="en-GB" sz="1100" kern="1200" dirty="0" smtClean="0">
                          <a:solidFill>
                            <a:schemeClr val="tx1"/>
                          </a:solidFill>
                          <a:effectLst/>
                          <a:latin typeface="Century Gothic" panose="020B0502020202020204" pitchFamily="34" charset="0"/>
                          <a:ea typeface="+mn-ea"/>
                          <a:cs typeface="+mn-cs"/>
                        </a:rPr>
                        <a:t>continuing our</a:t>
                      </a:r>
                      <a:r>
                        <a:rPr lang="en-GB" sz="1100" kern="1200" baseline="0" dirty="0" smtClean="0">
                          <a:solidFill>
                            <a:schemeClr val="tx1"/>
                          </a:solidFill>
                          <a:effectLst/>
                          <a:latin typeface="Century Gothic" panose="020B0502020202020204" pitchFamily="34" charset="0"/>
                          <a:ea typeface="+mn-ea"/>
                          <a:cs typeface="+mn-cs"/>
                        </a:rPr>
                        <a:t> learning about fractions including:  </a:t>
                      </a:r>
                      <a:r>
                        <a:rPr lang="en-GB" sz="1100" kern="1200" dirty="0" smtClean="0">
                          <a:solidFill>
                            <a:schemeClr val="tx1"/>
                          </a:solidFill>
                          <a:effectLst/>
                          <a:latin typeface="Century Gothic" panose="020B0502020202020204" pitchFamily="34" charset="0"/>
                          <a:ea typeface="+mn-ea"/>
                          <a:cs typeface="+mn-cs"/>
                        </a:rPr>
                        <a:t>fractions </a:t>
                      </a:r>
                      <a:r>
                        <a:rPr lang="en-GB" sz="1100" kern="1200" dirty="0">
                          <a:solidFill>
                            <a:schemeClr val="tx1"/>
                          </a:solidFill>
                          <a:effectLst/>
                          <a:latin typeface="Century Gothic" panose="020B0502020202020204" pitchFamily="34" charset="0"/>
                          <a:ea typeface="+mn-ea"/>
                          <a:cs typeface="+mn-cs"/>
                        </a:rPr>
                        <a:t>of amounts, equivalent fractions, comparing fractions and applying our knowledge of addition and subtraction to fractions.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smtClean="0">
                          <a:solidFill>
                            <a:schemeClr val="tx1"/>
                          </a:solidFill>
                          <a:effectLst/>
                          <a:latin typeface="Century Gothic" panose="020B0502020202020204" pitchFamily="34" charset="0"/>
                          <a:ea typeface="+mn-ea"/>
                          <a:cs typeface="+mn-cs"/>
                        </a:rPr>
                        <a:t>Measurement: Money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kern="1200" dirty="0" smtClean="0">
                          <a:solidFill>
                            <a:schemeClr val="tx1"/>
                          </a:solidFill>
                          <a:effectLst/>
                          <a:latin typeface="Century Gothic" panose="020B0502020202020204" pitchFamily="34" charset="0"/>
                          <a:ea typeface="+mn-ea"/>
                          <a:cs typeface="+mn-cs"/>
                        </a:rPr>
                        <a:t>Then</a:t>
                      </a:r>
                      <a:r>
                        <a:rPr lang="en-GB" sz="1100" b="0" kern="1200" baseline="0" dirty="0" smtClean="0">
                          <a:solidFill>
                            <a:schemeClr val="tx1"/>
                          </a:solidFill>
                          <a:effectLst/>
                          <a:latin typeface="Century Gothic" panose="020B0502020202020204" pitchFamily="34" charset="0"/>
                          <a:ea typeface="+mn-ea"/>
                          <a:cs typeface="+mn-cs"/>
                        </a:rPr>
                        <a:t> we will look at the value of different coins and notes and how we can add up different totals and find change.  We will also learn how to convert between pounds and pence.  </a:t>
                      </a:r>
                      <a:endParaRPr lang="en-GB" sz="1100" b="0" kern="1200" dirty="0" smtClean="0">
                        <a:solidFill>
                          <a:schemeClr val="tx1"/>
                        </a:solidFill>
                        <a:effectLst/>
                        <a:latin typeface="Century Gothic" panose="020B0502020202020204" pitchFamily="34" charset="0"/>
                        <a:ea typeface="+mn-ea"/>
                        <a:cs typeface="+mn-cs"/>
                      </a:endParaRPr>
                    </a:p>
                    <a:p>
                      <a:r>
                        <a:rPr lang="en-GB" sz="1100" b="1" kern="1200" dirty="0" smtClean="0">
                          <a:solidFill>
                            <a:schemeClr val="tx1"/>
                          </a:solidFill>
                          <a:effectLst/>
                          <a:latin typeface="Century Gothic" panose="020B0502020202020204" pitchFamily="34" charset="0"/>
                          <a:ea typeface="+mn-ea"/>
                          <a:cs typeface="+mn-cs"/>
                        </a:rPr>
                        <a:t>Measurement</a:t>
                      </a:r>
                      <a:r>
                        <a:rPr lang="en-GB" sz="1100" b="1" kern="1200" dirty="0">
                          <a:solidFill>
                            <a:schemeClr val="tx1"/>
                          </a:solidFill>
                          <a:effectLst/>
                          <a:latin typeface="Century Gothic" panose="020B0502020202020204" pitchFamily="34" charset="0"/>
                          <a:ea typeface="+mn-ea"/>
                          <a:cs typeface="+mn-cs"/>
                        </a:rPr>
                        <a:t>: Time</a:t>
                      </a:r>
                    </a:p>
                    <a:p>
                      <a:r>
                        <a:rPr lang="en-GB" sz="1100" kern="1200" dirty="0">
                          <a:solidFill>
                            <a:schemeClr val="tx1"/>
                          </a:solidFill>
                          <a:effectLst/>
                          <a:latin typeface="Century Gothic" panose="020B0502020202020204" pitchFamily="34" charset="0"/>
                          <a:ea typeface="+mn-ea"/>
                          <a:cs typeface="+mn-cs"/>
                        </a:rPr>
                        <a:t>We will then explore time, with a specific focus on telling the time to 5 minutes and to the minute. We will learn all about the 24-hour clock and how we can tell the time using it! We will investigate the timings of a normal school day and record measurements of time. </a:t>
                      </a:r>
                    </a:p>
                    <a:p>
                      <a:r>
                        <a:rPr lang="en-GB" sz="1100" b="1" kern="1200" dirty="0">
                          <a:solidFill>
                            <a:schemeClr val="tx1"/>
                          </a:solidFill>
                          <a:effectLst/>
                          <a:latin typeface="Century Gothic" panose="020B0502020202020204" pitchFamily="34" charset="0"/>
                          <a:ea typeface="+mn-ea"/>
                          <a:cs typeface="+mn-cs"/>
                        </a:rPr>
                        <a:t>Geometry: Properties</a:t>
                      </a:r>
                      <a:r>
                        <a:rPr lang="en-GB" sz="1100" b="1" kern="1200" baseline="0" dirty="0">
                          <a:solidFill>
                            <a:schemeClr val="tx1"/>
                          </a:solidFill>
                          <a:effectLst/>
                          <a:latin typeface="Century Gothic" panose="020B0502020202020204" pitchFamily="34" charset="0"/>
                          <a:ea typeface="+mn-ea"/>
                          <a:cs typeface="+mn-cs"/>
                        </a:rPr>
                        <a:t> of Shape</a:t>
                      </a:r>
                      <a:endParaRPr lang="en-GB" sz="1100" b="1" kern="1200" dirty="0">
                        <a:solidFill>
                          <a:schemeClr val="tx1"/>
                        </a:solidFill>
                        <a:effectLst/>
                        <a:latin typeface="Century Gothic" panose="020B0502020202020204" pitchFamily="34" charset="0"/>
                        <a:ea typeface="+mn-ea"/>
                        <a:cs typeface="+mn-cs"/>
                      </a:endParaRPr>
                    </a:p>
                    <a:p>
                      <a:r>
                        <a:rPr lang="en-GB" sz="1100" kern="1200" dirty="0">
                          <a:solidFill>
                            <a:schemeClr val="tx1"/>
                          </a:solidFill>
                          <a:effectLst/>
                          <a:latin typeface="Century Gothic" panose="020B0502020202020204" pitchFamily="34" charset="0"/>
                          <a:ea typeface="+mn-ea"/>
                          <a:cs typeface="+mn-cs"/>
                        </a:rPr>
                        <a:t>After half term, we will complete 2 weeks all about shape. We will measure, draw, compare and describe a range of 2D and 3D shapes. </a:t>
                      </a:r>
                      <a:endParaRPr lang="en-GB" sz="1100" kern="1200" dirty="0" smtClean="0">
                        <a:solidFill>
                          <a:schemeClr val="tx1"/>
                        </a:solidFill>
                        <a:effectLst/>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smtClean="0">
                          <a:solidFill>
                            <a:schemeClr val="tx1"/>
                          </a:solidFill>
                          <a:effectLst/>
                          <a:latin typeface="Century Gothic" panose="020B0502020202020204" pitchFamily="34" charset="0"/>
                          <a:ea typeface="+mn-ea"/>
                          <a:cs typeface="+mn-cs"/>
                        </a:rPr>
                        <a:t>Measurement:</a:t>
                      </a:r>
                      <a:r>
                        <a:rPr lang="en-GB" sz="1100" b="1" kern="1200" baseline="0" dirty="0" smtClean="0">
                          <a:solidFill>
                            <a:schemeClr val="tx1"/>
                          </a:solidFill>
                          <a:effectLst/>
                          <a:latin typeface="Century Gothic" panose="020B0502020202020204" pitchFamily="34" charset="0"/>
                          <a:ea typeface="+mn-ea"/>
                          <a:cs typeface="+mn-cs"/>
                        </a:rPr>
                        <a:t> Statistics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kern="1200" dirty="0" smtClean="0">
                          <a:solidFill>
                            <a:schemeClr val="tx1"/>
                          </a:solidFill>
                          <a:effectLst/>
                          <a:latin typeface="Century Gothic" panose="020B0502020202020204" pitchFamily="34" charset="0"/>
                          <a:ea typeface="+mn-ea"/>
                          <a:cs typeface="+mn-cs"/>
                        </a:rPr>
                        <a:t>Finally,</a:t>
                      </a:r>
                      <a:r>
                        <a:rPr lang="en-GB" sz="1100" b="0" kern="1200" baseline="0" dirty="0" smtClean="0">
                          <a:solidFill>
                            <a:schemeClr val="tx1"/>
                          </a:solidFill>
                          <a:effectLst/>
                          <a:latin typeface="Century Gothic" panose="020B0502020202020204" pitchFamily="34" charset="0"/>
                          <a:ea typeface="+mn-ea"/>
                          <a:cs typeface="+mn-cs"/>
                        </a:rPr>
                        <a:t> we will learn how to draw and interpret pictograms and bar charts and then look at how we can gather, record and represent our own data.  </a:t>
                      </a:r>
                      <a:endParaRPr lang="en-GB" sz="1100" b="0" kern="1200" dirty="0" smtClean="0">
                        <a:solidFill>
                          <a:schemeClr val="tx1"/>
                        </a:solidFill>
                        <a:effectLst/>
                        <a:latin typeface="Century Gothic" panose="020B0502020202020204"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82886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3483</TotalTime>
  <Words>1344</Words>
  <Application>Microsoft Office PowerPoint</Application>
  <PresentationFormat>Widescreen</PresentationFormat>
  <Paragraphs>90</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Century Gothic</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Louise</dc:creator>
  <cp:lastModifiedBy>R Walker</cp:lastModifiedBy>
  <cp:revision>196</cp:revision>
  <cp:lastPrinted>2017-11-29T10:24:31Z</cp:lastPrinted>
  <dcterms:created xsi:type="dcterms:W3CDTF">2017-11-23T10:45:01Z</dcterms:created>
  <dcterms:modified xsi:type="dcterms:W3CDTF">2024-03-25T13:35:21Z</dcterms:modified>
</cp:coreProperties>
</file>