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2" r:id="rId4"/>
    <p:sldId id="264" r:id="rId5"/>
    <p:sldId id="273" r:id="rId6"/>
    <p:sldId id="274" r:id="rId7"/>
    <p:sldId id="277" r:id="rId8"/>
    <p:sldId id="279" r:id="rId9"/>
    <p:sldId id="280" r:id="rId10"/>
    <p:sldId id="281"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7208D7-4585-4B6A-9AAB-55BD7166FCC3}"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31896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208D7-4585-4B6A-9AAB-55BD7166FCC3}"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142089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208D7-4585-4B6A-9AAB-55BD7166FCC3}"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161690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7208D7-4585-4B6A-9AAB-55BD7166FCC3}"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324561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7208D7-4585-4B6A-9AAB-55BD7166FCC3}"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119972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7208D7-4585-4B6A-9AAB-55BD7166FCC3}"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192085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7208D7-4585-4B6A-9AAB-55BD7166FCC3}"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65478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7208D7-4585-4B6A-9AAB-55BD7166FCC3}"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39568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208D7-4585-4B6A-9AAB-55BD7166FCC3}"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171993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7208D7-4585-4B6A-9AAB-55BD7166FCC3}"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395113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7208D7-4585-4B6A-9AAB-55BD7166FCC3}"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9D975-0BB8-461B-85FE-3EBB16FB8AD9}" type="slidenum">
              <a:rPr lang="en-GB" smtClean="0"/>
              <a:t>‹#›</a:t>
            </a:fld>
            <a:endParaRPr lang="en-GB"/>
          </a:p>
        </p:txBody>
      </p:sp>
    </p:spTree>
    <p:extLst>
      <p:ext uri="{BB962C8B-B14F-4D97-AF65-F5344CB8AC3E}">
        <p14:creationId xmlns:p14="http://schemas.microsoft.com/office/powerpoint/2010/main" val="273553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208D7-4585-4B6A-9AAB-55BD7166FCC3}"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9D975-0BB8-461B-85FE-3EBB16FB8AD9}" type="slidenum">
              <a:rPr lang="en-GB" smtClean="0"/>
              <a:t>‹#›</a:t>
            </a:fld>
            <a:endParaRPr lang="en-GB"/>
          </a:p>
        </p:txBody>
      </p:sp>
    </p:spTree>
    <p:extLst>
      <p:ext uri="{BB962C8B-B14F-4D97-AF65-F5344CB8AC3E}">
        <p14:creationId xmlns:p14="http://schemas.microsoft.com/office/powerpoint/2010/main" val="47299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ISO_7010_E003_-_First_aid_sign.sv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ISO_7010_E003_-_First_aid_sign.sv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ISO_7010_E003_-_First_aid_sign.sv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File:ISO_7010_E003_-_First_aid_sign.sv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743" y="322329"/>
            <a:ext cx="9144000" cy="2387600"/>
          </a:xfrm>
        </p:spPr>
        <p:txBody>
          <a:bodyPr>
            <a:normAutofit fontScale="90000"/>
          </a:bodyPr>
          <a:lstStyle/>
          <a:p>
            <a:r>
              <a:rPr lang="en-GB" b="1" dirty="0"/>
              <a:t>Welcome back to school!  We hope you had a wonderful summer holiday.</a:t>
            </a:r>
          </a:p>
        </p:txBody>
      </p:sp>
      <p:pic>
        <p:nvPicPr>
          <p:cNvPr id="3" name="Picture 2">
            <a:extLst>
              <a:ext uri="{FF2B5EF4-FFF2-40B4-BE49-F238E27FC236}">
                <a16:creationId xmlns:a16="http://schemas.microsoft.com/office/drawing/2014/main" id="{EC6F1EA2-23DD-4AB4-BD19-5DCED3CBFAAF}"/>
              </a:ext>
            </a:extLst>
          </p:cNvPr>
          <p:cNvPicPr>
            <a:picLocks noChangeAspect="1"/>
          </p:cNvPicPr>
          <p:nvPr/>
        </p:nvPicPr>
        <p:blipFill>
          <a:blip r:embed="rId2"/>
          <a:stretch>
            <a:fillRect/>
          </a:stretch>
        </p:blipFill>
        <p:spPr>
          <a:xfrm>
            <a:off x="4124418" y="2986480"/>
            <a:ext cx="3943163" cy="3636628"/>
          </a:xfrm>
          <a:prstGeom prst="rect">
            <a:avLst/>
          </a:prstGeom>
        </p:spPr>
      </p:pic>
      <p:pic>
        <p:nvPicPr>
          <p:cNvPr id="5" name="Picture 4">
            <a:extLst>
              <a:ext uri="{FF2B5EF4-FFF2-40B4-BE49-F238E27FC236}">
                <a16:creationId xmlns:a16="http://schemas.microsoft.com/office/drawing/2014/main" id="{A005AAC6-C092-4AAC-A17B-620EA1994306}"/>
              </a:ext>
            </a:extLst>
          </p:cNvPr>
          <p:cNvPicPr>
            <a:picLocks noChangeAspect="1"/>
          </p:cNvPicPr>
          <p:nvPr/>
        </p:nvPicPr>
        <p:blipFill>
          <a:blip r:embed="rId3"/>
          <a:stretch>
            <a:fillRect/>
          </a:stretch>
        </p:blipFill>
        <p:spPr>
          <a:xfrm>
            <a:off x="1457743" y="3528002"/>
            <a:ext cx="2158106" cy="1973337"/>
          </a:xfrm>
          <a:prstGeom prst="rect">
            <a:avLst/>
          </a:prstGeom>
        </p:spPr>
      </p:pic>
      <p:pic>
        <p:nvPicPr>
          <p:cNvPr id="6" name="Picture 5">
            <a:extLst>
              <a:ext uri="{FF2B5EF4-FFF2-40B4-BE49-F238E27FC236}">
                <a16:creationId xmlns:a16="http://schemas.microsoft.com/office/drawing/2014/main" id="{2DA03275-248A-4C1B-A4B3-CBD1B308B7A7}"/>
              </a:ext>
            </a:extLst>
          </p:cNvPr>
          <p:cNvPicPr>
            <a:picLocks noChangeAspect="1"/>
          </p:cNvPicPr>
          <p:nvPr/>
        </p:nvPicPr>
        <p:blipFill>
          <a:blip r:embed="rId3"/>
          <a:stretch>
            <a:fillRect/>
          </a:stretch>
        </p:blipFill>
        <p:spPr>
          <a:xfrm>
            <a:off x="8925343" y="3528002"/>
            <a:ext cx="2158106" cy="1973337"/>
          </a:xfrm>
          <a:prstGeom prst="rect">
            <a:avLst/>
          </a:prstGeom>
        </p:spPr>
      </p:pic>
    </p:spTree>
    <p:extLst>
      <p:ext uri="{BB962C8B-B14F-4D97-AF65-F5344CB8AC3E}">
        <p14:creationId xmlns:p14="http://schemas.microsoft.com/office/powerpoint/2010/main" val="303749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2314FD-E307-4F6A-9F6A-0AE8DC89D3F3}"/>
              </a:ext>
            </a:extLst>
          </p:cNvPr>
          <p:cNvPicPr>
            <a:picLocks noGrp="1" noChangeAspect="1"/>
          </p:cNvPicPr>
          <p:nvPr>
            <p:ph idx="1"/>
          </p:nvPr>
        </p:nvPicPr>
        <p:blipFill>
          <a:blip r:embed="rId2"/>
          <a:stretch>
            <a:fillRect/>
          </a:stretch>
        </p:blipFill>
        <p:spPr>
          <a:xfrm>
            <a:off x="2856022" y="642777"/>
            <a:ext cx="6841651" cy="5701376"/>
          </a:xfrm>
          <a:prstGeom prst="rect">
            <a:avLst/>
          </a:prstGeom>
        </p:spPr>
      </p:pic>
    </p:spTree>
    <p:extLst>
      <p:ext uri="{BB962C8B-B14F-4D97-AF65-F5344CB8AC3E}">
        <p14:creationId xmlns:p14="http://schemas.microsoft.com/office/powerpoint/2010/main" val="7153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3F6AD-A4CD-4C9C-9504-0669481582EB}"/>
              </a:ext>
            </a:extLst>
          </p:cNvPr>
          <p:cNvPicPr>
            <a:picLocks noChangeAspect="1"/>
          </p:cNvPicPr>
          <p:nvPr/>
        </p:nvPicPr>
        <p:blipFill>
          <a:blip r:embed="rId2"/>
          <a:stretch>
            <a:fillRect/>
          </a:stretch>
        </p:blipFill>
        <p:spPr>
          <a:xfrm>
            <a:off x="1505565" y="0"/>
            <a:ext cx="9180870" cy="6858000"/>
          </a:xfrm>
          <a:prstGeom prst="rect">
            <a:avLst/>
          </a:prstGeom>
        </p:spPr>
      </p:pic>
    </p:spTree>
    <p:extLst>
      <p:ext uri="{BB962C8B-B14F-4D97-AF65-F5344CB8AC3E}">
        <p14:creationId xmlns:p14="http://schemas.microsoft.com/office/powerpoint/2010/main" val="342335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5DD1-BF64-463E-8043-FC05CCA1E714}"/>
              </a:ext>
            </a:extLst>
          </p:cNvPr>
          <p:cNvSpPr>
            <a:spLocks noGrp="1"/>
          </p:cNvSpPr>
          <p:nvPr>
            <p:ph type="title"/>
          </p:nvPr>
        </p:nvSpPr>
        <p:spPr/>
        <p:txBody>
          <a:bodyPr/>
          <a:lstStyle/>
          <a:p>
            <a:r>
              <a:rPr lang="en-GB" dirty="0"/>
              <a:t>Football in KS2</a:t>
            </a:r>
          </a:p>
        </p:txBody>
      </p:sp>
      <p:sp>
        <p:nvSpPr>
          <p:cNvPr id="3" name="Content Placeholder 2">
            <a:extLst>
              <a:ext uri="{FF2B5EF4-FFF2-40B4-BE49-F238E27FC236}">
                <a16:creationId xmlns:a16="http://schemas.microsoft.com/office/drawing/2014/main" id="{6E766F54-E1C6-4AFC-B1EF-FB252E9B47B4}"/>
              </a:ext>
            </a:extLst>
          </p:cNvPr>
          <p:cNvSpPr>
            <a:spLocks noGrp="1"/>
          </p:cNvSpPr>
          <p:nvPr>
            <p:ph idx="1"/>
          </p:nvPr>
        </p:nvSpPr>
        <p:spPr>
          <a:xfrm>
            <a:off x="838200" y="1971413"/>
            <a:ext cx="10515600" cy="4616611"/>
          </a:xfrm>
        </p:spPr>
        <p:txBody>
          <a:bodyPr>
            <a:normAutofit fontScale="77500" lnSpcReduction="20000"/>
          </a:bodyPr>
          <a:lstStyle/>
          <a:p>
            <a:r>
              <a:rPr lang="en-GB" dirty="0"/>
              <a:t>There are only 2 classes at a time</a:t>
            </a:r>
          </a:p>
          <a:p>
            <a:r>
              <a:rPr lang="en-GB" dirty="0"/>
              <a:t>Classes do not mix on the pitches</a:t>
            </a:r>
          </a:p>
          <a:p>
            <a:r>
              <a:rPr lang="en-GB" dirty="0"/>
              <a:t>There is a rota</a:t>
            </a:r>
          </a:p>
          <a:p>
            <a:r>
              <a:rPr lang="en-GB" dirty="0"/>
              <a:t>There are marked out goals</a:t>
            </a:r>
          </a:p>
          <a:p>
            <a:r>
              <a:rPr lang="en-GB" dirty="0"/>
              <a:t>It is only 5 a side (bibs and non-bibs) – you use substitutes fairly if there are too many to play.  You can play penalties if there are not enough people to play 5 a side</a:t>
            </a:r>
          </a:p>
          <a:p>
            <a:r>
              <a:rPr lang="en-GB" dirty="0"/>
              <a:t>You cannot play football (or even kick a ball) anywhere else except these two pitches</a:t>
            </a:r>
          </a:p>
          <a:p>
            <a:r>
              <a:rPr lang="en-GB" dirty="0"/>
              <a:t>If  you don’t stick to the rules you miss the next time it is your class’s turn.  You could be banned from football</a:t>
            </a:r>
          </a:p>
          <a:p>
            <a:r>
              <a:rPr lang="en-GB" dirty="0"/>
              <a:t>When it rains, we cannot use the field and we cannot play football – it uses up too much space and people get hurt</a:t>
            </a:r>
          </a:p>
          <a:p>
            <a:r>
              <a:rPr lang="en-GB" dirty="0"/>
              <a:t>The adults are in charge and they have the final say </a:t>
            </a:r>
            <a:r>
              <a:rPr lang="en-GB"/>
              <a:t>on everything</a:t>
            </a:r>
            <a:endParaRPr lang="en-GB" dirty="0"/>
          </a:p>
        </p:txBody>
      </p:sp>
      <p:pic>
        <p:nvPicPr>
          <p:cNvPr id="4" name="Picture 3">
            <a:extLst>
              <a:ext uri="{FF2B5EF4-FFF2-40B4-BE49-F238E27FC236}">
                <a16:creationId xmlns:a16="http://schemas.microsoft.com/office/drawing/2014/main" id="{55BD5B16-843E-4035-9C29-F2F4AE2F76BB}"/>
              </a:ext>
            </a:extLst>
          </p:cNvPr>
          <p:cNvPicPr>
            <a:picLocks noChangeAspect="1"/>
          </p:cNvPicPr>
          <p:nvPr/>
        </p:nvPicPr>
        <p:blipFill>
          <a:blip r:embed="rId2"/>
          <a:stretch>
            <a:fillRect/>
          </a:stretch>
        </p:blipFill>
        <p:spPr>
          <a:xfrm>
            <a:off x="7421230" y="365125"/>
            <a:ext cx="3544988" cy="2978092"/>
          </a:xfrm>
          <a:prstGeom prst="rect">
            <a:avLst/>
          </a:prstGeom>
        </p:spPr>
      </p:pic>
    </p:spTree>
    <p:extLst>
      <p:ext uri="{BB962C8B-B14F-4D97-AF65-F5344CB8AC3E}">
        <p14:creationId xmlns:p14="http://schemas.microsoft.com/office/powerpoint/2010/main" val="45206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511E-9BB7-4EB2-AB7F-B6272E93ADB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F19C975-DEBE-4278-BD10-26FB946973F2}"/>
              </a:ext>
            </a:extLst>
          </p:cNvPr>
          <p:cNvPicPr>
            <a:picLocks noGrp="1" noChangeAspect="1"/>
          </p:cNvPicPr>
          <p:nvPr>
            <p:ph idx="1"/>
          </p:nvPr>
        </p:nvPicPr>
        <p:blipFill>
          <a:blip r:embed="rId2"/>
          <a:stretch>
            <a:fillRect/>
          </a:stretch>
        </p:blipFill>
        <p:spPr>
          <a:xfrm>
            <a:off x="457180" y="581024"/>
            <a:ext cx="6341152" cy="5299075"/>
          </a:xfrm>
          <a:prstGeom prst="rect">
            <a:avLst/>
          </a:prstGeom>
        </p:spPr>
      </p:pic>
      <p:pic>
        <p:nvPicPr>
          <p:cNvPr id="5" name="Picture 4">
            <a:extLst>
              <a:ext uri="{FF2B5EF4-FFF2-40B4-BE49-F238E27FC236}">
                <a16:creationId xmlns:a16="http://schemas.microsoft.com/office/drawing/2014/main" id="{6AC099C1-4B95-42CA-9931-A024E0D76F8F}"/>
              </a:ext>
            </a:extLst>
          </p:cNvPr>
          <p:cNvPicPr>
            <a:picLocks noChangeAspect="1"/>
          </p:cNvPicPr>
          <p:nvPr/>
        </p:nvPicPr>
        <p:blipFill>
          <a:blip r:embed="rId3"/>
          <a:stretch>
            <a:fillRect/>
          </a:stretch>
        </p:blipFill>
        <p:spPr>
          <a:xfrm>
            <a:off x="7179352" y="995361"/>
            <a:ext cx="4510863" cy="4470400"/>
          </a:xfrm>
          <a:prstGeom prst="rect">
            <a:avLst/>
          </a:prstGeom>
        </p:spPr>
      </p:pic>
    </p:spTree>
    <p:extLst>
      <p:ext uri="{BB962C8B-B14F-4D97-AF65-F5344CB8AC3E}">
        <p14:creationId xmlns:p14="http://schemas.microsoft.com/office/powerpoint/2010/main" val="148052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E6B2-581E-457C-87C4-1BDA6DD9BDED}"/>
              </a:ext>
            </a:extLst>
          </p:cNvPr>
          <p:cNvSpPr>
            <a:spLocks noGrp="1"/>
          </p:cNvSpPr>
          <p:nvPr>
            <p:ph type="title"/>
          </p:nvPr>
        </p:nvSpPr>
        <p:spPr>
          <a:xfrm>
            <a:off x="4597400" y="-1247775"/>
            <a:ext cx="10515600" cy="1325563"/>
          </a:xfrm>
        </p:spPr>
        <p:txBody>
          <a:bodyPr/>
          <a:lstStyle/>
          <a:p>
            <a:endParaRPr lang="en-GB" dirty="0"/>
          </a:p>
        </p:txBody>
      </p:sp>
      <p:pic>
        <p:nvPicPr>
          <p:cNvPr id="4" name="Content Placeholder 3">
            <a:extLst>
              <a:ext uri="{FF2B5EF4-FFF2-40B4-BE49-F238E27FC236}">
                <a16:creationId xmlns:a16="http://schemas.microsoft.com/office/drawing/2014/main" id="{06CCBCDA-E0F6-400D-8716-FAB51DA0FB2D}"/>
              </a:ext>
            </a:extLst>
          </p:cNvPr>
          <p:cNvPicPr>
            <a:picLocks noGrp="1" noChangeAspect="1"/>
          </p:cNvPicPr>
          <p:nvPr>
            <p:ph idx="1"/>
          </p:nvPr>
        </p:nvPicPr>
        <p:blipFill>
          <a:blip r:embed="rId2"/>
          <a:stretch>
            <a:fillRect/>
          </a:stretch>
        </p:blipFill>
        <p:spPr>
          <a:xfrm>
            <a:off x="261475" y="250825"/>
            <a:ext cx="6487449" cy="4351338"/>
          </a:xfrm>
          <a:prstGeom prst="rect">
            <a:avLst/>
          </a:prstGeom>
        </p:spPr>
      </p:pic>
      <p:pic>
        <p:nvPicPr>
          <p:cNvPr id="1026" name="Picture 2">
            <a:extLst>
              <a:ext uri="{FF2B5EF4-FFF2-40B4-BE49-F238E27FC236}">
                <a16:creationId xmlns:a16="http://schemas.microsoft.com/office/drawing/2014/main" id="{645A5D09-1098-4D6A-91A7-849CD5EF6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292" y="3427412"/>
            <a:ext cx="7440234" cy="3179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AEA674-EF71-4D19-9D1C-3E25EC0D3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38" y="568325"/>
            <a:ext cx="31337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4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97E9-1033-49E5-BC74-8B0097941C2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B3C0166-DB96-4F2E-A88D-1ACE7A949790}"/>
              </a:ext>
            </a:extLst>
          </p:cNvPr>
          <p:cNvPicPr>
            <a:picLocks noGrp="1" noChangeAspect="1"/>
          </p:cNvPicPr>
          <p:nvPr>
            <p:ph idx="1"/>
          </p:nvPr>
        </p:nvPicPr>
        <p:blipFill>
          <a:blip r:embed="rId2"/>
          <a:stretch>
            <a:fillRect/>
          </a:stretch>
        </p:blipFill>
        <p:spPr>
          <a:xfrm>
            <a:off x="466990" y="365124"/>
            <a:ext cx="5385922" cy="5895976"/>
          </a:xfrm>
          <a:prstGeom prst="rect">
            <a:avLst/>
          </a:prstGeom>
        </p:spPr>
      </p:pic>
      <p:pic>
        <p:nvPicPr>
          <p:cNvPr id="5" name="Picture 4">
            <a:extLst>
              <a:ext uri="{FF2B5EF4-FFF2-40B4-BE49-F238E27FC236}">
                <a16:creationId xmlns:a16="http://schemas.microsoft.com/office/drawing/2014/main" id="{BAE507E5-AD82-4EBA-BF1A-50BC88830A0E}"/>
              </a:ext>
            </a:extLst>
          </p:cNvPr>
          <p:cNvPicPr>
            <a:picLocks noChangeAspect="1"/>
          </p:cNvPicPr>
          <p:nvPr/>
        </p:nvPicPr>
        <p:blipFill>
          <a:blip r:embed="rId3"/>
          <a:stretch>
            <a:fillRect/>
          </a:stretch>
        </p:blipFill>
        <p:spPr>
          <a:xfrm>
            <a:off x="6096000" y="727074"/>
            <a:ext cx="5464469" cy="5172075"/>
          </a:xfrm>
          <a:prstGeom prst="rect">
            <a:avLst/>
          </a:prstGeom>
        </p:spPr>
      </p:pic>
    </p:spTree>
    <p:extLst>
      <p:ext uri="{BB962C8B-B14F-4D97-AF65-F5344CB8AC3E}">
        <p14:creationId xmlns:p14="http://schemas.microsoft.com/office/powerpoint/2010/main" val="2966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64A876-9A57-4EF4-958C-1651F913C06C}"/>
              </a:ext>
            </a:extLst>
          </p:cNvPr>
          <p:cNvPicPr>
            <a:picLocks noChangeAspect="1"/>
          </p:cNvPicPr>
          <p:nvPr/>
        </p:nvPicPr>
        <p:blipFill>
          <a:blip r:embed="rId2"/>
          <a:stretch>
            <a:fillRect/>
          </a:stretch>
        </p:blipFill>
        <p:spPr>
          <a:xfrm>
            <a:off x="6096000" y="365125"/>
            <a:ext cx="5772956" cy="6127750"/>
          </a:xfrm>
          <a:prstGeom prst="rect">
            <a:avLst/>
          </a:prstGeom>
        </p:spPr>
      </p:pic>
      <p:sp>
        <p:nvSpPr>
          <p:cNvPr id="2" name="Title 1">
            <a:extLst>
              <a:ext uri="{FF2B5EF4-FFF2-40B4-BE49-F238E27FC236}">
                <a16:creationId xmlns:a16="http://schemas.microsoft.com/office/drawing/2014/main" id="{48499B06-295C-424B-B73D-79F9058851EA}"/>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30D43137-D825-4634-B4AC-12221F01F3B7}"/>
              </a:ext>
            </a:extLst>
          </p:cNvPr>
          <p:cNvPicPr>
            <a:picLocks noGrp="1" noChangeAspect="1"/>
          </p:cNvPicPr>
          <p:nvPr>
            <p:ph idx="1"/>
          </p:nvPr>
        </p:nvPicPr>
        <p:blipFill>
          <a:blip r:embed="rId3"/>
          <a:stretch>
            <a:fillRect/>
          </a:stretch>
        </p:blipFill>
        <p:spPr>
          <a:xfrm>
            <a:off x="613908" y="365125"/>
            <a:ext cx="4966936" cy="6127750"/>
          </a:xfrm>
          <a:prstGeom prst="rect">
            <a:avLst/>
          </a:prstGeom>
        </p:spPr>
      </p:pic>
    </p:spTree>
    <p:extLst>
      <p:ext uri="{BB962C8B-B14F-4D97-AF65-F5344CB8AC3E}">
        <p14:creationId xmlns:p14="http://schemas.microsoft.com/office/powerpoint/2010/main" val="310802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B964-6424-4209-909E-564F9871C031}"/>
              </a:ext>
            </a:extLst>
          </p:cNvPr>
          <p:cNvSpPr>
            <a:spLocks noGrp="1"/>
          </p:cNvSpPr>
          <p:nvPr>
            <p:ph type="title"/>
          </p:nvPr>
        </p:nvSpPr>
        <p:spPr/>
        <p:txBody>
          <a:bodyPr/>
          <a:lstStyle/>
          <a:p>
            <a:r>
              <a:rPr lang="en-GB" b="1" dirty="0">
                <a:solidFill>
                  <a:srgbClr val="00B050"/>
                </a:solidFill>
              </a:rPr>
              <a:t>Peace Pond 2025 challenge</a:t>
            </a:r>
          </a:p>
        </p:txBody>
      </p:sp>
      <p:pic>
        <p:nvPicPr>
          <p:cNvPr id="4" name="Content Placeholder 3">
            <a:extLst>
              <a:ext uri="{FF2B5EF4-FFF2-40B4-BE49-F238E27FC236}">
                <a16:creationId xmlns:a16="http://schemas.microsoft.com/office/drawing/2014/main" id="{3200999C-BD62-4934-91A5-9E39B94AB476}"/>
              </a:ext>
            </a:extLst>
          </p:cNvPr>
          <p:cNvPicPr>
            <a:picLocks noGrp="1" noChangeAspect="1"/>
          </p:cNvPicPr>
          <p:nvPr>
            <p:ph idx="1"/>
          </p:nvPr>
        </p:nvPicPr>
        <p:blipFill>
          <a:blip r:embed="rId2"/>
          <a:stretch>
            <a:fillRect/>
          </a:stretch>
        </p:blipFill>
        <p:spPr>
          <a:xfrm>
            <a:off x="561222" y="1546224"/>
            <a:ext cx="3286878" cy="5081555"/>
          </a:xfrm>
          <a:prstGeom prst="rect">
            <a:avLst/>
          </a:prstGeom>
        </p:spPr>
      </p:pic>
      <p:pic>
        <p:nvPicPr>
          <p:cNvPr id="5" name="Picture 4">
            <a:extLst>
              <a:ext uri="{FF2B5EF4-FFF2-40B4-BE49-F238E27FC236}">
                <a16:creationId xmlns:a16="http://schemas.microsoft.com/office/drawing/2014/main" id="{E405E49E-C3E8-4D6F-970E-3A9755FE6212}"/>
              </a:ext>
            </a:extLst>
          </p:cNvPr>
          <p:cNvPicPr>
            <a:picLocks noChangeAspect="1"/>
          </p:cNvPicPr>
          <p:nvPr/>
        </p:nvPicPr>
        <p:blipFill>
          <a:blip r:embed="rId3"/>
          <a:stretch>
            <a:fillRect/>
          </a:stretch>
        </p:blipFill>
        <p:spPr>
          <a:xfrm>
            <a:off x="8170476" y="968375"/>
            <a:ext cx="3820706" cy="5889625"/>
          </a:xfrm>
          <a:prstGeom prst="rect">
            <a:avLst/>
          </a:prstGeom>
        </p:spPr>
      </p:pic>
      <p:sp>
        <p:nvSpPr>
          <p:cNvPr id="7" name="TextBox 6">
            <a:extLst>
              <a:ext uri="{FF2B5EF4-FFF2-40B4-BE49-F238E27FC236}">
                <a16:creationId xmlns:a16="http://schemas.microsoft.com/office/drawing/2014/main" id="{5439FEED-546C-49DA-92E3-B9018892D74B}"/>
              </a:ext>
            </a:extLst>
          </p:cNvPr>
          <p:cNvSpPr txBox="1"/>
          <p:nvPr/>
        </p:nvSpPr>
        <p:spPr>
          <a:xfrm>
            <a:off x="3644900" y="4660900"/>
            <a:ext cx="2425702" cy="1323439"/>
          </a:xfrm>
          <a:prstGeom prst="rect">
            <a:avLst/>
          </a:prstGeom>
          <a:noFill/>
        </p:spPr>
        <p:txBody>
          <a:bodyPr wrap="square" rtlCol="0">
            <a:spAutoFit/>
          </a:bodyPr>
          <a:lstStyle/>
          <a:p>
            <a:r>
              <a:rPr lang="en-GB" sz="4000" dirty="0">
                <a:solidFill>
                  <a:srgbClr val="00B050"/>
                </a:solidFill>
              </a:rPr>
              <a:t>KS2 children</a:t>
            </a:r>
          </a:p>
        </p:txBody>
      </p:sp>
      <p:sp>
        <p:nvSpPr>
          <p:cNvPr id="8" name="TextBox 7">
            <a:extLst>
              <a:ext uri="{FF2B5EF4-FFF2-40B4-BE49-F238E27FC236}">
                <a16:creationId xmlns:a16="http://schemas.microsoft.com/office/drawing/2014/main" id="{B80C4D83-E1D8-4F65-A20D-A34463F1B808}"/>
              </a:ext>
            </a:extLst>
          </p:cNvPr>
          <p:cNvSpPr txBox="1"/>
          <p:nvPr/>
        </p:nvSpPr>
        <p:spPr>
          <a:xfrm>
            <a:off x="6214676" y="2044700"/>
            <a:ext cx="2425702" cy="1323439"/>
          </a:xfrm>
          <a:prstGeom prst="rect">
            <a:avLst/>
          </a:prstGeom>
          <a:noFill/>
        </p:spPr>
        <p:txBody>
          <a:bodyPr wrap="square" rtlCol="0">
            <a:spAutoFit/>
          </a:bodyPr>
          <a:lstStyle/>
          <a:p>
            <a:r>
              <a:rPr lang="en-GB" sz="4000" dirty="0"/>
              <a:t>Club children</a:t>
            </a:r>
          </a:p>
        </p:txBody>
      </p:sp>
    </p:spTree>
    <p:extLst>
      <p:ext uri="{BB962C8B-B14F-4D97-AF65-F5344CB8AC3E}">
        <p14:creationId xmlns:p14="http://schemas.microsoft.com/office/powerpoint/2010/main" val="404128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4617-3FCB-44B7-8367-298D43D07CA2}"/>
              </a:ext>
            </a:extLst>
          </p:cNvPr>
          <p:cNvSpPr>
            <a:spLocks noGrp="1"/>
          </p:cNvSpPr>
          <p:nvPr>
            <p:ph type="title"/>
          </p:nvPr>
        </p:nvSpPr>
        <p:spPr>
          <a:xfrm>
            <a:off x="838200" y="365125"/>
            <a:ext cx="10515600" cy="6228622"/>
          </a:xfrm>
        </p:spPr>
        <p:txBody>
          <a:bodyPr>
            <a:normAutofit fontScale="90000"/>
          </a:bodyPr>
          <a:lstStyle/>
          <a:p>
            <a:r>
              <a:rPr lang="en-GB" b="1" dirty="0"/>
              <a:t>Some assemblies will be in the hall.  Can we remember the rules?</a:t>
            </a:r>
            <a:br>
              <a:rPr lang="en-GB" b="1" dirty="0"/>
            </a:br>
            <a:br>
              <a:rPr lang="en-GB" dirty="0"/>
            </a:br>
            <a:r>
              <a:rPr lang="en-GB" dirty="0"/>
              <a:t>Come in one behind the other in a line without talking</a:t>
            </a:r>
            <a:br>
              <a:rPr lang="en-GB" dirty="0"/>
            </a:br>
            <a:r>
              <a:rPr lang="en-GB" dirty="0"/>
              <a:t>Sit in your class line</a:t>
            </a:r>
            <a:br>
              <a:rPr lang="en-GB" dirty="0"/>
            </a:br>
            <a:r>
              <a:rPr lang="en-GB" dirty="0"/>
              <a:t>Sit with your legs crossed</a:t>
            </a:r>
            <a:br>
              <a:rPr lang="en-GB" dirty="0"/>
            </a:br>
            <a:r>
              <a:rPr lang="en-GB" dirty="0"/>
              <a:t>Sit with your hands in your lap</a:t>
            </a:r>
            <a:br>
              <a:rPr lang="en-GB" dirty="0"/>
            </a:br>
            <a:r>
              <a:rPr lang="en-GB" dirty="0"/>
              <a:t>No talking in assembly</a:t>
            </a:r>
            <a:br>
              <a:rPr lang="en-GB" dirty="0"/>
            </a:br>
            <a:r>
              <a:rPr lang="en-GB" dirty="0"/>
              <a:t>Eyes on the board or on the grown up</a:t>
            </a:r>
            <a:br>
              <a:rPr lang="en-GB" dirty="0"/>
            </a:br>
            <a:br>
              <a:rPr lang="en-GB" dirty="0"/>
            </a:br>
            <a:endParaRPr lang="en-GB" dirty="0"/>
          </a:p>
        </p:txBody>
      </p:sp>
      <p:pic>
        <p:nvPicPr>
          <p:cNvPr id="4" name="Content Placeholder 3">
            <a:extLst>
              <a:ext uri="{FF2B5EF4-FFF2-40B4-BE49-F238E27FC236}">
                <a16:creationId xmlns:a16="http://schemas.microsoft.com/office/drawing/2014/main" id="{1F1E6056-B0B8-44B9-85A8-A867132E8790}"/>
              </a:ext>
            </a:extLst>
          </p:cNvPr>
          <p:cNvPicPr>
            <a:picLocks noGrp="1" noChangeAspect="1"/>
          </p:cNvPicPr>
          <p:nvPr>
            <p:ph idx="1"/>
          </p:nvPr>
        </p:nvPicPr>
        <p:blipFill>
          <a:blip r:embed="rId2"/>
          <a:stretch>
            <a:fillRect/>
          </a:stretch>
        </p:blipFill>
        <p:spPr>
          <a:xfrm>
            <a:off x="9075027" y="3479436"/>
            <a:ext cx="2278773" cy="3160879"/>
          </a:xfrm>
          <a:prstGeom prst="rect">
            <a:avLst/>
          </a:prstGeom>
        </p:spPr>
      </p:pic>
    </p:spTree>
    <p:extLst>
      <p:ext uri="{BB962C8B-B14F-4D97-AF65-F5344CB8AC3E}">
        <p14:creationId xmlns:p14="http://schemas.microsoft.com/office/powerpoint/2010/main" val="360117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89A2-7EB3-4D85-82DE-36CE1A09F057}"/>
              </a:ext>
            </a:extLst>
          </p:cNvPr>
          <p:cNvSpPr>
            <a:spLocks noGrp="1"/>
          </p:cNvSpPr>
          <p:nvPr>
            <p:ph type="title"/>
          </p:nvPr>
        </p:nvSpPr>
        <p:spPr/>
        <p:txBody>
          <a:bodyPr/>
          <a:lstStyle/>
          <a:p>
            <a:r>
              <a:rPr lang="en-GB" b="1" dirty="0"/>
              <a:t>What is the same at school?  Expectations!</a:t>
            </a:r>
          </a:p>
        </p:txBody>
      </p:sp>
      <p:pic>
        <p:nvPicPr>
          <p:cNvPr id="4" name="Content Placeholder 3">
            <a:extLst>
              <a:ext uri="{FF2B5EF4-FFF2-40B4-BE49-F238E27FC236}">
                <a16:creationId xmlns:a16="http://schemas.microsoft.com/office/drawing/2014/main" id="{EF3B5791-1E6E-4ECD-8E0D-E8F707B5F7BB}"/>
              </a:ext>
            </a:extLst>
          </p:cNvPr>
          <p:cNvPicPr>
            <a:picLocks noGrp="1" noChangeAspect="1"/>
          </p:cNvPicPr>
          <p:nvPr>
            <p:ph idx="1"/>
          </p:nvPr>
        </p:nvPicPr>
        <p:blipFill>
          <a:blip r:embed="rId2"/>
          <a:stretch>
            <a:fillRect/>
          </a:stretch>
        </p:blipFill>
        <p:spPr>
          <a:xfrm>
            <a:off x="906326" y="1473287"/>
            <a:ext cx="3565005" cy="5147150"/>
          </a:xfrm>
          <a:prstGeom prst="rect">
            <a:avLst/>
          </a:prstGeom>
        </p:spPr>
      </p:pic>
      <p:pic>
        <p:nvPicPr>
          <p:cNvPr id="5" name="Picture 4">
            <a:extLst>
              <a:ext uri="{FF2B5EF4-FFF2-40B4-BE49-F238E27FC236}">
                <a16:creationId xmlns:a16="http://schemas.microsoft.com/office/drawing/2014/main" id="{DD55A573-8231-4258-88F9-D013A6FCC728}"/>
              </a:ext>
            </a:extLst>
          </p:cNvPr>
          <p:cNvPicPr>
            <a:picLocks noChangeAspect="1"/>
          </p:cNvPicPr>
          <p:nvPr/>
        </p:nvPicPr>
        <p:blipFill>
          <a:blip r:embed="rId3"/>
          <a:stretch>
            <a:fillRect/>
          </a:stretch>
        </p:blipFill>
        <p:spPr>
          <a:xfrm>
            <a:off x="7797282" y="1345725"/>
            <a:ext cx="3697714" cy="5214466"/>
          </a:xfrm>
          <a:prstGeom prst="rect">
            <a:avLst/>
          </a:prstGeom>
        </p:spPr>
      </p:pic>
    </p:spTree>
    <p:extLst>
      <p:ext uri="{BB962C8B-B14F-4D97-AF65-F5344CB8AC3E}">
        <p14:creationId xmlns:p14="http://schemas.microsoft.com/office/powerpoint/2010/main" val="144089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Everyone’s rights…</a:t>
            </a:r>
          </a:p>
        </p:txBody>
      </p:sp>
      <p:sp>
        <p:nvSpPr>
          <p:cNvPr id="3" name="Content Placeholder 2"/>
          <p:cNvSpPr>
            <a:spLocks noGrp="1"/>
          </p:cNvSpPr>
          <p:nvPr>
            <p:ph idx="1"/>
          </p:nvPr>
        </p:nvSpPr>
        <p:spPr/>
        <p:txBody>
          <a:bodyPr/>
          <a:lstStyle/>
          <a:p>
            <a:r>
              <a:rPr lang="en-GB" sz="3600" dirty="0">
                <a:latin typeface="Century Gothic" panose="020B0502020202020204" pitchFamily="34" charset="0"/>
              </a:rPr>
              <a:t>The right to learn</a:t>
            </a:r>
          </a:p>
          <a:p>
            <a:r>
              <a:rPr lang="en-GB" sz="3600" dirty="0">
                <a:latin typeface="Century Gothic" panose="020B0502020202020204" pitchFamily="34" charset="0"/>
              </a:rPr>
              <a:t>The right to be happy</a:t>
            </a:r>
          </a:p>
          <a:p>
            <a:r>
              <a:rPr lang="en-GB" sz="3600" dirty="0">
                <a:latin typeface="Century Gothic" panose="020B0502020202020204" pitchFamily="34" charset="0"/>
              </a:rPr>
              <a:t>The right to be safe</a:t>
            </a:r>
          </a:p>
          <a:p>
            <a:r>
              <a:rPr lang="en-GB" sz="3600" dirty="0">
                <a:latin typeface="Century Gothic" panose="020B0502020202020204" pitchFamily="34" charset="0"/>
              </a:rPr>
              <a:t>The right to  be included</a:t>
            </a:r>
          </a:p>
          <a:p>
            <a:endParaRPr lang="en-GB" dirty="0"/>
          </a:p>
        </p:txBody>
      </p:sp>
      <p:pic>
        <p:nvPicPr>
          <p:cNvPr id="4" name="Content Placeholder 3" descr="https://upload.wikimedia.org/wikipedia/commons/thumb/0/0e/ISO_7010_E003_-_First_aid_sign.svg/220px-ISO_7010_E003_-_First_aid_sign.svg.pn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303251" y="3882307"/>
            <a:ext cx="1461808" cy="1604093"/>
          </a:xfrm>
          <a:prstGeom prst="rect">
            <a:avLst/>
          </a:prstGeom>
          <a:noFill/>
          <a:ln>
            <a:noFill/>
          </a:ln>
        </p:spPr>
      </p:pic>
      <p:pic>
        <p:nvPicPr>
          <p:cNvPr id="5" name="Picture 4" descr="learn.jpg"/>
          <p:cNvPicPr/>
          <p:nvPr/>
        </p:nvPicPr>
        <p:blipFill>
          <a:blip r:embed="rId4">
            <a:extLst>
              <a:ext uri="{28A0092B-C50C-407E-A947-70E740481C1C}">
                <a14:useLocalDpi xmlns:a14="http://schemas.microsoft.com/office/drawing/2010/main" val="0"/>
              </a:ext>
            </a:extLst>
          </a:blip>
          <a:srcRect/>
          <a:stretch>
            <a:fillRect/>
          </a:stretch>
        </p:blipFill>
        <p:spPr bwMode="auto">
          <a:xfrm>
            <a:off x="6252926" y="1916410"/>
            <a:ext cx="2100650" cy="1780509"/>
          </a:xfrm>
          <a:prstGeom prst="rect">
            <a:avLst/>
          </a:prstGeom>
          <a:noFill/>
          <a:ln>
            <a:noFill/>
          </a:ln>
        </p:spPr>
      </p:pic>
      <p:pic>
        <p:nvPicPr>
          <p:cNvPr id="6" name="Picture 5" descr="[Mr Happy]"/>
          <p:cNvPicPr/>
          <p:nvPr/>
        </p:nvPicPr>
        <p:blipFill>
          <a:blip r:embed="rId5">
            <a:extLst>
              <a:ext uri="{28A0092B-C50C-407E-A947-70E740481C1C}">
                <a14:useLocalDpi xmlns:a14="http://schemas.microsoft.com/office/drawing/2010/main" val="0"/>
              </a:ext>
            </a:extLst>
          </a:blip>
          <a:srcRect/>
          <a:stretch>
            <a:fillRect/>
          </a:stretch>
        </p:blipFill>
        <p:spPr bwMode="auto">
          <a:xfrm>
            <a:off x="9049024" y="1980041"/>
            <a:ext cx="1800207" cy="1619893"/>
          </a:xfrm>
          <a:prstGeom prst="rect">
            <a:avLst/>
          </a:prstGeom>
          <a:noFill/>
          <a:ln>
            <a:noFill/>
          </a:ln>
        </p:spPr>
      </p:pic>
      <p:pic>
        <p:nvPicPr>
          <p:cNvPr id="7" name="Picture 6" descr="About Kids Included Together"/>
          <p:cNvPicPr/>
          <p:nvPr/>
        </p:nvPicPr>
        <p:blipFill>
          <a:blip r:embed="rId6">
            <a:extLst>
              <a:ext uri="{28A0092B-C50C-407E-A947-70E740481C1C}">
                <a14:useLocalDpi xmlns:a14="http://schemas.microsoft.com/office/drawing/2010/main" val="0"/>
              </a:ext>
            </a:extLst>
          </a:blip>
          <a:srcRect/>
          <a:stretch>
            <a:fillRect/>
          </a:stretch>
        </p:blipFill>
        <p:spPr bwMode="auto">
          <a:xfrm>
            <a:off x="8847438" y="4592466"/>
            <a:ext cx="2963244" cy="2170799"/>
          </a:xfrm>
          <a:prstGeom prst="rect">
            <a:avLst/>
          </a:prstGeom>
          <a:noFill/>
          <a:ln>
            <a:noFill/>
          </a:ln>
        </p:spPr>
      </p:pic>
    </p:spTree>
    <p:extLst>
      <p:ext uri="{BB962C8B-B14F-4D97-AF65-F5344CB8AC3E}">
        <p14:creationId xmlns:p14="http://schemas.microsoft.com/office/powerpoint/2010/main" val="432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7406E4-8557-4CAD-A2F2-1B3691A0276D}"/>
              </a:ext>
            </a:extLst>
          </p:cNvPr>
          <p:cNvSpPr txBox="1"/>
          <p:nvPr/>
        </p:nvSpPr>
        <p:spPr>
          <a:xfrm>
            <a:off x="2214693" y="1937857"/>
            <a:ext cx="5352176" cy="2554545"/>
          </a:xfrm>
          <a:prstGeom prst="rect">
            <a:avLst/>
          </a:prstGeom>
          <a:noFill/>
        </p:spPr>
        <p:txBody>
          <a:bodyPr wrap="square" rtlCol="0">
            <a:spAutoFit/>
          </a:bodyPr>
          <a:lstStyle/>
          <a:p>
            <a:r>
              <a:rPr lang="en-GB" sz="8000" dirty="0">
                <a:latin typeface="Century Gothic" panose="020B0502020202020204" pitchFamily="34" charset="0"/>
              </a:rPr>
              <a:t>The right to be safe</a:t>
            </a:r>
          </a:p>
        </p:txBody>
      </p:sp>
      <p:pic>
        <p:nvPicPr>
          <p:cNvPr id="4" name="Content Placeholder 3" descr="https://upload.wikimedia.org/wikipedia/commons/thumb/0/0e/ISO_7010_E003_-_First_aid_sign.svg/220px-ISO_7010_E003_-_First_aid_sign.svg.png">
            <a:hlinkClick r:id="rId2"/>
            <a:extLst>
              <a:ext uri="{FF2B5EF4-FFF2-40B4-BE49-F238E27FC236}">
                <a16:creationId xmlns:a16="http://schemas.microsoft.com/office/drawing/2014/main" id="{FD92AB71-495A-45C8-9084-8ED4038BB33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96492" y="1611036"/>
            <a:ext cx="1461808" cy="1604093"/>
          </a:xfrm>
          <a:prstGeom prst="rect">
            <a:avLst/>
          </a:prstGeom>
          <a:noFill/>
          <a:ln>
            <a:noFill/>
          </a:ln>
        </p:spPr>
      </p:pic>
    </p:spTree>
    <p:extLst>
      <p:ext uri="{BB962C8B-B14F-4D97-AF65-F5344CB8AC3E}">
        <p14:creationId xmlns:p14="http://schemas.microsoft.com/office/powerpoint/2010/main" val="174642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C85813-EEFA-4A83-A833-BA3C5ACE68D5}"/>
              </a:ext>
            </a:extLst>
          </p:cNvPr>
          <p:cNvSpPr txBox="1"/>
          <p:nvPr/>
        </p:nvSpPr>
        <p:spPr>
          <a:xfrm>
            <a:off x="2332139" y="2147582"/>
            <a:ext cx="7373923" cy="3046988"/>
          </a:xfrm>
          <a:prstGeom prst="rect">
            <a:avLst/>
          </a:prstGeom>
          <a:noFill/>
        </p:spPr>
        <p:txBody>
          <a:bodyPr wrap="square" rtlCol="0">
            <a:spAutoFit/>
          </a:bodyPr>
          <a:lstStyle/>
          <a:p>
            <a:r>
              <a:rPr lang="en-GB" sz="4800" dirty="0"/>
              <a:t>The right to be safe</a:t>
            </a:r>
          </a:p>
          <a:p>
            <a:endParaRPr lang="en-GB" sz="4800" dirty="0"/>
          </a:p>
          <a:p>
            <a:endParaRPr lang="en-GB" sz="4800" dirty="0"/>
          </a:p>
          <a:p>
            <a:r>
              <a:rPr lang="en-GB" sz="4800" dirty="0"/>
              <a:t>We are a ‘Telling School’</a:t>
            </a:r>
          </a:p>
        </p:txBody>
      </p:sp>
      <p:pic>
        <p:nvPicPr>
          <p:cNvPr id="5" name="Content Placeholder 3" descr="https://upload.wikimedia.org/wikipedia/commons/thumb/0/0e/ISO_7010_E003_-_First_aid_sign.svg/220px-ISO_7010_E003_-_First_aid_sign.svg.png">
            <a:hlinkClick r:id="rId2"/>
            <a:extLst>
              <a:ext uri="{FF2B5EF4-FFF2-40B4-BE49-F238E27FC236}">
                <a16:creationId xmlns:a16="http://schemas.microsoft.com/office/drawing/2014/main" id="{23280090-9EE1-4EAC-A1C0-33566C4B49A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033093" y="1116085"/>
            <a:ext cx="1461808" cy="1604093"/>
          </a:xfrm>
          <a:prstGeom prst="rect">
            <a:avLst/>
          </a:prstGeom>
          <a:noFill/>
          <a:ln>
            <a:noFill/>
          </a:ln>
        </p:spPr>
      </p:pic>
    </p:spTree>
    <p:extLst>
      <p:ext uri="{BB962C8B-B14F-4D97-AF65-F5344CB8AC3E}">
        <p14:creationId xmlns:p14="http://schemas.microsoft.com/office/powerpoint/2010/main" val="241007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B28FD-6FD5-477A-910F-5923A2A58CEC}"/>
              </a:ext>
            </a:extLst>
          </p:cNvPr>
          <p:cNvPicPr>
            <a:picLocks noChangeAspect="1"/>
          </p:cNvPicPr>
          <p:nvPr/>
        </p:nvPicPr>
        <p:blipFill>
          <a:blip r:embed="rId2"/>
          <a:stretch>
            <a:fillRect/>
          </a:stretch>
        </p:blipFill>
        <p:spPr>
          <a:xfrm>
            <a:off x="436227" y="1392573"/>
            <a:ext cx="4689446" cy="3264859"/>
          </a:xfrm>
          <a:prstGeom prst="rect">
            <a:avLst/>
          </a:prstGeom>
        </p:spPr>
      </p:pic>
      <p:sp>
        <p:nvSpPr>
          <p:cNvPr id="3" name="TextBox 2">
            <a:extLst>
              <a:ext uri="{FF2B5EF4-FFF2-40B4-BE49-F238E27FC236}">
                <a16:creationId xmlns:a16="http://schemas.microsoft.com/office/drawing/2014/main" id="{691D6C49-1E42-49A9-98C4-412704FB1A8D}"/>
              </a:ext>
            </a:extLst>
          </p:cNvPr>
          <p:cNvSpPr txBox="1"/>
          <p:nvPr/>
        </p:nvSpPr>
        <p:spPr>
          <a:xfrm>
            <a:off x="436227" y="654499"/>
            <a:ext cx="8959442" cy="646331"/>
          </a:xfrm>
          <a:prstGeom prst="rect">
            <a:avLst/>
          </a:prstGeom>
          <a:noFill/>
        </p:spPr>
        <p:txBody>
          <a:bodyPr wrap="square" rtlCol="0">
            <a:spAutoFit/>
          </a:bodyPr>
          <a:lstStyle/>
          <a:p>
            <a:r>
              <a:rPr lang="en-GB" sz="3600" dirty="0">
                <a:latin typeface="Century Gothic" panose="020B0502020202020204" pitchFamily="34" charset="0"/>
              </a:rPr>
              <a:t>What do I do when I don’t feel safe?                        </a:t>
            </a:r>
          </a:p>
        </p:txBody>
      </p:sp>
      <p:pic>
        <p:nvPicPr>
          <p:cNvPr id="4" name="Picture 3">
            <a:extLst>
              <a:ext uri="{FF2B5EF4-FFF2-40B4-BE49-F238E27FC236}">
                <a16:creationId xmlns:a16="http://schemas.microsoft.com/office/drawing/2014/main" id="{C522D0F5-7249-4BE2-9C99-43C84A17925F}"/>
              </a:ext>
            </a:extLst>
          </p:cNvPr>
          <p:cNvPicPr>
            <a:picLocks noChangeAspect="1"/>
          </p:cNvPicPr>
          <p:nvPr/>
        </p:nvPicPr>
        <p:blipFill>
          <a:blip r:embed="rId3"/>
          <a:stretch>
            <a:fillRect/>
          </a:stretch>
        </p:blipFill>
        <p:spPr>
          <a:xfrm>
            <a:off x="8505924" y="1140904"/>
            <a:ext cx="3481411" cy="3372374"/>
          </a:xfrm>
          <a:prstGeom prst="rect">
            <a:avLst/>
          </a:prstGeom>
        </p:spPr>
      </p:pic>
      <p:pic>
        <p:nvPicPr>
          <p:cNvPr id="5" name="Picture 4">
            <a:extLst>
              <a:ext uri="{FF2B5EF4-FFF2-40B4-BE49-F238E27FC236}">
                <a16:creationId xmlns:a16="http://schemas.microsoft.com/office/drawing/2014/main" id="{4B7C87B0-531A-4E50-9D1F-583FC7E080F6}"/>
              </a:ext>
            </a:extLst>
          </p:cNvPr>
          <p:cNvPicPr>
            <a:picLocks noChangeAspect="1"/>
          </p:cNvPicPr>
          <p:nvPr/>
        </p:nvPicPr>
        <p:blipFill>
          <a:blip r:embed="rId4"/>
          <a:stretch>
            <a:fillRect/>
          </a:stretch>
        </p:blipFill>
        <p:spPr>
          <a:xfrm>
            <a:off x="8906014" y="4657432"/>
            <a:ext cx="2133898" cy="1810003"/>
          </a:xfrm>
          <a:prstGeom prst="rect">
            <a:avLst/>
          </a:prstGeom>
        </p:spPr>
      </p:pic>
      <p:pic>
        <p:nvPicPr>
          <p:cNvPr id="6" name="Picture 5">
            <a:extLst>
              <a:ext uri="{FF2B5EF4-FFF2-40B4-BE49-F238E27FC236}">
                <a16:creationId xmlns:a16="http://schemas.microsoft.com/office/drawing/2014/main" id="{05F2D7CD-9960-4AAA-B3F6-946F037FB6EF}"/>
              </a:ext>
            </a:extLst>
          </p:cNvPr>
          <p:cNvPicPr>
            <a:picLocks noChangeAspect="1"/>
          </p:cNvPicPr>
          <p:nvPr/>
        </p:nvPicPr>
        <p:blipFill>
          <a:blip r:embed="rId5"/>
          <a:stretch>
            <a:fillRect/>
          </a:stretch>
        </p:blipFill>
        <p:spPr>
          <a:xfrm>
            <a:off x="5227875" y="1512147"/>
            <a:ext cx="3059197" cy="2028007"/>
          </a:xfrm>
          <a:prstGeom prst="rect">
            <a:avLst/>
          </a:prstGeom>
        </p:spPr>
      </p:pic>
      <p:pic>
        <p:nvPicPr>
          <p:cNvPr id="7" name="Picture 6">
            <a:extLst>
              <a:ext uri="{FF2B5EF4-FFF2-40B4-BE49-F238E27FC236}">
                <a16:creationId xmlns:a16="http://schemas.microsoft.com/office/drawing/2014/main" id="{25780BE1-0B14-4E0F-A91A-E9680BCBD3E9}"/>
              </a:ext>
            </a:extLst>
          </p:cNvPr>
          <p:cNvPicPr>
            <a:picLocks noChangeAspect="1"/>
          </p:cNvPicPr>
          <p:nvPr/>
        </p:nvPicPr>
        <p:blipFill>
          <a:blip r:embed="rId6"/>
          <a:stretch>
            <a:fillRect/>
          </a:stretch>
        </p:blipFill>
        <p:spPr>
          <a:xfrm>
            <a:off x="5401578" y="4591881"/>
            <a:ext cx="3012067" cy="1810003"/>
          </a:xfrm>
          <a:prstGeom prst="rect">
            <a:avLst/>
          </a:prstGeom>
        </p:spPr>
      </p:pic>
      <p:pic>
        <p:nvPicPr>
          <p:cNvPr id="8" name="Picture 7">
            <a:extLst>
              <a:ext uri="{FF2B5EF4-FFF2-40B4-BE49-F238E27FC236}">
                <a16:creationId xmlns:a16="http://schemas.microsoft.com/office/drawing/2014/main" id="{93F21C57-8B39-42C4-A0F0-F9D026859B6E}"/>
              </a:ext>
            </a:extLst>
          </p:cNvPr>
          <p:cNvPicPr>
            <a:picLocks noChangeAspect="1"/>
          </p:cNvPicPr>
          <p:nvPr/>
        </p:nvPicPr>
        <p:blipFill>
          <a:blip r:embed="rId7"/>
          <a:stretch>
            <a:fillRect/>
          </a:stretch>
        </p:blipFill>
        <p:spPr>
          <a:xfrm>
            <a:off x="3002626" y="4770159"/>
            <a:ext cx="2076740" cy="1770146"/>
          </a:xfrm>
          <a:prstGeom prst="rect">
            <a:avLst/>
          </a:prstGeom>
        </p:spPr>
      </p:pic>
    </p:spTree>
    <p:extLst>
      <p:ext uri="{BB962C8B-B14F-4D97-AF65-F5344CB8AC3E}">
        <p14:creationId xmlns:p14="http://schemas.microsoft.com/office/powerpoint/2010/main" val="143505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Everyone’s rights…</a:t>
            </a:r>
          </a:p>
        </p:txBody>
      </p:sp>
      <p:sp>
        <p:nvSpPr>
          <p:cNvPr id="3" name="Content Placeholder 2"/>
          <p:cNvSpPr>
            <a:spLocks noGrp="1"/>
          </p:cNvSpPr>
          <p:nvPr>
            <p:ph idx="1"/>
          </p:nvPr>
        </p:nvSpPr>
        <p:spPr/>
        <p:txBody>
          <a:bodyPr/>
          <a:lstStyle/>
          <a:p>
            <a:r>
              <a:rPr lang="en-GB" sz="3600" dirty="0">
                <a:latin typeface="Century Gothic" panose="020B0502020202020204" pitchFamily="34" charset="0"/>
              </a:rPr>
              <a:t>The right to learn</a:t>
            </a:r>
          </a:p>
          <a:p>
            <a:r>
              <a:rPr lang="en-GB" sz="3600" dirty="0">
                <a:latin typeface="Century Gothic" panose="020B0502020202020204" pitchFamily="34" charset="0"/>
              </a:rPr>
              <a:t>The right to be happy</a:t>
            </a:r>
          </a:p>
          <a:p>
            <a:r>
              <a:rPr lang="en-GB" sz="3600" dirty="0">
                <a:latin typeface="Century Gothic" panose="020B0502020202020204" pitchFamily="34" charset="0"/>
              </a:rPr>
              <a:t>The right to be safe</a:t>
            </a:r>
          </a:p>
          <a:p>
            <a:r>
              <a:rPr lang="en-GB" sz="3600" dirty="0">
                <a:latin typeface="Century Gothic" panose="020B0502020202020204" pitchFamily="34" charset="0"/>
              </a:rPr>
              <a:t>The right to  be included</a:t>
            </a:r>
          </a:p>
          <a:p>
            <a:endParaRPr lang="en-GB" dirty="0"/>
          </a:p>
        </p:txBody>
      </p:sp>
      <p:pic>
        <p:nvPicPr>
          <p:cNvPr id="4" name="Content Placeholder 3" descr="https://upload.wikimedia.org/wikipedia/commons/thumb/0/0e/ISO_7010_E003_-_First_aid_sign.svg/220px-ISO_7010_E003_-_First_aid_sign.svg.pn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303251" y="3882307"/>
            <a:ext cx="1461808" cy="1604093"/>
          </a:xfrm>
          <a:prstGeom prst="rect">
            <a:avLst/>
          </a:prstGeom>
          <a:noFill/>
          <a:ln>
            <a:noFill/>
          </a:ln>
        </p:spPr>
      </p:pic>
      <p:pic>
        <p:nvPicPr>
          <p:cNvPr id="5" name="Picture 4" descr="learn.jpg"/>
          <p:cNvPicPr/>
          <p:nvPr/>
        </p:nvPicPr>
        <p:blipFill>
          <a:blip r:embed="rId4">
            <a:extLst>
              <a:ext uri="{28A0092B-C50C-407E-A947-70E740481C1C}">
                <a14:useLocalDpi xmlns:a14="http://schemas.microsoft.com/office/drawing/2010/main" val="0"/>
              </a:ext>
            </a:extLst>
          </a:blip>
          <a:srcRect/>
          <a:stretch>
            <a:fillRect/>
          </a:stretch>
        </p:blipFill>
        <p:spPr bwMode="auto">
          <a:xfrm>
            <a:off x="6252926" y="1916410"/>
            <a:ext cx="2100650" cy="1780509"/>
          </a:xfrm>
          <a:prstGeom prst="rect">
            <a:avLst/>
          </a:prstGeom>
          <a:noFill/>
          <a:ln>
            <a:noFill/>
          </a:ln>
        </p:spPr>
      </p:pic>
      <p:pic>
        <p:nvPicPr>
          <p:cNvPr id="6" name="Picture 5" descr="[Mr Happy]"/>
          <p:cNvPicPr/>
          <p:nvPr/>
        </p:nvPicPr>
        <p:blipFill>
          <a:blip r:embed="rId5">
            <a:extLst>
              <a:ext uri="{28A0092B-C50C-407E-A947-70E740481C1C}">
                <a14:useLocalDpi xmlns:a14="http://schemas.microsoft.com/office/drawing/2010/main" val="0"/>
              </a:ext>
            </a:extLst>
          </a:blip>
          <a:srcRect/>
          <a:stretch>
            <a:fillRect/>
          </a:stretch>
        </p:blipFill>
        <p:spPr bwMode="auto">
          <a:xfrm>
            <a:off x="9049024" y="1980041"/>
            <a:ext cx="1800207" cy="1619893"/>
          </a:xfrm>
          <a:prstGeom prst="rect">
            <a:avLst/>
          </a:prstGeom>
          <a:noFill/>
          <a:ln>
            <a:noFill/>
          </a:ln>
        </p:spPr>
      </p:pic>
      <p:pic>
        <p:nvPicPr>
          <p:cNvPr id="7" name="Picture 6" descr="About Kids Included Together"/>
          <p:cNvPicPr/>
          <p:nvPr/>
        </p:nvPicPr>
        <p:blipFill>
          <a:blip r:embed="rId6">
            <a:extLst>
              <a:ext uri="{28A0092B-C50C-407E-A947-70E740481C1C}">
                <a14:useLocalDpi xmlns:a14="http://schemas.microsoft.com/office/drawing/2010/main" val="0"/>
              </a:ext>
            </a:extLst>
          </a:blip>
          <a:srcRect/>
          <a:stretch>
            <a:fillRect/>
          </a:stretch>
        </p:blipFill>
        <p:spPr bwMode="auto">
          <a:xfrm>
            <a:off x="8847438" y="4592466"/>
            <a:ext cx="2963244" cy="2170799"/>
          </a:xfrm>
          <a:prstGeom prst="rect">
            <a:avLst/>
          </a:prstGeom>
          <a:noFill/>
          <a:ln>
            <a:noFill/>
          </a:ln>
        </p:spPr>
      </p:pic>
    </p:spTree>
    <p:extLst>
      <p:ext uri="{BB962C8B-B14F-4D97-AF65-F5344CB8AC3E}">
        <p14:creationId xmlns:p14="http://schemas.microsoft.com/office/powerpoint/2010/main" val="277288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DE8CA-D15E-4055-8E09-4E2B96898BD2}"/>
              </a:ext>
            </a:extLst>
          </p:cNvPr>
          <p:cNvPicPr>
            <a:picLocks noChangeAspect="1"/>
          </p:cNvPicPr>
          <p:nvPr/>
        </p:nvPicPr>
        <p:blipFill>
          <a:blip r:embed="rId2"/>
          <a:stretch>
            <a:fillRect/>
          </a:stretch>
        </p:blipFill>
        <p:spPr>
          <a:xfrm>
            <a:off x="1312831" y="0"/>
            <a:ext cx="8995885" cy="6858000"/>
          </a:xfrm>
          <a:prstGeom prst="rect">
            <a:avLst/>
          </a:prstGeom>
        </p:spPr>
      </p:pic>
    </p:spTree>
    <p:extLst>
      <p:ext uri="{BB962C8B-B14F-4D97-AF65-F5344CB8AC3E}">
        <p14:creationId xmlns:p14="http://schemas.microsoft.com/office/powerpoint/2010/main" val="57051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4382</TotalTime>
  <Words>311</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Welcome back to school!  We hope you had a wonderful summer holiday.</vt:lpstr>
      <vt:lpstr>Some assemblies will be in the hall.  Can we remember the rules?  Come in one behind the other in a line without talking Sit in your class line Sit with your legs crossed Sit with your hands in your lap No talking in assembly Eyes on the board or on the grown up  </vt:lpstr>
      <vt:lpstr>What is the same at school?  Expectations!</vt:lpstr>
      <vt:lpstr>Everyone’s rights…</vt:lpstr>
      <vt:lpstr>PowerPoint Presentation</vt:lpstr>
      <vt:lpstr>PowerPoint Presentation</vt:lpstr>
      <vt:lpstr>PowerPoint Presentation</vt:lpstr>
      <vt:lpstr>Everyone’s rights…</vt:lpstr>
      <vt:lpstr>PowerPoint Presentation</vt:lpstr>
      <vt:lpstr>PowerPoint Presentation</vt:lpstr>
      <vt:lpstr>PowerPoint Presentation</vt:lpstr>
      <vt:lpstr>Football in KS2</vt:lpstr>
      <vt:lpstr>PowerPoint Presentation</vt:lpstr>
      <vt:lpstr>PowerPoint Presentation</vt:lpstr>
      <vt:lpstr>PowerPoint Presentation</vt:lpstr>
      <vt:lpstr>PowerPoint Presentation</vt:lpstr>
      <vt:lpstr>Peace Pond 2025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 – but why is everything different?</dc:title>
  <dc:creator>Nicki</dc:creator>
  <cp:lastModifiedBy>Nicki</cp:lastModifiedBy>
  <cp:revision>27</cp:revision>
  <dcterms:created xsi:type="dcterms:W3CDTF">2020-05-17T12:57:34Z</dcterms:created>
  <dcterms:modified xsi:type="dcterms:W3CDTF">2025-09-04T10:27:36Z</dcterms:modified>
</cp:coreProperties>
</file>