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83" r:id="rId5"/>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F811E5-B371-6A28-BF9A-0F57DE4B7A28}" name="Alice Brealy" initials="AB" userId="S::abrealy@caterlinkltd.co.uk::702f5e84-6c0f-4bcb-baa0-ae526eff2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ysop" initials="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2"/>
    <a:srgbClr val="54BCEB"/>
    <a:srgbClr val="C5FFFB"/>
    <a:srgbClr val="FFD3CC"/>
    <a:srgbClr val="FFF0D2"/>
    <a:srgbClr val="FF4343"/>
    <a:srgbClr val="C9FFFB"/>
    <a:srgbClr val="00C8BA"/>
    <a:srgbClr val="00968B"/>
    <a:srgbClr val="009E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446" y="78"/>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commentAuthors" Target="commen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32" tIns="45716" rIns="91432" bIns="45716" rtlCol="0"/>
          <a:lstStyle>
            <a:lvl1pPr algn="l">
              <a:defRPr sz="1200"/>
            </a:lvl1pPr>
          </a:lstStyle>
          <a:p>
            <a:endParaRPr lang="en-GB"/>
          </a:p>
        </p:txBody>
      </p:sp>
      <p:sp>
        <p:nvSpPr>
          <p:cNvPr id="3" name="Date Placeholder 2"/>
          <p:cNvSpPr>
            <a:spLocks noGrp="1"/>
          </p:cNvSpPr>
          <p:nvPr>
            <p:ph type="dt" idx="1"/>
          </p:nvPr>
        </p:nvSpPr>
        <p:spPr>
          <a:xfrm>
            <a:off x="3850444" y="1"/>
            <a:ext cx="2945659" cy="498056"/>
          </a:xfrm>
          <a:prstGeom prst="rect">
            <a:avLst/>
          </a:prstGeom>
        </p:spPr>
        <p:txBody>
          <a:bodyPr vert="horz" lIns="91432" tIns="45716" rIns="91432" bIns="45716" rtlCol="0"/>
          <a:lstStyle>
            <a:lvl1pPr algn="r">
              <a:defRPr sz="1200"/>
            </a:lvl1pPr>
          </a:lstStyle>
          <a:p>
            <a:fld id="{222E43BF-527D-440D-8356-FC8BCEDDB5DC}" type="datetimeFigureOut">
              <a:rPr lang="en-GB" smtClean="0"/>
              <a:t>02/09/2026</a:t>
            </a:fld>
            <a:endParaRPr lang="en-GB"/>
          </a:p>
        </p:txBody>
      </p:sp>
      <p:sp>
        <p:nvSpPr>
          <p:cNvPr id="4" name="Slide Image Placeholder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32" tIns="45716" rIns="91432" bIns="45716"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32" tIns="45716" rIns="91432"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432" tIns="45716" rIns="91432" bIns="45716"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32" tIns="45716" rIns="91432" bIns="45716" rtlCol="0" anchor="b"/>
          <a:lstStyle>
            <a:lvl1pPr algn="r">
              <a:defRPr sz="1200"/>
            </a:lvl1pPr>
          </a:lstStyle>
          <a:p>
            <a:fld id="{22D8F38C-0513-424D-9F07-ACE2DBD6F960}" type="slidenum">
              <a:rPr lang="en-GB" smtClean="0"/>
              <a:t>‹#›</a:t>
            </a:fld>
            <a:endParaRPr lang="en-GB"/>
          </a:p>
        </p:txBody>
      </p:sp>
    </p:spTree>
    <p:extLst>
      <p:ext uri="{BB962C8B-B14F-4D97-AF65-F5344CB8AC3E}">
        <p14:creationId xmlns:p14="http://schemas.microsoft.com/office/powerpoint/2010/main" val="3444108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pic>
        <p:nvPicPr>
          <p:cNvPr id="7" name="Picture 6">
            <a:extLst>
              <a:ext uri="{FF2B5EF4-FFF2-40B4-BE49-F238E27FC236}">
                <a16:creationId xmlns:a16="http://schemas.microsoft.com/office/drawing/2014/main" id="{BFE56D4B-3E37-45DC-8A0E-850FD0BBE6CB}"/>
              </a:ext>
            </a:extLst>
          </p:cNvPr>
          <p:cNvPicPr>
            <a:picLocks noChangeAspect="1"/>
          </p:cNvPicPr>
          <p:nvPr userDrawn="1"/>
        </p:nvPicPr>
        <p:blipFill>
          <a:blip r:embed="rId2">
            <a:lum/>
          </a:blip>
          <a:stretch>
            <a:fillRect/>
          </a:stretch>
        </p:blipFill>
        <p:spPr>
          <a:xfrm>
            <a:off x="0" y="0"/>
            <a:ext cx="9906000" cy="6858000"/>
          </a:xfrm>
          <a:prstGeom prst="rect">
            <a:avLst/>
          </a:prstGeom>
        </p:spPr>
      </p:pic>
      <p:pic>
        <p:nvPicPr>
          <p:cNvPr id="8" name="Picture 7">
            <a:extLst>
              <a:ext uri="{FF2B5EF4-FFF2-40B4-BE49-F238E27FC236}">
                <a16:creationId xmlns:a16="http://schemas.microsoft.com/office/drawing/2014/main" id="{5A3E2D7A-21FB-4E41-849E-FBC6B38F3D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725" y="21720"/>
            <a:ext cx="1602025" cy="769695"/>
          </a:xfrm>
          <a:prstGeom prst="rect">
            <a:avLst/>
          </a:prstGeom>
        </p:spPr>
      </p:pic>
      <p:sp>
        <p:nvSpPr>
          <p:cNvPr id="9" name="TextBox 8">
            <a:extLst>
              <a:ext uri="{FF2B5EF4-FFF2-40B4-BE49-F238E27FC236}">
                <a16:creationId xmlns:a16="http://schemas.microsoft.com/office/drawing/2014/main" id="{CF8244A5-C333-4344-B70D-CA249A56B37A}"/>
              </a:ext>
            </a:extLst>
          </p:cNvPr>
          <p:cNvSpPr txBox="1"/>
          <p:nvPr userDrawn="1"/>
        </p:nvSpPr>
        <p:spPr>
          <a:xfrm>
            <a:off x="8788936" y="3163689"/>
            <a:ext cx="1088495" cy="3642122"/>
          </a:xfrm>
          <a:prstGeom prst="roundRect">
            <a:avLst/>
          </a:prstGeom>
          <a:solidFill>
            <a:srgbClr val="FF0000"/>
          </a:solidFill>
          <a:ln w="19050">
            <a:solidFill>
              <a:srgbClr val="FF0000"/>
            </a:solidFill>
          </a:ln>
        </p:spPr>
        <p:txBody>
          <a:bodyPr wrap="square" rtlCol="0">
            <a:spAutoFit/>
          </a:bodyPr>
          <a:lstStyle/>
          <a:p>
            <a:r>
              <a:rPr lang="en-GB" sz="700" b="1">
                <a:solidFill>
                  <a:schemeClr val="bg1"/>
                </a:solidFill>
                <a:latin typeface="Century Gothic" panose="020B0502020202020204" pitchFamily="34" charset="0"/>
              </a:rPr>
              <a:t>ALLERGY INFORMATION:</a:t>
            </a:r>
          </a:p>
          <a:p>
            <a:r>
              <a:rPr lang="en-GB" sz="700" b="1">
                <a:solidFill>
                  <a:schemeClr val="bg1"/>
                </a:solidFill>
                <a:latin typeface="Century Gothic" panose="020B0502020202020204" pitchFamily="34" charset="0"/>
              </a:rPr>
              <a:t>If </a:t>
            </a:r>
            <a:r>
              <a:rPr lang="en-GB" sz="700" b="1">
                <a:solidFill>
                  <a:schemeClr val="bg1"/>
                </a:solidFill>
                <a:effectLst/>
                <a:latin typeface="Century Gothic" panose="020B0502020202020204" pitchFamily="34" charset="0"/>
                <a:ea typeface="Calibri" panose="020F0502020204030204" pitchFamily="34" charset="0"/>
              </a:rPr>
              <a:t>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cross contamination.</a:t>
            </a:r>
            <a:endParaRPr lang="en-GB" sz="70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44662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232607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280691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889760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801A62-7A48-4C58-849E-C45ADCCDA826}"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441085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9801A62-7A48-4C58-849E-C45ADCCDA826}" type="datetimeFigureOut">
              <a:rPr lang="en-GB" smtClean="0"/>
              <a:t>02/09/2026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501556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9801A62-7A48-4C58-849E-C45ADCCDA826}" type="datetimeFigureOut">
              <a:rPr lang="en-GB" smtClean="0"/>
              <a:t>02/09/2026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42314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9801A62-7A48-4C58-849E-C45ADCCDA826}" type="datetimeFigureOut">
              <a:rPr lang="en-GB" smtClean="0"/>
              <a:t>02/09/2026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200301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801A62-7A48-4C58-849E-C45ADCCDA826}" type="datetimeFigureOut">
              <a:rPr lang="en-GB" smtClean="0"/>
              <a:t>02/09/2026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312261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801A62-7A48-4C58-849E-C45ADCCDA826}" type="datetimeFigureOut">
              <a:rPr lang="en-GB" smtClean="0"/>
              <a:t>02/09/2026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4038680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801A62-7A48-4C58-849E-C45ADCCDA826}" type="datetimeFigureOut">
              <a:rPr lang="en-GB" smtClean="0"/>
              <a:t>02/09/2026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827582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801A62-7A48-4C58-849E-C45ADCCDA826}" type="datetimeFigureOut">
              <a:rPr lang="en-GB" smtClean="0"/>
              <a:t>02/09/2026</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59E0C8-D700-4481-9575-E9D0947D9BAE}" type="slidenum">
              <a:rPr lang="en-GB" smtClean="0"/>
              <a:t>‹#›</a:t>
            </a:fld>
            <a:endParaRPr lang="en-GB"/>
          </a:p>
        </p:txBody>
      </p:sp>
    </p:spTree>
    <p:extLst>
      <p:ext uri="{BB962C8B-B14F-4D97-AF65-F5344CB8AC3E}">
        <p14:creationId xmlns:p14="http://schemas.microsoft.com/office/powerpoint/2010/main" val="4079720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BC7B3-C3AC-961C-1324-E85794D7E494}"/>
            </a:ext>
          </a:extLst>
        </p:cNvPr>
        <p:cNvGrpSpPr/>
        <p:nvPr/>
      </p:nvGrpSpPr>
      <p:grpSpPr>
        <a:xfrm>
          <a:off x="0" y="0"/>
          <a:ext cx="0" cy="0"/>
          <a:chOff x="0" y="0"/>
          <a:chExt cx="0" cy="0"/>
        </a:xfrm>
      </p:grpSpPr>
      <p:pic>
        <p:nvPicPr>
          <p:cNvPr id="89" name="Picture 88" descr="A white calendar with blue lines&#10;&#10;AI-generated content may be incorrect.">
            <a:extLst>
              <a:ext uri="{FF2B5EF4-FFF2-40B4-BE49-F238E27FC236}">
                <a16:creationId xmlns:a16="http://schemas.microsoft.com/office/drawing/2014/main" id="{9D6B85D5-923F-7E5A-DADE-9E4470811D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71" y="0"/>
            <a:ext cx="9906000" cy="6858000"/>
          </a:xfrm>
          <a:prstGeom prst="rect">
            <a:avLst/>
          </a:prstGeom>
        </p:spPr>
      </p:pic>
      <p:sp>
        <p:nvSpPr>
          <p:cNvPr id="8" name="TextBox 7">
            <a:extLst>
              <a:ext uri="{FF2B5EF4-FFF2-40B4-BE49-F238E27FC236}">
                <a16:creationId xmlns:a16="http://schemas.microsoft.com/office/drawing/2014/main" id="{E0D103BC-0CC7-F099-2807-0A45675F71F9}"/>
              </a:ext>
            </a:extLst>
          </p:cNvPr>
          <p:cNvSpPr txBox="1"/>
          <p:nvPr/>
        </p:nvSpPr>
        <p:spPr>
          <a:xfrm>
            <a:off x="802257" y="945971"/>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50" name="TextBox 42">
            <a:extLst>
              <a:ext uri="{FF2B5EF4-FFF2-40B4-BE49-F238E27FC236}">
                <a16:creationId xmlns:a16="http://schemas.microsoft.com/office/drawing/2014/main" id="{C56FEF20-00BA-798F-61B8-FFCE863BB9B2}"/>
              </a:ext>
            </a:extLst>
          </p:cNvPr>
          <p:cNvSpPr txBox="1"/>
          <p:nvPr/>
        </p:nvSpPr>
        <p:spPr>
          <a:xfrm>
            <a:off x="3872698" y="5557949"/>
            <a:ext cx="440521" cy="209345"/>
          </a:xfrm>
          <a:prstGeom prst="rect">
            <a:avLst/>
          </a:prstGeom>
        </p:spPr>
        <p:txBody>
          <a:bodyPr lIns="27376" tIns="27376" rIns="27376" bIns="27376" rtlCol="0" anchor="ctr"/>
          <a:lstStyle/>
          <a:p>
            <a:pPr algn="ctr">
              <a:lnSpc>
                <a:spcPts val="1959"/>
              </a:lnSpc>
            </a:pPr>
            <a:endParaRPr/>
          </a:p>
        </p:txBody>
      </p:sp>
      <p:sp>
        <p:nvSpPr>
          <p:cNvPr id="29" name="TextBox 28">
            <a:extLst>
              <a:ext uri="{FF2B5EF4-FFF2-40B4-BE49-F238E27FC236}">
                <a16:creationId xmlns:a16="http://schemas.microsoft.com/office/drawing/2014/main" id="{820F028A-C514-2379-CBAF-A4585F2B0138}"/>
              </a:ext>
            </a:extLst>
          </p:cNvPr>
          <p:cNvSpPr txBox="1"/>
          <p:nvPr/>
        </p:nvSpPr>
        <p:spPr>
          <a:xfrm>
            <a:off x="828589" y="2662853"/>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0" name="TextBox 29">
            <a:extLst>
              <a:ext uri="{FF2B5EF4-FFF2-40B4-BE49-F238E27FC236}">
                <a16:creationId xmlns:a16="http://schemas.microsoft.com/office/drawing/2014/main" id="{4C0674FD-46A5-D714-51EB-12093D84963A}"/>
              </a:ext>
            </a:extLst>
          </p:cNvPr>
          <p:cNvSpPr txBox="1"/>
          <p:nvPr/>
        </p:nvSpPr>
        <p:spPr>
          <a:xfrm>
            <a:off x="808663" y="4269246"/>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3" name="TextBox 32">
            <a:extLst>
              <a:ext uri="{FF2B5EF4-FFF2-40B4-BE49-F238E27FC236}">
                <a16:creationId xmlns:a16="http://schemas.microsoft.com/office/drawing/2014/main" id="{E485D0DA-9B02-5234-D15E-5186FF6CEF93}"/>
              </a:ext>
            </a:extLst>
          </p:cNvPr>
          <p:cNvSpPr txBox="1"/>
          <p:nvPr/>
        </p:nvSpPr>
        <p:spPr>
          <a:xfrm>
            <a:off x="1419246" y="5865167"/>
            <a:ext cx="8031684" cy="215444"/>
          </a:xfrm>
          <a:prstGeom prst="rect">
            <a:avLst/>
          </a:prstGeom>
          <a:noFill/>
        </p:spPr>
        <p:txBody>
          <a:bodyPr wrap="square" rtlCol="0">
            <a:spAutoFit/>
          </a:bodyPr>
          <a:lstStyle/>
          <a:p>
            <a:r>
              <a:rPr lang="en-GB" sz="800">
                <a:latin typeface="Century Gothic" panose="020B0502020202020204" pitchFamily="34" charset="0"/>
              </a:rPr>
              <a:t>Jacket Potatoes with a choice of fillings, Salad Bar, Freshly Baked Bread, Fresh Fruit, Yoghurt</a:t>
            </a:r>
            <a:endParaRPr lang="en-GB" sz="800" b="1">
              <a:latin typeface="Century Gothic" panose="020B0502020202020204" pitchFamily="34" charset="0"/>
            </a:endParaRPr>
          </a:p>
        </p:txBody>
      </p:sp>
      <p:sp>
        <p:nvSpPr>
          <p:cNvPr id="26" name="Freeform 23">
            <a:extLst>
              <a:ext uri="{FF2B5EF4-FFF2-40B4-BE49-F238E27FC236}">
                <a16:creationId xmlns:a16="http://schemas.microsoft.com/office/drawing/2014/main" id="{95225C1D-443B-B4A7-CC99-557DBB44BBE6}"/>
              </a:ext>
            </a:extLst>
          </p:cNvPr>
          <p:cNvSpPr/>
          <p:nvPr/>
        </p:nvSpPr>
        <p:spPr>
          <a:xfrm flipH="1">
            <a:off x="9319042" y="1696004"/>
            <a:ext cx="297397" cy="446004"/>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7" name="Freeform 44">
            <a:extLst>
              <a:ext uri="{FF2B5EF4-FFF2-40B4-BE49-F238E27FC236}">
                <a16:creationId xmlns:a16="http://schemas.microsoft.com/office/drawing/2014/main" id="{8DECF315-E6C0-4609-AD6F-B21792A220FD}"/>
              </a:ext>
            </a:extLst>
          </p:cNvPr>
          <p:cNvSpPr/>
          <p:nvPr/>
        </p:nvSpPr>
        <p:spPr>
          <a:xfrm>
            <a:off x="9295038" y="2802212"/>
            <a:ext cx="328419" cy="247672"/>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31" name="Group 7">
            <a:extLst>
              <a:ext uri="{FF2B5EF4-FFF2-40B4-BE49-F238E27FC236}">
                <a16:creationId xmlns:a16="http://schemas.microsoft.com/office/drawing/2014/main" id="{75A8CFFB-7242-AF73-9F33-2A586C8C79E2}"/>
              </a:ext>
            </a:extLst>
          </p:cNvPr>
          <p:cNvGrpSpPr/>
          <p:nvPr/>
        </p:nvGrpSpPr>
        <p:grpSpPr>
          <a:xfrm>
            <a:off x="9295038" y="3600654"/>
            <a:ext cx="328419" cy="353669"/>
            <a:chOff x="0" y="0"/>
            <a:chExt cx="3741232" cy="3821539"/>
          </a:xfrm>
        </p:grpSpPr>
        <p:sp>
          <p:nvSpPr>
            <p:cNvPr id="32" name="Freeform 8">
              <a:extLst>
                <a:ext uri="{FF2B5EF4-FFF2-40B4-BE49-F238E27FC236}">
                  <a16:creationId xmlns:a16="http://schemas.microsoft.com/office/drawing/2014/main" id="{46A51EC3-5233-1291-565C-9732C0D3907B}"/>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35" name="Freeform 9">
              <a:extLst>
                <a:ext uri="{FF2B5EF4-FFF2-40B4-BE49-F238E27FC236}">
                  <a16:creationId xmlns:a16="http://schemas.microsoft.com/office/drawing/2014/main" id="{DFE4DD8F-55C9-B147-09B2-84FC86F70959}"/>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36" name="Group 10">
              <a:extLst>
                <a:ext uri="{FF2B5EF4-FFF2-40B4-BE49-F238E27FC236}">
                  <a16:creationId xmlns:a16="http://schemas.microsoft.com/office/drawing/2014/main" id="{C9BF3FAA-8155-F048-11E6-7B4E2F191F1E}"/>
                </a:ext>
              </a:extLst>
            </p:cNvPr>
            <p:cNvGrpSpPr/>
            <p:nvPr/>
          </p:nvGrpSpPr>
          <p:grpSpPr>
            <a:xfrm>
              <a:off x="0" y="1810741"/>
              <a:ext cx="852996" cy="852996"/>
              <a:chOff x="0" y="0"/>
              <a:chExt cx="812800" cy="812800"/>
            </a:xfrm>
          </p:grpSpPr>
          <p:sp>
            <p:nvSpPr>
              <p:cNvPr id="80" name="Freeform 11">
                <a:extLst>
                  <a:ext uri="{FF2B5EF4-FFF2-40B4-BE49-F238E27FC236}">
                    <a16:creationId xmlns:a16="http://schemas.microsoft.com/office/drawing/2014/main" id="{39949F58-C203-08CB-4258-9CA4933DB14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81" name="TextBox 12">
                <a:extLst>
                  <a:ext uri="{FF2B5EF4-FFF2-40B4-BE49-F238E27FC236}">
                    <a16:creationId xmlns:a16="http://schemas.microsoft.com/office/drawing/2014/main" id="{0D8EFEBB-BED2-A520-E454-6AE5188E2D4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7" name="Group 13">
              <a:extLst>
                <a:ext uri="{FF2B5EF4-FFF2-40B4-BE49-F238E27FC236}">
                  <a16:creationId xmlns:a16="http://schemas.microsoft.com/office/drawing/2014/main" id="{D3D5C3EB-6FF4-5596-71D5-9827B99F8DC2}"/>
                </a:ext>
              </a:extLst>
            </p:cNvPr>
            <p:cNvGrpSpPr/>
            <p:nvPr/>
          </p:nvGrpSpPr>
          <p:grpSpPr>
            <a:xfrm>
              <a:off x="2570638" y="270521"/>
              <a:ext cx="583309" cy="583309"/>
              <a:chOff x="0" y="0"/>
              <a:chExt cx="812800" cy="812800"/>
            </a:xfrm>
          </p:grpSpPr>
          <p:sp>
            <p:nvSpPr>
              <p:cNvPr id="78" name="Freeform 14">
                <a:extLst>
                  <a:ext uri="{FF2B5EF4-FFF2-40B4-BE49-F238E27FC236}">
                    <a16:creationId xmlns:a16="http://schemas.microsoft.com/office/drawing/2014/main" id="{699A028C-6078-4F13-CDE8-CD4E111B864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79" name="TextBox 15">
                <a:extLst>
                  <a:ext uri="{FF2B5EF4-FFF2-40B4-BE49-F238E27FC236}">
                    <a16:creationId xmlns:a16="http://schemas.microsoft.com/office/drawing/2014/main" id="{250BB272-D121-D907-F455-FDF13C5000F0}"/>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82" name="TextBox 81">
            <a:extLst>
              <a:ext uri="{FF2B5EF4-FFF2-40B4-BE49-F238E27FC236}">
                <a16:creationId xmlns:a16="http://schemas.microsoft.com/office/drawing/2014/main" id="{0D5C967E-5D5F-114C-C8B0-E6ECD156EB20}"/>
              </a:ext>
            </a:extLst>
          </p:cNvPr>
          <p:cNvSpPr txBox="1"/>
          <p:nvPr/>
        </p:nvSpPr>
        <p:spPr>
          <a:xfrm>
            <a:off x="9160899" y="3971999"/>
            <a:ext cx="596695" cy="461665"/>
          </a:xfrm>
          <a:prstGeom prst="rect">
            <a:avLst/>
          </a:prstGeom>
          <a:noFill/>
        </p:spPr>
        <p:txBody>
          <a:bodyPr wrap="square" rtlCol="0">
            <a:spAutoFit/>
          </a:bodyPr>
          <a:lstStyle/>
          <a:p>
            <a:pPr algn="ctr"/>
            <a:r>
              <a:rPr lang="en-GB" sz="800">
                <a:latin typeface="Century Gothic" panose="020B0502020202020204" pitchFamily="34" charset="0"/>
              </a:rPr>
              <a:t>Added plant protein</a:t>
            </a:r>
            <a:endParaRPr lang="en-GB" sz="800" b="1">
              <a:latin typeface="Century Gothic" panose="020B0502020202020204" pitchFamily="34" charset="0"/>
            </a:endParaRPr>
          </a:p>
        </p:txBody>
      </p:sp>
      <p:sp>
        <p:nvSpPr>
          <p:cNvPr id="83" name="TextBox 82">
            <a:extLst>
              <a:ext uri="{FF2B5EF4-FFF2-40B4-BE49-F238E27FC236}">
                <a16:creationId xmlns:a16="http://schemas.microsoft.com/office/drawing/2014/main" id="{FFE42405-D078-5A06-0840-5EDDAF20F878}"/>
              </a:ext>
            </a:extLst>
          </p:cNvPr>
          <p:cNvSpPr txBox="1"/>
          <p:nvPr/>
        </p:nvSpPr>
        <p:spPr>
          <a:xfrm>
            <a:off x="9048773" y="2151153"/>
            <a:ext cx="804249" cy="338554"/>
          </a:xfrm>
          <a:prstGeom prst="rect">
            <a:avLst/>
          </a:prstGeom>
          <a:noFill/>
        </p:spPr>
        <p:txBody>
          <a:bodyPr wrap="square" rtlCol="0">
            <a:spAutoFit/>
          </a:bodyPr>
          <a:lstStyle/>
          <a:p>
            <a:pPr algn="ctr"/>
            <a:r>
              <a:rPr lang="en-GB" sz="800">
                <a:latin typeface="Century Gothic" panose="020B0502020202020204" pitchFamily="34" charset="0"/>
              </a:rPr>
              <a:t>Whole </a:t>
            </a:r>
          </a:p>
          <a:p>
            <a:pPr algn="ctr"/>
            <a:r>
              <a:rPr lang="en-GB" sz="800">
                <a:latin typeface="Century Gothic" panose="020B0502020202020204" pitchFamily="34" charset="0"/>
              </a:rPr>
              <a:t>grain</a:t>
            </a:r>
          </a:p>
        </p:txBody>
      </p:sp>
      <p:sp>
        <p:nvSpPr>
          <p:cNvPr id="84" name="TextBox 83">
            <a:extLst>
              <a:ext uri="{FF2B5EF4-FFF2-40B4-BE49-F238E27FC236}">
                <a16:creationId xmlns:a16="http://schemas.microsoft.com/office/drawing/2014/main" id="{ABF813D0-5BD4-5FD2-9594-218BFBD7EB48}"/>
              </a:ext>
            </a:extLst>
          </p:cNvPr>
          <p:cNvSpPr txBox="1"/>
          <p:nvPr/>
        </p:nvSpPr>
        <p:spPr>
          <a:xfrm>
            <a:off x="9063902" y="3041809"/>
            <a:ext cx="804249" cy="338554"/>
          </a:xfrm>
          <a:prstGeom prst="rect">
            <a:avLst/>
          </a:prstGeom>
          <a:noFill/>
        </p:spPr>
        <p:txBody>
          <a:bodyPr wrap="square" rtlCol="0">
            <a:spAutoFit/>
          </a:bodyPr>
          <a:lstStyle/>
          <a:p>
            <a:pPr algn="ctr"/>
            <a:r>
              <a:rPr lang="en-GB" sz="800">
                <a:latin typeface="Century Gothic" panose="020B0502020202020204" pitchFamily="34" charset="0"/>
              </a:rPr>
              <a:t>Plant</a:t>
            </a:r>
          </a:p>
          <a:p>
            <a:pPr algn="ctr"/>
            <a:r>
              <a:rPr lang="en-GB" sz="800">
                <a:latin typeface="Century Gothic" panose="020B0502020202020204" pitchFamily="34" charset="0"/>
              </a:rPr>
              <a:t> based</a:t>
            </a:r>
          </a:p>
        </p:txBody>
      </p:sp>
      <p:sp>
        <p:nvSpPr>
          <p:cNvPr id="28" name="TextBox 27">
            <a:extLst>
              <a:ext uri="{FF2B5EF4-FFF2-40B4-BE49-F238E27FC236}">
                <a16:creationId xmlns:a16="http://schemas.microsoft.com/office/drawing/2014/main" id="{CDEA061B-3B53-55E6-32F2-014041C36BE9}"/>
              </a:ext>
            </a:extLst>
          </p:cNvPr>
          <p:cNvSpPr txBox="1"/>
          <p:nvPr/>
        </p:nvSpPr>
        <p:spPr>
          <a:xfrm>
            <a:off x="2632812" y="108610"/>
            <a:ext cx="4640376" cy="369332"/>
          </a:xfrm>
          <a:prstGeom prst="rect">
            <a:avLst/>
          </a:prstGeom>
          <a:noFill/>
        </p:spPr>
        <p:txBody>
          <a:bodyPr wrap="square" rtlCol="0">
            <a:spAutoFit/>
          </a:bodyPr>
          <a:lstStyle/>
          <a:p>
            <a:pPr algn="ctr"/>
            <a:r>
              <a:rPr lang="en-GB" b="1">
                <a:latin typeface="Century Gothic" panose="020B0502020202020204" pitchFamily="34" charset="0"/>
              </a:rPr>
              <a:t>AUTUMN MENU </a:t>
            </a:r>
            <a:r>
              <a:rPr lang="en-GB" b="1" dirty="0">
                <a:latin typeface="Century Gothic" panose="020B0502020202020204" pitchFamily="34" charset="0"/>
              </a:rPr>
              <a:t>2026</a:t>
            </a:r>
          </a:p>
        </p:txBody>
      </p:sp>
      <p:graphicFrame>
        <p:nvGraphicFramePr>
          <p:cNvPr id="14" name="Table 13">
            <a:extLst>
              <a:ext uri="{FF2B5EF4-FFF2-40B4-BE49-F238E27FC236}">
                <a16:creationId xmlns:a16="http://schemas.microsoft.com/office/drawing/2014/main" id="{E005CA79-A5F5-63B1-8228-C2964D85C901}"/>
              </a:ext>
            </a:extLst>
          </p:cNvPr>
          <p:cNvGraphicFramePr>
            <a:graphicFrameLocks noGrp="1"/>
          </p:cNvGraphicFramePr>
          <p:nvPr>
            <p:extLst>
              <p:ext uri="{D42A27DB-BD31-4B8C-83A1-F6EECF244321}">
                <p14:modId xmlns:p14="http://schemas.microsoft.com/office/powerpoint/2010/main" val="860651823"/>
              </p:ext>
            </p:extLst>
          </p:nvPr>
        </p:nvGraphicFramePr>
        <p:xfrm>
          <a:off x="1419247" y="777390"/>
          <a:ext cx="7741650" cy="1632246"/>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48330">
                  <a:extLst>
                    <a:ext uri="{9D8B030D-6E8A-4147-A177-3AD203B41FA5}">
                      <a16:colId xmlns:a16="http://schemas.microsoft.com/office/drawing/2014/main" val="1888228126"/>
                    </a:ext>
                  </a:extLst>
                </a:gridCol>
                <a:gridCol w="1548330">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4396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Macaroni</a:t>
                      </a:r>
                    </a:p>
                    <a:p>
                      <a:pPr algn="ctr"/>
                      <a:r>
                        <a:rPr lang="en-GB" sz="800" b="0">
                          <a:solidFill>
                            <a:schemeClr val="tx1"/>
                          </a:solidFill>
                          <a:latin typeface="Century Gothic" panose="020B0502020202020204" pitchFamily="34" charset="0"/>
                        </a:rPr>
                        <a:t> Cheese</a:t>
                      </a:r>
                      <a:r>
                        <a:rPr kumimoji="0" lang="en-GB" sz="8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 </a:t>
                      </a: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0">
                          <a:solidFill>
                            <a:schemeClr val="tx1"/>
                          </a:solidFill>
                          <a:latin typeface="Century Gothic" panose="020B0502020202020204" pitchFamily="34" charset="0"/>
                        </a:rPr>
                        <a:t>Phat Pasty Pork </a:t>
                      </a:r>
                    </a:p>
                    <a:p>
                      <a:pPr algn="ctr"/>
                      <a:r>
                        <a:rPr lang="en-GB" sz="800" b="0">
                          <a:solidFill>
                            <a:schemeClr val="tx1"/>
                          </a:solidFill>
                          <a:latin typeface="Century Gothic" panose="020B0502020202020204" pitchFamily="34" charset="0"/>
                        </a:rPr>
                        <a:t>Sausage Roll with Potato Wedges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prstClr val="black"/>
                          </a:solidFill>
                          <a:latin typeface="Century Gothic" panose="020B0502020202020204" pitchFamily="34" charset="0"/>
                        </a:rPr>
                        <a:t>Roast </a:t>
                      </a:r>
                      <a:r>
                        <a:rPr lang="en-GB" sz="800" b="0">
                          <a:solidFill>
                            <a:schemeClr val="tx1"/>
                          </a:solidFill>
                          <a:latin typeface="Century Gothic" panose="020B0502020202020204" pitchFamily="34" charset="0"/>
                        </a:rPr>
                        <a:t>Chicken</a:t>
                      </a:r>
                      <a:r>
                        <a:rPr lang="en-GB" sz="800" b="0">
                          <a:solidFill>
                            <a:prstClr val="black"/>
                          </a:solidFill>
                          <a:latin typeface="Century Gothic" panose="020B0502020202020204" pitchFamily="34" charset="0"/>
                        </a:rPr>
                        <a:t>, Stuffing, Roast Potatoes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prstClr val="black"/>
                          </a:solidFill>
                          <a:latin typeface="Century Gothic" panose="020B0502020202020204" pitchFamily="34" charset="0"/>
                        </a:rPr>
                        <a:t>&amp; Gravy</a:t>
                      </a:r>
                      <a:endPar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Spaghetti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Bolognaise</a:t>
                      </a:r>
                      <a:endParaRPr lang="en-US" sz="800" b="0" i="0" u="none" strike="noStrike" noProof="0">
                        <a:solidFill>
                          <a:schemeClr val="tx1"/>
                        </a:solidFill>
                        <a:highlight>
                          <a:srgbClr val="FFFF00"/>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Fishfingers or Salmon Fishfingers 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5220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Chickpea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with Rice</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Mild Mexican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Chilli 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Roasted Quorn, </a:t>
                      </a:r>
                    </a:p>
                    <a:p>
                      <a:pPr algn="ctr"/>
                      <a:r>
                        <a:rPr lang="en-GB" sz="800">
                          <a:latin typeface="Century Gothic" panose="020B0502020202020204" pitchFamily="34" charset="0"/>
                        </a:rPr>
                        <a:t>Roast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Smokey Bean Burger with </a:t>
                      </a:r>
                      <a:r>
                        <a:rPr lang="en-US" sz="800" b="0" i="0" u="none" strike="noStrike" noProof="0">
                          <a:solidFill>
                            <a:schemeClr val="tx1"/>
                          </a:solidFill>
                          <a:latin typeface="Century Gothic" panose="020B0502020202020204" pitchFamily="34" charset="0"/>
                        </a:rPr>
                        <a:t>Wedges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Cheese &amp; Bean Pasty </a:t>
                      </a:r>
                    </a:p>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05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39610">
                <a:tc>
                  <a:txBody>
                    <a:bodyPr/>
                    <a:lstStyle/>
                    <a:p>
                      <a:pPr algn="ctr"/>
                      <a:r>
                        <a:rPr lang="en-GB" sz="800" b="1">
                          <a:solidFill>
                            <a:schemeClr val="tx1"/>
                          </a:solidFill>
                          <a:latin typeface="Century Gothic" panose="020B0502020202020204" pitchFamily="34" charset="0"/>
                        </a:rPr>
                        <a:t>NEW </a:t>
                      </a:r>
                      <a:r>
                        <a:rPr lang="en-GB" sz="800">
                          <a:latin typeface="Century Gothic" panose="020B0502020202020204" pitchFamily="34" charset="0"/>
                        </a:rPr>
                        <a:t>Banana Mousse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Orange Drizzle Cake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Fruit </a:t>
                      </a:r>
                    </a:p>
                    <a:p>
                      <a:pPr algn="ctr"/>
                      <a:r>
                        <a:rPr lang="en-GB" sz="800">
                          <a:latin typeface="Century Gothic" panose="020B0502020202020204" pitchFamily="34" charset="0"/>
                        </a:rPr>
                        <a:t>Platter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Apple </a:t>
                      </a:r>
                    </a:p>
                    <a:p>
                      <a:pPr algn="ctr"/>
                      <a:r>
                        <a:rPr lang="en-GB" sz="800">
                          <a:latin typeface="Century Gothic" panose="020B0502020202020204" pitchFamily="34" charset="0"/>
                        </a:rPr>
                        <a:t>Flapjack</a:t>
                      </a:r>
                      <a:endParaRPr lang="en-GB" sz="800">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    Strawberry Jelly </a:t>
                      </a:r>
                    </a:p>
                    <a:p>
                      <a:pPr algn="ctr"/>
                      <a:r>
                        <a:rPr lang="en-GB" sz="800">
                          <a:latin typeface="Century Gothic" panose="020B0502020202020204" pitchFamily="34" charset="0"/>
                        </a:rPr>
                        <a:t>with Mandarins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24" name="Table 23">
            <a:extLst>
              <a:ext uri="{FF2B5EF4-FFF2-40B4-BE49-F238E27FC236}">
                <a16:creationId xmlns:a16="http://schemas.microsoft.com/office/drawing/2014/main" id="{E4E639B0-EB0D-28D9-1D62-60E88EEF069F}"/>
              </a:ext>
            </a:extLst>
          </p:cNvPr>
          <p:cNvGraphicFramePr>
            <a:graphicFrameLocks noGrp="1"/>
          </p:cNvGraphicFramePr>
          <p:nvPr>
            <p:extLst>
              <p:ext uri="{D42A27DB-BD31-4B8C-83A1-F6EECF244321}">
                <p14:modId xmlns:p14="http://schemas.microsoft.com/office/powerpoint/2010/main" val="3732459922"/>
              </p:ext>
            </p:extLst>
          </p:nvPr>
        </p:nvGraphicFramePr>
        <p:xfrm>
          <a:off x="1468713" y="2409625"/>
          <a:ext cx="7741650" cy="1799319"/>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48330">
                  <a:extLst>
                    <a:ext uri="{9D8B030D-6E8A-4147-A177-3AD203B41FA5}">
                      <a16:colId xmlns:a16="http://schemas.microsoft.com/office/drawing/2014/main" val="1888228126"/>
                    </a:ext>
                  </a:extLst>
                </a:gridCol>
                <a:gridCol w="1548330">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5441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Cheese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Tomato Pizza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with Summer Mixed Salad</a:t>
                      </a: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Beef Chilli with Rice &amp; Sweetcorn &amp; Cucumber Salsa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Roasted Pork or Chicken Sausage, Roast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Greek Chicken Pitta with Herby Rice, Tzatziki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&amp; Salad</a:t>
                      </a:r>
                      <a:endParaRPr lang="en-US"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Battered Fish with Chips &amp; Tomato Sauce</a:t>
                      </a:r>
                      <a:endParaRPr kumimoji="0" lang="en-GB" sz="800" b="1"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5441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Lentil &amp; Sweet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Potato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Spaghetti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Meatballs in a Tomato Sauce</a:t>
                      </a:r>
                      <a:endParaRPr lang="en-GB" sz="800" b="0">
                        <a:solidFill>
                          <a:schemeClr val="tx1"/>
                        </a:solidFill>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Veg Wellington,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0">
                          <a:latin typeface="Century Gothic" panose="020B0502020202020204" pitchFamily="34" charset="0"/>
                        </a:rPr>
                        <a:t>Roast Potatoes </a:t>
                      </a:r>
                      <a:r>
                        <a:rPr lang="en-GB" sz="800">
                          <a:latin typeface="Century Gothic" panose="020B0502020202020204" pitchFamily="34" charset="0"/>
                        </a:rPr>
                        <a:t>&amp; Gravy</a:t>
                      </a:r>
                      <a:endParaRPr lang="en-US" sz="800" b="1" i="0" u="none" strike="noStrike" noProof="0">
                        <a:solidFill>
                          <a:srgbClr val="00B050"/>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Greek Spinach &amp; Cheese Whirl </a:t>
                      </a:r>
                      <a:r>
                        <a:rPr lang="en-GB" sz="800" b="0">
                          <a:solidFill>
                            <a:schemeClr val="tx1"/>
                          </a:solidFill>
                          <a:latin typeface="Century Gothic" panose="020B0502020202020204" pitchFamily="34" charset="0"/>
                        </a:rPr>
                        <a:t>with Herby Rice, Tzatziki &amp; Salad</a:t>
                      </a:r>
                      <a:endParaRPr lang="en-GB"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latin typeface="Century Gothic" panose="020B0502020202020204" pitchFamily="34" charset="0"/>
                        </a:rPr>
                        <a:t>NEW </a:t>
                      </a:r>
                      <a:r>
                        <a:rPr lang="en-GB" sz="800">
                          <a:latin typeface="Century Gothic" panose="020B0502020202020204" pitchFamily="34" charset="0"/>
                        </a:rPr>
                        <a:t>Cheesy Broccoli Frittata with Chips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539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41327">
                <a:tc>
                  <a:txBody>
                    <a:bodyPr/>
                    <a:lstStyle/>
                    <a:p>
                      <a:pPr algn="ctr"/>
                      <a:r>
                        <a:rPr lang="en-GB" sz="800">
                          <a:latin typeface="Century Gothic" panose="020B0502020202020204" pitchFamily="34" charset="0"/>
                        </a:rPr>
                        <a:t>Iced Vanilla Sponge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Peaches &amp; Ice Cream</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Freshly Chopped </a:t>
                      </a:r>
                    </a:p>
                    <a:p>
                      <a:pPr algn="ctr"/>
                      <a:r>
                        <a:rPr lang="en-GB" sz="800">
                          <a:latin typeface="Century Gothic" panose="020B0502020202020204" pitchFamily="34" charset="0"/>
                        </a:rPr>
                        <a:t>Fruit Salad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Jam &amp; Coconut Sponge with Custard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Oaty </a:t>
                      </a:r>
                    </a:p>
                    <a:p>
                      <a:pPr algn="ctr"/>
                      <a:r>
                        <a:rPr lang="en-GB" sz="800">
                          <a:latin typeface="Century Gothic" panose="020B0502020202020204" pitchFamily="34" charset="0"/>
                        </a:rPr>
                        <a:t>Cookie</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25" name="Table 24">
            <a:extLst>
              <a:ext uri="{FF2B5EF4-FFF2-40B4-BE49-F238E27FC236}">
                <a16:creationId xmlns:a16="http://schemas.microsoft.com/office/drawing/2014/main" id="{8A7E8919-54F1-2CB5-E1F1-6220E0A7FE5A}"/>
              </a:ext>
            </a:extLst>
          </p:cNvPr>
          <p:cNvGraphicFramePr>
            <a:graphicFrameLocks noGrp="1"/>
          </p:cNvGraphicFramePr>
          <p:nvPr>
            <p:extLst>
              <p:ext uri="{D42A27DB-BD31-4B8C-83A1-F6EECF244321}">
                <p14:modId xmlns:p14="http://schemas.microsoft.com/office/powerpoint/2010/main" val="1674346808"/>
              </p:ext>
            </p:extLst>
          </p:nvPr>
        </p:nvGraphicFramePr>
        <p:xfrm>
          <a:off x="1468712" y="4218859"/>
          <a:ext cx="7741650" cy="1498600"/>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35908">
                  <a:extLst>
                    <a:ext uri="{9D8B030D-6E8A-4147-A177-3AD203B41FA5}">
                      <a16:colId xmlns:a16="http://schemas.microsoft.com/office/drawing/2014/main" val="1888228126"/>
                    </a:ext>
                  </a:extLst>
                </a:gridCol>
                <a:gridCol w="1560752">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Tomato Pasta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Beef Burger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with Potato Wedges &amp; Rainbow Slaw</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Roast of the Day, Mashed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Chef Shilpa’s Chicken Korma 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Fishfingers 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noProof="0">
                          <a:solidFill>
                            <a:schemeClr val="tx1"/>
                          </a:solidFill>
                          <a:latin typeface="Century Gothic" panose="020B0502020202020204" pitchFamily="34" charset="0"/>
                        </a:rPr>
                        <a:t>NEW </a:t>
                      </a:r>
                      <a:r>
                        <a:rPr lang="en-GB" sz="800" b="0" i="0" u="none" strike="noStrike" noProof="0">
                          <a:solidFill>
                            <a:schemeClr val="tx1"/>
                          </a:solidFill>
                          <a:latin typeface="Century Gothic" panose="020B0502020202020204" pitchFamily="34" charset="0"/>
                        </a:rPr>
                        <a:t>Chinese Vegetable Noodles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Mexican Bean Roll with New Potatoes &amp; Rainbow Slaw</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Vegetable Loaf with Stuffing, Mashed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All Day Vegetarian Breakfast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Cowboy Sausage and Bean Hotpot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058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370840">
                <a:tc>
                  <a:txBody>
                    <a:bodyPr/>
                    <a:lstStyle/>
                    <a:p>
                      <a:pPr algn="ctr"/>
                      <a:r>
                        <a:rPr lang="en-GB" sz="800">
                          <a:latin typeface="Century Gothic" panose="020B0502020202020204" pitchFamily="34" charset="0"/>
                        </a:rPr>
                        <a:t>Pineapple Upside Down Cake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Cheese &amp; Crackers</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Fruit Medley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latin typeface="Century Gothic" panose="020B0502020202020204" pitchFamily="34" charset="0"/>
                        </a:rPr>
                        <a:t>Strawberry and Apple Crumble with Custard</a:t>
                      </a: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Vanilla </a:t>
                      </a:r>
                    </a:p>
                    <a:p>
                      <a:pPr algn="ctr"/>
                      <a:r>
                        <a:rPr lang="en-GB" sz="800">
                          <a:latin typeface="Century Gothic" panose="020B0502020202020204" pitchFamily="34" charset="0"/>
                        </a:rPr>
                        <a:t>Shortbread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sp>
        <p:nvSpPr>
          <p:cNvPr id="9" name="Freeform 23">
            <a:extLst>
              <a:ext uri="{FF2B5EF4-FFF2-40B4-BE49-F238E27FC236}">
                <a16:creationId xmlns:a16="http://schemas.microsoft.com/office/drawing/2014/main" id="{30C63CD2-D481-3395-AC0D-A8E93A4A5CD3}"/>
              </a:ext>
            </a:extLst>
          </p:cNvPr>
          <p:cNvSpPr/>
          <p:nvPr/>
        </p:nvSpPr>
        <p:spPr>
          <a:xfrm flipH="1">
            <a:off x="4110210" y="1482020"/>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Freeform 23">
            <a:extLst>
              <a:ext uri="{FF2B5EF4-FFF2-40B4-BE49-F238E27FC236}">
                <a16:creationId xmlns:a16="http://schemas.microsoft.com/office/drawing/2014/main" id="{513D2C2B-9117-5DF1-0691-BE0E72BBA4B8}"/>
              </a:ext>
            </a:extLst>
          </p:cNvPr>
          <p:cNvSpPr/>
          <p:nvPr/>
        </p:nvSpPr>
        <p:spPr>
          <a:xfrm flipH="1">
            <a:off x="2615266" y="1449392"/>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 name="Freeform 23">
            <a:extLst>
              <a:ext uri="{FF2B5EF4-FFF2-40B4-BE49-F238E27FC236}">
                <a16:creationId xmlns:a16="http://schemas.microsoft.com/office/drawing/2014/main" id="{DD43EE38-1B81-D1C3-613E-F1A7A794BC7E}"/>
              </a:ext>
            </a:extLst>
          </p:cNvPr>
          <p:cNvSpPr/>
          <p:nvPr/>
        </p:nvSpPr>
        <p:spPr>
          <a:xfrm flipH="1">
            <a:off x="7096260" y="2183643"/>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2" name="Freeform 23">
            <a:extLst>
              <a:ext uri="{FF2B5EF4-FFF2-40B4-BE49-F238E27FC236}">
                <a16:creationId xmlns:a16="http://schemas.microsoft.com/office/drawing/2014/main" id="{98B29D71-9882-2F04-36BD-28D8E671B5A1}"/>
              </a:ext>
            </a:extLst>
          </p:cNvPr>
          <p:cNvSpPr/>
          <p:nvPr/>
        </p:nvSpPr>
        <p:spPr>
          <a:xfrm flipH="1">
            <a:off x="2615266" y="2559360"/>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3" name="Freeform 23">
            <a:extLst>
              <a:ext uri="{FF2B5EF4-FFF2-40B4-BE49-F238E27FC236}">
                <a16:creationId xmlns:a16="http://schemas.microsoft.com/office/drawing/2014/main" id="{EC7C8DC2-8221-602B-5182-3F3D3D60D569}"/>
              </a:ext>
            </a:extLst>
          </p:cNvPr>
          <p:cNvSpPr/>
          <p:nvPr/>
        </p:nvSpPr>
        <p:spPr>
          <a:xfrm flipH="1">
            <a:off x="2533470" y="3241636"/>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5" name="Freeform 23">
            <a:extLst>
              <a:ext uri="{FF2B5EF4-FFF2-40B4-BE49-F238E27FC236}">
                <a16:creationId xmlns:a16="http://schemas.microsoft.com/office/drawing/2014/main" id="{C2AC4760-79E8-8D37-A9F3-7877230E2332}"/>
              </a:ext>
            </a:extLst>
          </p:cNvPr>
          <p:cNvSpPr/>
          <p:nvPr/>
        </p:nvSpPr>
        <p:spPr>
          <a:xfrm flipH="1">
            <a:off x="3958724" y="2772081"/>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8" name="Freeform 23">
            <a:extLst>
              <a:ext uri="{FF2B5EF4-FFF2-40B4-BE49-F238E27FC236}">
                <a16:creationId xmlns:a16="http://schemas.microsoft.com/office/drawing/2014/main" id="{EC597BF4-1447-EC29-7590-021C8EB1FD76}"/>
              </a:ext>
            </a:extLst>
          </p:cNvPr>
          <p:cNvSpPr/>
          <p:nvPr/>
        </p:nvSpPr>
        <p:spPr>
          <a:xfrm flipH="1">
            <a:off x="7329555" y="4511427"/>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9" name="Freeform 23">
            <a:extLst>
              <a:ext uri="{FF2B5EF4-FFF2-40B4-BE49-F238E27FC236}">
                <a16:creationId xmlns:a16="http://schemas.microsoft.com/office/drawing/2014/main" id="{97FE4419-5112-AE40-CAF3-B27FC3B2D48E}"/>
              </a:ext>
            </a:extLst>
          </p:cNvPr>
          <p:cNvSpPr/>
          <p:nvPr/>
        </p:nvSpPr>
        <p:spPr>
          <a:xfrm flipH="1">
            <a:off x="7446259" y="5563414"/>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20" name="Group 7">
            <a:extLst>
              <a:ext uri="{FF2B5EF4-FFF2-40B4-BE49-F238E27FC236}">
                <a16:creationId xmlns:a16="http://schemas.microsoft.com/office/drawing/2014/main" id="{56016D22-E136-827A-E37A-43645BE2C44D}"/>
              </a:ext>
            </a:extLst>
          </p:cNvPr>
          <p:cNvGrpSpPr/>
          <p:nvPr/>
        </p:nvGrpSpPr>
        <p:grpSpPr>
          <a:xfrm>
            <a:off x="6370894" y="900041"/>
            <a:ext cx="146062" cy="149950"/>
            <a:chOff x="0" y="0"/>
            <a:chExt cx="3741232" cy="3821539"/>
          </a:xfrm>
        </p:grpSpPr>
        <p:sp>
          <p:nvSpPr>
            <p:cNvPr id="21" name="Freeform 8">
              <a:extLst>
                <a:ext uri="{FF2B5EF4-FFF2-40B4-BE49-F238E27FC236}">
                  <a16:creationId xmlns:a16="http://schemas.microsoft.com/office/drawing/2014/main" id="{ACF5676B-957F-44E9-85BE-A3F9528A3D60}"/>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2" name="Freeform 9">
              <a:extLst>
                <a:ext uri="{FF2B5EF4-FFF2-40B4-BE49-F238E27FC236}">
                  <a16:creationId xmlns:a16="http://schemas.microsoft.com/office/drawing/2014/main" id="{6B6317DA-8D8A-2408-8B58-A642C7515BB5}"/>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23" name="Group 10">
              <a:extLst>
                <a:ext uri="{FF2B5EF4-FFF2-40B4-BE49-F238E27FC236}">
                  <a16:creationId xmlns:a16="http://schemas.microsoft.com/office/drawing/2014/main" id="{A7530AF5-2D6D-2C84-66BE-DC01E8442880}"/>
                </a:ext>
              </a:extLst>
            </p:cNvPr>
            <p:cNvGrpSpPr/>
            <p:nvPr/>
          </p:nvGrpSpPr>
          <p:grpSpPr>
            <a:xfrm>
              <a:off x="0" y="1810741"/>
              <a:ext cx="852996" cy="852996"/>
              <a:chOff x="0" y="0"/>
              <a:chExt cx="812800" cy="812800"/>
            </a:xfrm>
          </p:grpSpPr>
          <p:sp>
            <p:nvSpPr>
              <p:cNvPr id="41" name="Freeform 11">
                <a:extLst>
                  <a:ext uri="{FF2B5EF4-FFF2-40B4-BE49-F238E27FC236}">
                    <a16:creationId xmlns:a16="http://schemas.microsoft.com/office/drawing/2014/main" id="{EE170973-B642-1F2C-93D1-45B022798F6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42" name="TextBox 12">
                <a:extLst>
                  <a:ext uri="{FF2B5EF4-FFF2-40B4-BE49-F238E27FC236}">
                    <a16:creationId xmlns:a16="http://schemas.microsoft.com/office/drawing/2014/main" id="{9B5BDA15-57C3-DC37-83C0-8609714E1CF7}"/>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8" name="Group 13">
              <a:extLst>
                <a:ext uri="{FF2B5EF4-FFF2-40B4-BE49-F238E27FC236}">
                  <a16:creationId xmlns:a16="http://schemas.microsoft.com/office/drawing/2014/main" id="{BC8325A5-6377-7F67-0985-108C80BCD18E}"/>
                </a:ext>
              </a:extLst>
            </p:cNvPr>
            <p:cNvGrpSpPr/>
            <p:nvPr/>
          </p:nvGrpSpPr>
          <p:grpSpPr>
            <a:xfrm>
              <a:off x="2570638" y="270521"/>
              <a:ext cx="583309" cy="583309"/>
              <a:chOff x="0" y="0"/>
              <a:chExt cx="812800" cy="812800"/>
            </a:xfrm>
          </p:grpSpPr>
          <p:sp>
            <p:nvSpPr>
              <p:cNvPr id="39" name="Freeform 14">
                <a:extLst>
                  <a:ext uri="{FF2B5EF4-FFF2-40B4-BE49-F238E27FC236}">
                    <a16:creationId xmlns:a16="http://schemas.microsoft.com/office/drawing/2014/main" id="{586A765F-E494-814D-D9C4-38874AF15F8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40" name="TextBox 15">
                <a:extLst>
                  <a:ext uri="{FF2B5EF4-FFF2-40B4-BE49-F238E27FC236}">
                    <a16:creationId xmlns:a16="http://schemas.microsoft.com/office/drawing/2014/main" id="{4FDD08E0-A9AB-FD6B-8DDA-95DC5BA8D2A2}"/>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grpSp>
        <p:nvGrpSpPr>
          <p:cNvPr id="43" name="Group 7">
            <a:extLst>
              <a:ext uri="{FF2B5EF4-FFF2-40B4-BE49-F238E27FC236}">
                <a16:creationId xmlns:a16="http://schemas.microsoft.com/office/drawing/2014/main" id="{AA18DD58-D363-1D59-08E6-84FF98201ECE}"/>
              </a:ext>
            </a:extLst>
          </p:cNvPr>
          <p:cNvGrpSpPr/>
          <p:nvPr/>
        </p:nvGrpSpPr>
        <p:grpSpPr>
          <a:xfrm>
            <a:off x="3055475" y="2509148"/>
            <a:ext cx="146062" cy="149950"/>
            <a:chOff x="0" y="0"/>
            <a:chExt cx="3741232" cy="3821539"/>
          </a:xfrm>
        </p:grpSpPr>
        <p:sp>
          <p:nvSpPr>
            <p:cNvPr id="44" name="Freeform 8">
              <a:extLst>
                <a:ext uri="{FF2B5EF4-FFF2-40B4-BE49-F238E27FC236}">
                  <a16:creationId xmlns:a16="http://schemas.microsoft.com/office/drawing/2014/main" id="{81C841DA-7CDB-1D4C-199C-4C8C37D0C877}"/>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45" name="Freeform 9">
              <a:extLst>
                <a:ext uri="{FF2B5EF4-FFF2-40B4-BE49-F238E27FC236}">
                  <a16:creationId xmlns:a16="http://schemas.microsoft.com/office/drawing/2014/main" id="{1A1F44FF-5C08-391F-BEC4-42A2D062B17B}"/>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46" name="Group 10">
              <a:extLst>
                <a:ext uri="{FF2B5EF4-FFF2-40B4-BE49-F238E27FC236}">
                  <a16:creationId xmlns:a16="http://schemas.microsoft.com/office/drawing/2014/main" id="{92A530D6-5910-DE44-ED7D-54C9141BF9E7}"/>
                </a:ext>
              </a:extLst>
            </p:cNvPr>
            <p:cNvGrpSpPr/>
            <p:nvPr/>
          </p:nvGrpSpPr>
          <p:grpSpPr>
            <a:xfrm>
              <a:off x="0" y="1810741"/>
              <a:ext cx="852996" cy="852996"/>
              <a:chOff x="0" y="0"/>
              <a:chExt cx="812800" cy="812800"/>
            </a:xfrm>
          </p:grpSpPr>
          <p:sp>
            <p:nvSpPr>
              <p:cNvPr id="51" name="Freeform 11">
                <a:extLst>
                  <a:ext uri="{FF2B5EF4-FFF2-40B4-BE49-F238E27FC236}">
                    <a16:creationId xmlns:a16="http://schemas.microsoft.com/office/drawing/2014/main" id="{B2EB9A86-648D-AB9F-A03E-5B487E480E9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52" name="TextBox 12">
                <a:extLst>
                  <a:ext uri="{FF2B5EF4-FFF2-40B4-BE49-F238E27FC236}">
                    <a16:creationId xmlns:a16="http://schemas.microsoft.com/office/drawing/2014/main" id="{3394CD02-6698-1A0A-4E44-14D0AA6B5DE4}"/>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47" name="Group 13">
              <a:extLst>
                <a:ext uri="{FF2B5EF4-FFF2-40B4-BE49-F238E27FC236}">
                  <a16:creationId xmlns:a16="http://schemas.microsoft.com/office/drawing/2014/main" id="{A0DEEA81-F2BF-95CF-68BD-317D3334286F}"/>
                </a:ext>
              </a:extLst>
            </p:cNvPr>
            <p:cNvGrpSpPr/>
            <p:nvPr/>
          </p:nvGrpSpPr>
          <p:grpSpPr>
            <a:xfrm>
              <a:off x="2570638" y="270521"/>
              <a:ext cx="583309" cy="583309"/>
              <a:chOff x="0" y="0"/>
              <a:chExt cx="812800" cy="812800"/>
            </a:xfrm>
          </p:grpSpPr>
          <p:sp>
            <p:nvSpPr>
              <p:cNvPr id="48" name="Freeform 14">
                <a:extLst>
                  <a:ext uri="{FF2B5EF4-FFF2-40B4-BE49-F238E27FC236}">
                    <a16:creationId xmlns:a16="http://schemas.microsoft.com/office/drawing/2014/main" id="{67CBFDCA-E179-8542-005A-A48C00895C0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49" name="TextBox 15">
                <a:extLst>
                  <a:ext uri="{FF2B5EF4-FFF2-40B4-BE49-F238E27FC236}">
                    <a16:creationId xmlns:a16="http://schemas.microsoft.com/office/drawing/2014/main" id="{D4B56E6C-75B2-6865-20C9-F649C96851AE}"/>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62" name="Freeform 44">
            <a:extLst>
              <a:ext uri="{FF2B5EF4-FFF2-40B4-BE49-F238E27FC236}">
                <a16:creationId xmlns:a16="http://schemas.microsoft.com/office/drawing/2014/main" id="{9E2A8F62-F7C5-92EE-B1AF-2A59E2387917}"/>
              </a:ext>
            </a:extLst>
          </p:cNvPr>
          <p:cNvSpPr/>
          <p:nvPr/>
        </p:nvSpPr>
        <p:spPr>
          <a:xfrm>
            <a:off x="1622950" y="1454551"/>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3" name="Freeform 44">
            <a:extLst>
              <a:ext uri="{FF2B5EF4-FFF2-40B4-BE49-F238E27FC236}">
                <a16:creationId xmlns:a16="http://schemas.microsoft.com/office/drawing/2014/main" id="{F10412DD-D89D-24A9-55F5-A2798895DAD0}"/>
              </a:ext>
            </a:extLst>
          </p:cNvPr>
          <p:cNvSpPr/>
          <p:nvPr/>
        </p:nvSpPr>
        <p:spPr>
          <a:xfrm>
            <a:off x="3194529" y="1488776"/>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4" name="Freeform 44">
            <a:extLst>
              <a:ext uri="{FF2B5EF4-FFF2-40B4-BE49-F238E27FC236}">
                <a16:creationId xmlns:a16="http://schemas.microsoft.com/office/drawing/2014/main" id="{30AD2C74-C1ED-0ECF-3281-49DD1B411599}"/>
              </a:ext>
            </a:extLst>
          </p:cNvPr>
          <p:cNvSpPr/>
          <p:nvPr/>
        </p:nvSpPr>
        <p:spPr>
          <a:xfrm>
            <a:off x="4690829" y="1378242"/>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5" name="Freeform 44">
            <a:extLst>
              <a:ext uri="{FF2B5EF4-FFF2-40B4-BE49-F238E27FC236}">
                <a16:creationId xmlns:a16="http://schemas.microsoft.com/office/drawing/2014/main" id="{E2E5B40E-2B6D-D836-2B10-47A4092FE4C6}"/>
              </a:ext>
            </a:extLst>
          </p:cNvPr>
          <p:cNvSpPr/>
          <p:nvPr/>
        </p:nvSpPr>
        <p:spPr>
          <a:xfrm>
            <a:off x="6293413" y="1543226"/>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6" name="Freeform 44">
            <a:extLst>
              <a:ext uri="{FF2B5EF4-FFF2-40B4-BE49-F238E27FC236}">
                <a16:creationId xmlns:a16="http://schemas.microsoft.com/office/drawing/2014/main" id="{97BD8EB7-9A07-ED05-968E-F26FE71ECDEA}"/>
              </a:ext>
            </a:extLst>
          </p:cNvPr>
          <p:cNvSpPr/>
          <p:nvPr/>
        </p:nvSpPr>
        <p:spPr>
          <a:xfrm>
            <a:off x="1695766" y="3128884"/>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7" name="Freeform 44">
            <a:extLst>
              <a:ext uri="{FF2B5EF4-FFF2-40B4-BE49-F238E27FC236}">
                <a16:creationId xmlns:a16="http://schemas.microsoft.com/office/drawing/2014/main" id="{C7E923E4-1460-C498-7163-7122E6A8AC7B}"/>
              </a:ext>
            </a:extLst>
          </p:cNvPr>
          <p:cNvSpPr/>
          <p:nvPr/>
        </p:nvSpPr>
        <p:spPr>
          <a:xfrm>
            <a:off x="3257574" y="3035450"/>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8" name="Freeform 44">
            <a:extLst>
              <a:ext uri="{FF2B5EF4-FFF2-40B4-BE49-F238E27FC236}">
                <a16:creationId xmlns:a16="http://schemas.microsoft.com/office/drawing/2014/main" id="{4AA228A1-86F2-8820-F60D-15717E1B1ABC}"/>
              </a:ext>
            </a:extLst>
          </p:cNvPr>
          <p:cNvSpPr/>
          <p:nvPr/>
        </p:nvSpPr>
        <p:spPr>
          <a:xfrm>
            <a:off x="4751350" y="3091035"/>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9" name="Freeform 44">
            <a:extLst>
              <a:ext uri="{FF2B5EF4-FFF2-40B4-BE49-F238E27FC236}">
                <a16:creationId xmlns:a16="http://schemas.microsoft.com/office/drawing/2014/main" id="{39926840-38DF-B062-7D3E-146A7980A242}"/>
              </a:ext>
            </a:extLst>
          </p:cNvPr>
          <p:cNvSpPr/>
          <p:nvPr/>
        </p:nvSpPr>
        <p:spPr>
          <a:xfrm>
            <a:off x="7929775" y="4927362"/>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0" name="Freeform 44">
            <a:extLst>
              <a:ext uri="{FF2B5EF4-FFF2-40B4-BE49-F238E27FC236}">
                <a16:creationId xmlns:a16="http://schemas.microsoft.com/office/drawing/2014/main" id="{F2B64B6D-DEFD-0ABC-5387-1F1F659B4320}"/>
              </a:ext>
            </a:extLst>
          </p:cNvPr>
          <p:cNvSpPr/>
          <p:nvPr/>
        </p:nvSpPr>
        <p:spPr>
          <a:xfrm>
            <a:off x="3052539" y="4741436"/>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1" name="Freeform 44">
            <a:extLst>
              <a:ext uri="{FF2B5EF4-FFF2-40B4-BE49-F238E27FC236}">
                <a16:creationId xmlns:a16="http://schemas.microsoft.com/office/drawing/2014/main" id="{04134602-137F-1A01-FB30-5615371C88B3}"/>
              </a:ext>
            </a:extLst>
          </p:cNvPr>
          <p:cNvSpPr/>
          <p:nvPr/>
        </p:nvSpPr>
        <p:spPr>
          <a:xfrm>
            <a:off x="4627411" y="4726098"/>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 name="Freeform 23">
            <a:extLst>
              <a:ext uri="{FF2B5EF4-FFF2-40B4-BE49-F238E27FC236}">
                <a16:creationId xmlns:a16="http://schemas.microsoft.com/office/drawing/2014/main" id="{E8F62CF4-96CF-09E3-7DF7-BCA08DB4BBE5}"/>
              </a:ext>
            </a:extLst>
          </p:cNvPr>
          <p:cNvSpPr/>
          <p:nvPr/>
        </p:nvSpPr>
        <p:spPr>
          <a:xfrm flipH="1">
            <a:off x="8671559" y="3917051"/>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44">
            <a:extLst>
              <a:ext uri="{FF2B5EF4-FFF2-40B4-BE49-F238E27FC236}">
                <a16:creationId xmlns:a16="http://schemas.microsoft.com/office/drawing/2014/main" id="{FD36822F-86F8-E365-0C98-7A90979047A1}"/>
              </a:ext>
            </a:extLst>
          </p:cNvPr>
          <p:cNvSpPr/>
          <p:nvPr/>
        </p:nvSpPr>
        <p:spPr>
          <a:xfrm>
            <a:off x="1708138" y="4390311"/>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 name="Freeform 44">
            <a:extLst>
              <a:ext uri="{FF2B5EF4-FFF2-40B4-BE49-F238E27FC236}">
                <a16:creationId xmlns:a16="http://schemas.microsoft.com/office/drawing/2014/main" id="{14302F22-10FD-D030-D12C-D14592E78F52}"/>
              </a:ext>
            </a:extLst>
          </p:cNvPr>
          <p:cNvSpPr/>
          <p:nvPr/>
        </p:nvSpPr>
        <p:spPr>
          <a:xfrm>
            <a:off x="4930828" y="2156813"/>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44">
            <a:extLst>
              <a:ext uri="{FF2B5EF4-FFF2-40B4-BE49-F238E27FC236}">
                <a16:creationId xmlns:a16="http://schemas.microsoft.com/office/drawing/2014/main" id="{599C67E7-3C6C-889C-D2B6-D65D10F3F8D9}"/>
              </a:ext>
            </a:extLst>
          </p:cNvPr>
          <p:cNvSpPr/>
          <p:nvPr/>
        </p:nvSpPr>
        <p:spPr>
          <a:xfrm>
            <a:off x="6428918" y="2163170"/>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44">
            <a:extLst>
              <a:ext uri="{FF2B5EF4-FFF2-40B4-BE49-F238E27FC236}">
                <a16:creationId xmlns:a16="http://schemas.microsoft.com/office/drawing/2014/main" id="{530D3988-32FF-2E3C-73C8-2567AA73F33D}"/>
              </a:ext>
            </a:extLst>
          </p:cNvPr>
          <p:cNvSpPr/>
          <p:nvPr/>
        </p:nvSpPr>
        <p:spPr>
          <a:xfrm>
            <a:off x="7820954" y="2160759"/>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44">
            <a:extLst>
              <a:ext uri="{FF2B5EF4-FFF2-40B4-BE49-F238E27FC236}">
                <a16:creationId xmlns:a16="http://schemas.microsoft.com/office/drawing/2014/main" id="{EE296D21-6057-AD8F-8707-692C962EF580}"/>
              </a:ext>
            </a:extLst>
          </p:cNvPr>
          <p:cNvSpPr/>
          <p:nvPr/>
        </p:nvSpPr>
        <p:spPr>
          <a:xfrm>
            <a:off x="8042374" y="3923543"/>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2" name="Freeform 44">
            <a:extLst>
              <a:ext uri="{FF2B5EF4-FFF2-40B4-BE49-F238E27FC236}">
                <a16:creationId xmlns:a16="http://schemas.microsoft.com/office/drawing/2014/main" id="{7AB83323-04BF-EDE7-4EE2-75140EDB90B5}"/>
              </a:ext>
            </a:extLst>
          </p:cNvPr>
          <p:cNvSpPr/>
          <p:nvPr/>
        </p:nvSpPr>
        <p:spPr>
          <a:xfrm>
            <a:off x="4709529" y="3977025"/>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3" name="Freeform 44">
            <a:extLst>
              <a:ext uri="{FF2B5EF4-FFF2-40B4-BE49-F238E27FC236}">
                <a16:creationId xmlns:a16="http://schemas.microsoft.com/office/drawing/2014/main" id="{21F4E93A-6794-AB82-A8D0-AB67B3A3B844}"/>
              </a:ext>
            </a:extLst>
          </p:cNvPr>
          <p:cNvSpPr/>
          <p:nvPr/>
        </p:nvSpPr>
        <p:spPr>
          <a:xfrm>
            <a:off x="4838833" y="5473536"/>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4" name="Freeform 44">
            <a:extLst>
              <a:ext uri="{FF2B5EF4-FFF2-40B4-BE49-F238E27FC236}">
                <a16:creationId xmlns:a16="http://schemas.microsoft.com/office/drawing/2014/main" id="{B389ABA7-DB7E-A14C-51B0-3E4607E8DB2C}"/>
              </a:ext>
            </a:extLst>
          </p:cNvPr>
          <p:cNvSpPr/>
          <p:nvPr/>
        </p:nvSpPr>
        <p:spPr>
          <a:xfrm>
            <a:off x="7969952" y="5512698"/>
            <a:ext cx="148998" cy="118328"/>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75" name="Group 7">
            <a:extLst>
              <a:ext uri="{FF2B5EF4-FFF2-40B4-BE49-F238E27FC236}">
                <a16:creationId xmlns:a16="http://schemas.microsoft.com/office/drawing/2014/main" id="{FCDB1ACD-4D67-382F-DAC6-40690A70839E}"/>
              </a:ext>
            </a:extLst>
          </p:cNvPr>
          <p:cNvGrpSpPr/>
          <p:nvPr/>
        </p:nvGrpSpPr>
        <p:grpSpPr>
          <a:xfrm>
            <a:off x="3066166" y="4297318"/>
            <a:ext cx="146062" cy="149950"/>
            <a:chOff x="0" y="0"/>
            <a:chExt cx="3741232" cy="3821539"/>
          </a:xfrm>
        </p:grpSpPr>
        <p:sp>
          <p:nvSpPr>
            <p:cNvPr id="76" name="Freeform 8">
              <a:extLst>
                <a:ext uri="{FF2B5EF4-FFF2-40B4-BE49-F238E27FC236}">
                  <a16:creationId xmlns:a16="http://schemas.microsoft.com/office/drawing/2014/main" id="{A51D67A0-B1A9-A35E-9A18-09E11ECCBF8D}"/>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77" name="Freeform 9">
              <a:extLst>
                <a:ext uri="{FF2B5EF4-FFF2-40B4-BE49-F238E27FC236}">
                  <a16:creationId xmlns:a16="http://schemas.microsoft.com/office/drawing/2014/main" id="{352E9B2C-47A9-543B-D0E1-A0E97558457A}"/>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86" name="Group 10">
              <a:extLst>
                <a:ext uri="{FF2B5EF4-FFF2-40B4-BE49-F238E27FC236}">
                  <a16:creationId xmlns:a16="http://schemas.microsoft.com/office/drawing/2014/main" id="{D21288C6-5901-F5F1-4C6A-5695B2154403}"/>
                </a:ext>
              </a:extLst>
            </p:cNvPr>
            <p:cNvGrpSpPr/>
            <p:nvPr/>
          </p:nvGrpSpPr>
          <p:grpSpPr>
            <a:xfrm>
              <a:off x="0" y="1810741"/>
              <a:ext cx="852996" cy="852996"/>
              <a:chOff x="0" y="0"/>
              <a:chExt cx="812800" cy="812800"/>
            </a:xfrm>
          </p:grpSpPr>
          <p:sp>
            <p:nvSpPr>
              <p:cNvPr id="91" name="Freeform 11">
                <a:extLst>
                  <a:ext uri="{FF2B5EF4-FFF2-40B4-BE49-F238E27FC236}">
                    <a16:creationId xmlns:a16="http://schemas.microsoft.com/office/drawing/2014/main" id="{086EE76C-B2FC-B1AA-BFBB-96493EDB19B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92" name="TextBox 12">
                <a:extLst>
                  <a:ext uri="{FF2B5EF4-FFF2-40B4-BE49-F238E27FC236}">
                    <a16:creationId xmlns:a16="http://schemas.microsoft.com/office/drawing/2014/main" id="{812B1409-E2D6-2FD3-3738-56A52B66A7DC}"/>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87" name="Group 13">
              <a:extLst>
                <a:ext uri="{FF2B5EF4-FFF2-40B4-BE49-F238E27FC236}">
                  <a16:creationId xmlns:a16="http://schemas.microsoft.com/office/drawing/2014/main" id="{0EDA286E-67CD-0535-D8E1-E9CB74A38C78}"/>
                </a:ext>
              </a:extLst>
            </p:cNvPr>
            <p:cNvGrpSpPr/>
            <p:nvPr/>
          </p:nvGrpSpPr>
          <p:grpSpPr>
            <a:xfrm>
              <a:off x="2570638" y="270521"/>
              <a:ext cx="583309" cy="583309"/>
              <a:chOff x="0" y="0"/>
              <a:chExt cx="812800" cy="812800"/>
            </a:xfrm>
          </p:grpSpPr>
          <p:sp>
            <p:nvSpPr>
              <p:cNvPr id="88" name="Freeform 14">
                <a:extLst>
                  <a:ext uri="{FF2B5EF4-FFF2-40B4-BE49-F238E27FC236}">
                    <a16:creationId xmlns:a16="http://schemas.microsoft.com/office/drawing/2014/main" id="{4F4D9F99-750B-335F-DA64-3FAE3849903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90" name="TextBox 15">
                <a:extLst>
                  <a:ext uri="{FF2B5EF4-FFF2-40B4-BE49-F238E27FC236}">
                    <a16:creationId xmlns:a16="http://schemas.microsoft.com/office/drawing/2014/main" id="{B7E1A5CE-493F-9CF9-4004-595E5068861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grpSp>
        <p:nvGrpSpPr>
          <p:cNvPr id="93" name="Group 7">
            <a:extLst>
              <a:ext uri="{FF2B5EF4-FFF2-40B4-BE49-F238E27FC236}">
                <a16:creationId xmlns:a16="http://schemas.microsoft.com/office/drawing/2014/main" id="{00A10CAB-E58D-AC5E-8308-FA083451C3E7}"/>
              </a:ext>
            </a:extLst>
          </p:cNvPr>
          <p:cNvGrpSpPr/>
          <p:nvPr/>
        </p:nvGrpSpPr>
        <p:grpSpPr>
          <a:xfrm>
            <a:off x="3186116" y="800669"/>
            <a:ext cx="146062" cy="149950"/>
            <a:chOff x="0" y="0"/>
            <a:chExt cx="3741232" cy="3821539"/>
          </a:xfrm>
        </p:grpSpPr>
        <p:sp>
          <p:nvSpPr>
            <p:cNvPr id="94" name="Freeform 8">
              <a:extLst>
                <a:ext uri="{FF2B5EF4-FFF2-40B4-BE49-F238E27FC236}">
                  <a16:creationId xmlns:a16="http://schemas.microsoft.com/office/drawing/2014/main" id="{F57DD41A-3679-9781-3A14-52AB40C373EE}"/>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5" name="Freeform 9">
              <a:extLst>
                <a:ext uri="{FF2B5EF4-FFF2-40B4-BE49-F238E27FC236}">
                  <a16:creationId xmlns:a16="http://schemas.microsoft.com/office/drawing/2014/main" id="{FF2789E6-84C0-51D3-3125-443D779B51E8}"/>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96" name="Group 10">
              <a:extLst>
                <a:ext uri="{FF2B5EF4-FFF2-40B4-BE49-F238E27FC236}">
                  <a16:creationId xmlns:a16="http://schemas.microsoft.com/office/drawing/2014/main" id="{8610E674-C949-13D7-5DC7-0B474E3EA03A}"/>
                </a:ext>
              </a:extLst>
            </p:cNvPr>
            <p:cNvGrpSpPr/>
            <p:nvPr/>
          </p:nvGrpSpPr>
          <p:grpSpPr>
            <a:xfrm>
              <a:off x="0" y="1810741"/>
              <a:ext cx="852996" cy="852996"/>
              <a:chOff x="0" y="0"/>
              <a:chExt cx="812800" cy="812800"/>
            </a:xfrm>
          </p:grpSpPr>
          <p:sp>
            <p:nvSpPr>
              <p:cNvPr id="100" name="Freeform 11">
                <a:extLst>
                  <a:ext uri="{FF2B5EF4-FFF2-40B4-BE49-F238E27FC236}">
                    <a16:creationId xmlns:a16="http://schemas.microsoft.com/office/drawing/2014/main" id="{70DDBFC8-0BD6-D184-5BD1-03D54FA7795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101" name="TextBox 12">
                <a:extLst>
                  <a:ext uri="{FF2B5EF4-FFF2-40B4-BE49-F238E27FC236}">
                    <a16:creationId xmlns:a16="http://schemas.microsoft.com/office/drawing/2014/main" id="{FC6EB86E-3E89-EC42-0018-229EBF8FEF86}"/>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97" name="Group 13">
              <a:extLst>
                <a:ext uri="{FF2B5EF4-FFF2-40B4-BE49-F238E27FC236}">
                  <a16:creationId xmlns:a16="http://schemas.microsoft.com/office/drawing/2014/main" id="{A2934EE3-6309-2EE0-D67A-D32DCFE80C30}"/>
                </a:ext>
              </a:extLst>
            </p:cNvPr>
            <p:cNvGrpSpPr/>
            <p:nvPr/>
          </p:nvGrpSpPr>
          <p:grpSpPr>
            <a:xfrm>
              <a:off x="2570638" y="270521"/>
              <a:ext cx="583309" cy="583309"/>
              <a:chOff x="0" y="0"/>
              <a:chExt cx="812800" cy="812800"/>
            </a:xfrm>
          </p:grpSpPr>
          <p:sp>
            <p:nvSpPr>
              <p:cNvPr id="98" name="Freeform 14">
                <a:extLst>
                  <a:ext uri="{FF2B5EF4-FFF2-40B4-BE49-F238E27FC236}">
                    <a16:creationId xmlns:a16="http://schemas.microsoft.com/office/drawing/2014/main" id="{D6AF3C16-8BC9-E223-FB92-79338F3F163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99" name="TextBox 15">
                <a:extLst>
                  <a:ext uri="{FF2B5EF4-FFF2-40B4-BE49-F238E27FC236}">
                    <a16:creationId xmlns:a16="http://schemas.microsoft.com/office/drawing/2014/main" id="{1E4BC78C-C0A7-C049-45E1-C138C7E49B07}"/>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pic>
        <p:nvPicPr>
          <p:cNvPr id="53" name="Picture 52" descr="A picture containing shape&#10;&#10;Description automatically generated">
            <a:extLst>
              <a:ext uri="{FF2B5EF4-FFF2-40B4-BE49-F238E27FC236}">
                <a16:creationId xmlns:a16="http://schemas.microsoft.com/office/drawing/2014/main" id="{B9E8C753-352C-D03C-B550-AE4B317FCD9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679192">
            <a:off x="9298564" y="4672899"/>
            <a:ext cx="321362" cy="277934"/>
          </a:xfrm>
          <a:prstGeom prst="rect">
            <a:avLst/>
          </a:prstGeom>
        </p:spPr>
      </p:pic>
      <p:sp>
        <p:nvSpPr>
          <p:cNvPr id="54" name="TextBox 53">
            <a:extLst>
              <a:ext uri="{FF2B5EF4-FFF2-40B4-BE49-F238E27FC236}">
                <a16:creationId xmlns:a16="http://schemas.microsoft.com/office/drawing/2014/main" id="{2E02B9CB-4621-C482-1F33-75472E49066E}"/>
              </a:ext>
            </a:extLst>
          </p:cNvPr>
          <p:cNvSpPr txBox="1"/>
          <p:nvPr/>
        </p:nvSpPr>
        <p:spPr>
          <a:xfrm>
            <a:off x="9185631" y="5069548"/>
            <a:ext cx="596695" cy="338554"/>
          </a:xfrm>
          <a:prstGeom prst="rect">
            <a:avLst/>
          </a:prstGeom>
          <a:noFill/>
        </p:spPr>
        <p:txBody>
          <a:bodyPr wrap="square" rtlCol="0">
            <a:spAutoFit/>
          </a:bodyPr>
          <a:lstStyle/>
          <a:p>
            <a:pPr algn="ctr"/>
            <a:r>
              <a:rPr lang="en-GB" sz="800">
                <a:latin typeface="Century Gothic" panose="020B0502020202020204" pitchFamily="34" charset="0"/>
              </a:rPr>
              <a:t>Chef’s Special</a:t>
            </a:r>
            <a:endParaRPr lang="en-GB" sz="800" b="1">
              <a:latin typeface="Century Gothic" panose="020B0502020202020204" pitchFamily="34" charset="0"/>
            </a:endParaRPr>
          </a:p>
        </p:txBody>
      </p:sp>
      <p:pic>
        <p:nvPicPr>
          <p:cNvPr id="55" name="Picture 54" descr="A picture containing shape&#10;&#10;Description automatically generated">
            <a:extLst>
              <a:ext uri="{FF2B5EF4-FFF2-40B4-BE49-F238E27FC236}">
                <a16:creationId xmlns:a16="http://schemas.microsoft.com/office/drawing/2014/main" id="{DE510DFA-1897-201C-E757-1270B2BBFA3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679192">
            <a:off x="6037346" y="4344683"/>
            <a:ext cx="321362" cy="277934"/>
          </a:xfrm>
          <a:prstGeom prst="rect">
            <a:avLst/>
          </a:prstGeom>
        </p:spPr>
      </p:pic>
      <p:sp>
        <p:nvSpPr>
          <p:cNvPr id="56" name="TextBox 55">
            <a:extLst>
              <a:ext uri="{FF2B5EF4-FFF2-40B4-BE49-F238E27FC236}">
                <a16:creationId xmlns:a16="http://schemas.microsoft.com/office/drawing/2014/main" id="{ACC58795-E639-1A68-199F-AC2E7700ABD0}"/>
              </a:ext>
            </a:extLst>
          </p:cNvPr>
          <p:cNvSpPr txBox="1"/>
          <p:nvPr/>
        </p:nvSpPr>
        <p:spPr>
          <a:xfrm>
            <a:off x="176212" y="6061594"/>
            <a:ext cx="9553575" cy="992579"/>
          </a:xfrm>
          <a:prstGeom prst="rect">
            <a:avLst/>
          </a:prstGeom>
          <a:noFill/>
        </p:spPr>
        <p:txBody>
          <a:bodyPr wrap="square" rtlCol="0">
            <a:spAutoFit/>
          </a:bodyPr>
          <a:lstStyle/>
          <a:p>
            <a:pPr algn="ctr"/>
            <a:endParaRPr lang="en-GB" sz="800" b="1">
              <a:solidFill>
                <a:srgbClr val="006662"/>
              </a:solidFill>
              <a:latin typeface="Century Gothic" panose="020B0502020202020204" pitchFamily="34" charset="0"/>
            </a:endParaRPr>
          </a:p>
          <a:p>
            <a:pPr algn="ctr"/>
            <a:endParaRPr lang="en-GB" sz="500">
              <a:solidFill>
                <a:srgbClr val="006662"/>
              </a:solidFill>
              <a:latin typeface="Century Gothic" panose="020B0502020202020204" pitchFamily="34" charset="0"/>
            </a:endParaRPr>
          </a:p>
          <a:p>
            <a:pPr algn="ctr"/>
            <a:r>
              <a:rPr lang="en-GB" sz="800">
                <a:solidFill>
                  <a:srgbClr val="006662"/>
                </a:solidFill>
                <a:latin typeface="Century Gothic" panose="020B0502020202020204" pitchFamily="34" charset="0"/>
              </a:rPr>
              <a:t>If 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allergen cross contact.  </a:t>
            </a:r>
          </a:p>
          <a:p>
            <a:r>
              <a:rPr lang="en-GB" sz="1050" b="1">
                <a:latin typeface="Century Gothic" panose="020B0502020202020204" pitchFamily="34" charset="0"/>
              </a:rPr>
              <a:t> </a:t>
            </a:r>
          </a:p>
          <a:p>
            <a:endParaRPr lang="en-GB" sz="1100" b="1">
              <a:latin typeface="Century Gothic" panose="020B0502020202020204" pitchFamily="34" charset="0"/>
            </a:endParaRPr>
          </a:p>
        </p:txBody>
      </p:sp>
      <p:pic>
        <p:nvPicPr>
          <p:cNvPr id="34" name="Picture 33">
            <a:extLst>
              <a:ext uri="{FF2B5EF4-FFF2-40B4-BE49-F238E27FC236}">
                <a16:creationId xmlns:a16="http://schemas.microsoft.com/office/drawing/2014/main" id="{B60F8909-6EBE-404D-AFD7-FB34969D2285}"/>
              </a:ext>
            </a:extLst>
          </p:cNvPr>
          <p:cNvPicPr>
            <a:picLocks noChangeAspect="1"/>
          </p:cNvPicPr>
          <p:nvPr/>
        </p:nvPicPr>
        <p:blipFill>
          <a:blip r:embed="rId12"/>
          <a:stretch>
            <a:fillRect/>
          </a:stretch>
        </p:blipFill>
        <p:spPr>
          <a:xfrm>
            <a:off x="193458" y="4746619"/>
            <a:ext cx="707197" cy="384081"/>
          </a:xfrm>
          <a:prstGeom prst="rect">
            <a:avLst/>
          </a:prstGeom>
        </p:spPr>
      </p:pic>
      <p:pic>
        <p:nvPicPr>
          <p:cNvPr id="60" name="Picture 59">
            <a:extLst>
              <a:ext uri="{FF2B5EF4-FFF2-40B4-BE49-F238E27FC236}">
                <a16:creationId xmlns:a16="http://schemas.microsoft.com/office/drawing/2014/main" id="{A54077C4-F7A9-7412-7106-9E2A066CF9A3}"/>
              </a:ext>
            </a:extLst>
          </p:cNvPr>
          <p:cNvPicPr>
            <a:picLocks noChangeAspect="1"/>
          </p:cNvPicPr>
          <p:nvPr/>
        </p:nvPicPr>
        <p:blipFill>
          <a:blip r:embed="rId13"/>
          <a:stretch>
            <a:fillRect/>
          </a:stretch>
        </p:blipFill>
        <p:spPr>
          <a:xfrm>
            <a:off x="181480" y="1401809"/>
            <a:ext cx="944962" cy="530398"/>
          </a:xfrm>
          <a:prstGeom prst="rect">
            <a:avLst/>
          </a:prstGeom>
        </p:spPr>
      </p:pic>
      <p:pic>
        <p:nvPicPr>
          <p:cNvPr id="85" name="Picture 84">
            <a:extLst>
              <a:ext uri="{FF2B5EF4-FFF2-40B4-BE49-F238E27FC236}">
                <a16:creationId xmlns:a16="http://schemas.microsoft.com/office/drawing/2014/main" id="{466F77D0-02A2-629D-71BE-EED36A518048}"/>
              </a:ext>
            </a:extLst>
          </p:cNvPr>
          <p:cNvPicPr>
            <a:picLocks noChangeAspect="1"/>
          </p:cNvPicPr>
          <p:nvPr/>
        </p:nvPicPr>
        <p:blipFill>
          <a:blip r:embed="rId14"/>
          <a:stretch>
            <a:fillRect/>
          </a:stretch>
        </p:blipFill>
        <p:spPr>
          <a:xfrm>
            <a:off x="157990" y="3112116"/>
            <a:ext cx="859611" cy="536494"/>
          </a:xfrm>
          <a:prstGeom prst="rect">
            <a:avLst/>
          </a:prstGeom>
        </p:spPr>
      </p:pic>
    </p:spTree>
    <p:extLst>
      <p:ext uri="{BB962C8B-B14F-4D97-AF65-F5344CB8AC3E}">
        <p14:creationId xmlns:p14="http://schemas.microsoft.com/office/powerpoint/2010/main" val="2778804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3701AC9A5908340A53101F6F3BF7720" ma:contentTypeVersion="18" ma:contentTypeDescription="Create a new document." ma:contentTypeScope="" ma:versionID="9fc8846d212a640ce1a3de63aa97f66f">
  <xsd:schema xmlns:xsd="http://www.w3.org/2001/XMLSchema" xmlns:xs="http://www.w3.org/2001/XMLSchema" xmlns:p="http://schemas.microsoft.com/office/2006/metadata/properties" xmlns:ns2="cfcc8f99-6edd-417c-8b08-e4af51aa64dc" xmlns:ns3="93f07fc0-f3cc-4d0b-9a4f-54b5dee9d132" targetNamespace="http://schemas.microsoft.com/office/2006/metadata/properties" ma:root="true" ma:fieldsID="4d6af157bc44b65cc6a200a963fad04a" ns2:_="" ns3:_="">
    <xsd:import namespace="cfcc8f99-6edd-417c-8b08-e4af51aa64dc"/>
    <xsd:import namespace="93f07fc0-f3cc-4d0b-9a4f-54b5dee9d13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cc8f99-6edd-417c-8b08-e4af51aa64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a60fa401-c735-472c-b85f-e3677d3c5b3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f07fc0-f3cc-4d0b-9a4f-54b5dee9d132"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1412bf3a-dce2-436e-b669-e1b034c8f5c5}" ma:internalName="TaxCatchAll" ma:showField="CatchAllData" ma:web="93f07fc0-f3cc-4d0b-9a4f-54b5dee9d132">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fcc8f99-6edd-417c-8b08-e4af51aa64dc">
      <Terms xmlns="http://schemas.microsoft.com/office/infopath/2007/PartnerControls"/>
    </lcf76f155ced4ddcb4097134ff3c332f>
    <TaxCatchAll xmlns="93f07fc0-f3cc-4d0b-9a4f-54b5dee9d132" xsi:nil="true"/>
  </documentManagement>
</p:properties>
</file>

<file path=customXml/itemProps1.xml><?xml version="1.0" encoding="utf-8"?>
<ds:datastoreItem xmlns:ds="http://schemas.openxmlformats.org/officeDocument/2006/customXml" ds:itemID="{3AB8ED64-C6F3-4AA7-A4F8-D8EE960172A2}">
  <ds:schemaRefs>
    <ds:schemaRef ds:uri="http://schemas.microsoft.com/sharepoint/v3/contenttype/forms"/>
  </ds:schemaRefs>
</ds:datastoreItem>
</file>

<file path=customXml/itemProps2.xml><?xml version="1.0" encoding="utf-8"?>
<ds:datastoreItem xmlns:ds="http://schemas.openxmlformats.org/officeDocument/2006/customXml" ds:itemID="{F323F43B-3742-47D9-BC95-A78B3C30985A}">
  <ds:schemaRefs>
    <ds:schemaRef ds:uri="93f07fc0-f3cc-4d0b-9a4f-54b5dee9d132"/>
    <ds:schemaRef ds:uri="cfcc8f99-6edd-417c-8b08-e4af51aa64d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8B72B72-EFE2-4371-B500-B2B9B1CA3EDB}">
  <ds:schemaRefs>
    <ds:schemaRef ds:uri="http://www.w3.org/XML/1998/namespace"/>
    <ds:schemaRef ds:uri="http://schemas.microsoft.com/office/2006/documentManagement/types"/>
    <ds:schemaRef ds:uri="93f07fc0-f3cc-4d0b-9a4f-54b5dee9d132"/>
    <ds:schemaRef ds:uri="http://schemas.microsoft.com/office/infopath/2007/PartnerControls"/>
    <ds:schemaRef ds:uri="http://purl.org/dc/elements/1.1/"/>
    <ds:schemaRef ds:uri="http://purl.org/dc/dcmitype/"/>
    <ds:schemaRef ds:uri="http://schemas.openxmlformats.org/package/2006/metadata/core-properties"/>
    <ds:schemaRef ds:uri="cfcc8f99-6edd-417c-8b08-e4af51aa64dc"/>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TotalTime>
  <Words>465</Words>
  <Application>Microsoft Office PowerPoint</Application>
  <PresentationFormat>A4 Paper (210x297 mm)</PresentationFormat>
  <Paragraphs>122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Century Gothic</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Christian Pass</dc:creator>
  <cp:lastModifiedBy>Sarah</cp:lastModifiedBy>
  <cp:revision>6</cp:revision>
  <cp:lastPrinted>2024-12-12T13:06:13Z</cp:lastPrinted>
  <dcterms:created xsi:type="dcterms:W3CDTF">2014-08-19T19:35:20Z</dcterms:created>
  <dcterms:modified xsi:type="dcterms:W3CDTF">2026-09-02T11:20:57Z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0x01010043701AC9A5908340A53101F6F3BF7720</vt:lpwstr>
  </property>
  <property fmtid="{D5CDD505-2E9C-101B-9397-08002B2CF9AE}" pid="3" name="Company_x0020_Metadata">
    <vt:lpwstr>2;#CaterLink|6b7c7025-ee94-469a-84b5-af43f06be2f7</vt:lpwstr>
  </property>
  <property fmtid="{D5CDD505-2E9C-101B-9397-08002B2CF9AE}" pid="4" name="Company Metadata">
    <vt:lpwstr>2;#CaterLink</vt:lpwstr>
  </property>
  <property fmtid="{D5CDD505-2E9C-101B-9397-08002B2CF9AE}" pid="5" name="Order">
    <vt:r8>70900</vt:r8>
  </property>
  <property fmtid="{D5CDD505-2E9C-101B-9397-08002B2CF9AE}" pid="6" name="MediaServiceImageTags">
    <vt:lpwstr/>
  </property>
</Properties>
</file>