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authors.xml" ContentType="application/vnd.ms-powerpoint.auth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6"/>
  </p:notesMasterIdLst>
  <p:sldIdLst>
    <p:sldId id="287" r:id="rId5"/>
  </p:sldIdLst>
  <p:sldSz cx="9906000" cy="6858000" type="A4"/>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12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3F811E5-B371-6A28-BF9A-0F57DE4B7A28}" name="Alice Brealy" initials="AB" userId="S::abrealy@caterlinkltd.co.uk::702f5e84-6c0f-4bcb-baa0-ae526eff269f"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sysop" initials="s"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5FFFB"/>
    <a:srgbClr val="FFD3CC"/>
    <a:srgbClr val="FFF0D2"/>
    <a:srgbClr val="FF4343"/>
    <a:srgbClr val="54BCEB"/>
    <a:srgbClr val="C9FFFB"/>
    <a:srgbClr val="00C8BA"/>
    <a:srgbClr val="00968B"/>
    <a:srgbClr val="009E93"/>
    <a:srgbClr val="006D6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1446" y="78"/>
      </p:cViewPr>
      <p:guideLst>
        <p:guide orient="horz" pos="2160"/>
        <p:guide pos="312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commentAuthors" Target="commentAuthors.xml"/><Relationship Id="rId12" Type="http://schemas.microsoft.com/office/2018/10/relationships/authors" Target="author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45659" cy="498056"/>
          </a:xfrm>
          <a:prstGeom prst="rect">
            <a:avLst/>
          </a:prstGeom>
        </p:spPr>
        <p:txBody>
          <a:bodyPr vert="horz" lIns="91432" tIns="45716" rIns="91432" bIns="45716" rtlCol="0"/>
          <a:lstStyle>
            <a:lvl1pPr algn="l">
              <a:defRPr sz="1200"/>
            </a:lvl1pPr>
          </a:lstStyle>
          <a:p>
            <a:endParaRPr lang="en-GB"/>
          </a:p>
        </p:txBody>
      </p:sp>
      <p:sp>
        <p:nvSpPr>
          <p:cNvPr id="3" name="Date Placeholder 2"/>
          <p:cNvSpPr>
            <a:spLocks noGrp="1"/>
          </p:cNvSpPr>
          <p:nvPr>
            <p:ph type="dt" idx="1"/>
          </p:nvPr>
        </p:nvSpPr>
        <p:spPr>
          <a:xfrm>
            <a:off x="3850444" y="1"/>
            <a:ext cx="2945659" cy="498056"/>
          </a:xfrm>
          <a:prstGeom prst="rect">
            <a:avLst/>
          </a:prstGeom>
        </p:spPr>
        <p:txBody>
          <a:bodyPr vert="horz" lIns="91432" tIns="45716" rIns="91432" bIns="45716" rtlCol="0"/>
          <a:lstStyle>
            <a:lvl1pPr algn="r">
              <a:defRPr sz="1200"/>
            </a:lvl1pPr>
          </a:lstStyle>
          <a:p>
            <a:fld id="{222E43BF-527D-440D-8356-FC8BCEDDB5DC}" type="datetimeFigureOut">
              <a:rPr lang="en-GB" smtClean="0"/>
              <a:t>22/10/2026</a:t>
            </a:fld>
            <a:endParaRPr lang="en-GB"/>
          </a:p>
        </p:txBody>
      </p:sp>
      <p:sp>
        <p:nvSpPr>
          <p:cNvPr id="4" name="Slide Image Placeholder 3"/>
          <p:cNvSpPr>
            <a:spLocks noGrp="1" noRot="1" noChangeAspect="1"/>
          </p:cNvSpPr>
          <p:nvPr>
            <p:ph type="sldImg" idx="2"/>
          </p:nvPr>
        </p:nvSpPr>
        <p:spPr>
          <a:xfrm>
            <a:off x="981075" y="1241425"/>
            <a:ext cx="4835525" cy="3349625"/>
          </a:xfrm>
          <a:prstGeom prst="rect">
            <a:avLst/>
          </a:prstGeom>
          <a:noFill/>
          <a:ln w="12700">
            <a:solidFill>
              <a:prstClr val="black"/>
            </a:solidFill>
          </a:ln>
        </p:spPr>
        <p:txBody>
          <a:bodyPr vert="horz" lIns="91432" tIns="45716" rIns="91432" bIns="45716"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32" tIns="45716" rIns="91432" bIns="4571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1" y="9428585"/>
            <a:ext cx="2945659" cy="498055"/>
          </a:xfrm>
          <a:prstGeom prst="rect">
            <a:avLst/>
          </a:prstGeom>
        </p:spPr>
        <p:txBody>
          <a:bodyPr vert="horz" lIns="91432" tIns="45716" rIns="91432" bIns="45716" rtlCol="0" anchor="b"/>
          <a:lstStyle>
            <a:lvl1pPr algn="l">
              <a:defRPr sz="1200"/>
            </a:lvl1pPr>
          </a:lstStyle>
          <a:p>
            <a:endParaRPr lang="en-GB"/>
          </a:p>
        </p:txBody>
      </p:sp>
      <p:sp>
        <p:nvSpPr>
          <p:cNvPr id="7" name="Slide Number Placeholder 6"/>
          <p:cNvSpPr>
            <a:spLocks noGrp="1"/>
          </p:cNvSpPr>
          <p:nvPr>
            <p:ph type="sldNum" sz="quarter" idx="5"/>
          </p:nvPr>
        </p:nvSpPr>
        <p:spPr>
          <a:xfrm>
            <a:off x="3850444" y="9428585"/>
            <a:ext cx="2945659" cy="498055"/>
          </a:xfrm>
          <a:prstGeom prst="rect">
            <a:avLst/>
          </a:prstGeom>
        </p:spPr>
        <p:txBody>
          <a:bodyPr vert="horz" lIns="91432" tIns="45716" rIns="91432" bIns="45716" rtlCol="0" anchor="b"/>
          <a:lstStyle>
            <a:lvl1pPr algn="r">
              <a:defRPr sz="1200"/>
            </a:lvl1pPr>
          </a:lstStyle>
          <a:p>
            <a:fld id="{22D8F38C-0513-424D-9F07-ACE2DBD6F960}" type="slidenum">
              <a:rPr lang="en-GB" smtClean="0"/>
              <a:t>‹#›</a:t>
            </a:fld>
            <a:endParaRPr lang="en-GB"/>
          </a:p>
        </p:txBody>
      </p:sp>
    </p:spTree>
    <p:extLst>
      <p:ext uri="{BB962C8B-B14F-4D97-AF65-F5344CB8AC3E}">
        <p14:creationId xmlns:p14="http://schemas.microsoft.com/office/powerpoint/2010/main" val="34441080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2D8F38C-0513-424D-9F07-ACE2DBD6F960}" type="slidenum">
              <a:rPr lang="en-GB" smtClean="0"/>
              <a:t>1</a:t>
            </a:fld>
            <a:endParaRPr lang="en-GB"/>
          </a:p>
        </p:txBody>
      </p:sp>
    </p:spTree>
    <p:extLst>
      <p:ext uri="{BB962C8B-B14F-4D97-AF65-F5344CB8AC3E}">
        <p14:creationId xmlns:p14="http://schemas.microsoft.com/office/powerpoint/2010/main" val="184252405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6"/>
            <a:ext cx="84201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69801A62-7A48-4C58-849E-C45ADCCDA826}" type="datetimeFigureOut">
              <a:rPr lang="en-GB" smtClean="0"/>
              <a:t>22/10/2026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59E0C8-D700-4481-9575-E9D0947D9BAE}" type="slidenum">
              <a:rPr lang="en-GB" smtClean="0"/>
              <a:t>‹#›</a:t>
            </a:fld>
            <a:endParaRPr lang="en-GB"/>
          </a:p>
        </p:txBody>
      </p:sp>
      <p:pic>
        <p:nvPicPr>
          <p:cNvPr id="7" name="Picture 6">
            <a:extLst>
              <a:ext uri="{FF2B5EF4-FFF2-40B4-BE49-F238E27FC236}">
                <a16:creationId xmlns:a16="http://schemas.microsoft.com/office/drawing/2014/main" id="{BFE56D4B-3E37-45DC-8A0E-850FD0BBE6CB}"/>
              </a:ext>
            </a:extLst>
          </p:cNvPr>
          <p:cNvPicPr>
            <a:picLocks noChangeAspect="1"/>
          </p:cNvPicPr>
          <p:nvPr userDrawn="1"/>
        </p:nvPicPr>
        <p:blipFill>
          <a:blip r:embed="rId2">
            <a:lum/>
          </a:blip>
          <a:stretch>
            <a:fillRect/>
          </a:stretch>
        </p:blipFill>
        <p:spPr>
          <a:xfrm>
            <a:off x="0" y="0"/>
            <a:ext cx="9906000" cy="6858000"/>
          </a:xfrm>
          <a:prstGeom prst="rect">
            <a:avLst/>
          </a:prstGeom>
        </p:spPr>
      </p:pic>
      <p:pic>
        <p:nvPicPr>
          <p:cNvPr id="8" name="Picture 7">
            <a:extLst>
              <a:ext uri="{FF2B5EF4-FFF2-40B4-BE49-F238E27FC236}">
                <a16:creationId xmlns:a16="http://schemas.microsoft.com/office/drawing/2014/main" id="{5A3E2D7A-21FB-4E41-849E-FBC6B38F3D8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725" y="21720"/>
            <a:ext cx="1602025" cy="769695"/>
          </a:xfrm>
          <a:prstGeom prst="rect">
            <a:avLst/>
          </a:prstGeom>
        </p:spPr>
      </p:pic>
      <p:sp>
        <p:nvSpPr>
          <p:cNvPr id="9" name="TextBox 8">
            <a:extLst>
              <a:ext uri="{FF2B5EF4-FFF2-40B4-BE49-F238E27FC236}">
                <a16:creationId xmlns:a16="http://schemas.microsoft.com/office/drawing/2014/main" id="{CF8244A5-C333-4344-B70D-CA249A56B37A}"/>
              </a:ext>
            </a:extLst>
          </p:cNvPr>
          <p:cNvSpPr txBox="1"/>
          <p:nvPr userDrawn="1"/>
        </p:nvSpPr>
        <p:spPr>
          <a:xfrm>
            <a:off x="8788936" y="3163689"/>
            <a:ext cx="1088495" cy="3642122"/>
          </a:xfrm>
          <a:prstGeom prst="roundRect">
            <a:avLst/>
          </a:prstGeom>
          <a:solidFill>
            <a:srgbClr val="FF0000"/>
          </a:solidFill>
          <a:ln w="19050">
            <a:solidFill>
              <a:srgbClr val="FF0000"/>
            </a:solidFill>
          </a:ln>
        </p:spPr>
        <p:txBody>
          <a:bodyPr wrap="square" rtlCol="0">
            <a:spAutoFit/>
          </a:bodyPr>
          <a:lstStyle/>
          <a:p>
            <a:r>
              <a:rPr lang="en-GB" sz="700" b="1">
                <a:solidFill>
                  <a:schemeClr val="bg1"/>
                </a:solidFill>
                <a:latin typeface="Century Gothic" panose="020B0502020202020204" pitchFamily="34" charset="0"/>
              </a:rPr>
              <a:t>ALLERGY INFORMATION:</a:t>
            </a:r>
          </a:p>
          <a:p>
            <a:r>
              <a:rPr lang="en-GB" sz="700" b="1">
                <a:solidFill>
                  <a:schemeClr val="bg1"/>
                </a:solidFill>
                <a:latin typeface="Century Gothic" panose="020B0502020202020204" pitchFamily="34" charset="0"/>
              </a:rPr>
              <a:t>If </a:t>
            </a:r>
            <a:r>
              <a:rPr lang="en-GB" sz="700" b="1">
                <a:solidFill>
                  <a:schemeClr val="bg1"/>
                </a:solidFill>
                <a:effectLst/>
                <a:latin typeface="Century Gothic" panose="020B0502020202020204" pitchFamily="34" charset="0"/>
                <a:ea typeface="Calibri" panose="020F0502020204030204" pitchFamily="34" charset="0"/>
              </a:rPr>
              <a:t>you would like to know about particular allergens in foods please ask a member of the catering team for information. If your child has a school lunch and has a food allergy or intolerance you will be asked to complete a form to ensure we have the necessary information to cater for your child. We use a large variety of ingredients in the preparation of our meals and due to the nature of our kitchens it is not possible to completely remove the risk of cross contamination.</a:t>
            </a:r>
            <a:endParaRPr lang="en-GB" sz="700">
              <a:solidFill>
                <a:schemeClr val="bg1"/>
              </a:solidFill>
              <a:latin typeface="Century Gothic" panose="020B0502020202020204" pitchFamily="34" charset="0"/>
            </a:endParaRPr>
          </a:p>
        </p:txBody>
      </p:sp>
    </p:spTree>
    <p:extLst>
      <p:ext uri="{BB962C8B-B14F-4D97-AF65-F5344CB8AC3E}">
        <p14:creationId xmlns:p14="http://schemas.microsoft.com/office/powerpoint/2010/main" val="14466261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9801A62-7A48-4C58-849E-C45ADCCDA826}" type="datetimeFigureOut">
              <a:rPr lang="en-GB" smtClean="0"/>
              <a:t>22/10/2026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38897607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9801A62-7A48-4C58-849E-C45ADCCDA826}" type="datetimeFigureOut">
              <a:rPr lang="en-GB" smtClean="0"/>
              <a:t>22/10/2026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14410853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95300" y="1600201"/>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5035550" y="1600201"/>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69801A62-7A48-4C58-849E-C45ADCCDA826}" type="datetimeFigureOut">
              <a:rPr lang="en-GB" smtClean="0"/>
              <a:t>22/10/2026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15015569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69801A62-7A48-4C58-849E-C45ADCCDA826}" type="datetimeFigureOut">
              <a:rPr lang="en-GB" smtClean="0"/>
              <a:t>22/10/2026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14231455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69801A62-7A48-4C58-849E-C45ADCCDA826}" type="datetimeFigureOut">
              <a:rPr lang="en-GB" smtClean="0"/>
              <a:t>22/10/2026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20030100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801A62-7A48-4C58-849E-C45ADCCDA826}" type="datetimeFigureOut">
              <a:rPr lang="en-GB" smtClean="0"/>
              <a:t>22/10/2026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33122615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9801A62-7A48-4C58-849E-C45ADCCDA826}" type="datetimeFigureOut">
              <a:rPr lang="en-GB" smtClean="0"/>
              <a:t>22/10/2026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40386804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9801A62-7A48-4C58-849E-C45ADCCDA826}" type="datetimeFigureOut">
              <a:rPr lang="en-GB" smtClean="0"/>
              <a:t>22/10/2026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18275821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9801A62-7A48-4C58-849E-C45ADCCDA826}" type="datetimeFigureOut">
              <a:rPr lang="en-GB" smtClean="0"/>
              <a:t>22/10/2026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3232607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39"/>
            <a:ext cx="222885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95300" y="274639"/>
            <a:ext cx="652145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9801A62-7A48-4C58-849E-C45ADCCDA826}" type="datetimeFigureOut">
              <a:rPr lang="en-GB" smtClean="0"/>
              <a:t>22/10/2026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12806912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95300" y="1600201"/>
            <a:ext cx="89154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95300" y="635635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801A62-7A48-4C58-849E-C45ADCCDA826}" type="datetimeFigureOut">
              <a:rPr lang="en-GB" smtClean="0"/>
              <a:t>22/10/2026</a:t>
            </a:fld>
            <a:endParaRPr lang="en-GB"/>
          </a:p>
        </p:txBody>
      </p:sp>
      <p:sp>
        <p:nvSpPr>
          <p:cNvPr id="5" name="Footer Placeholder 4"/>
          <p:cNvSpPr>
            <a:spLocks noGrp="1"/>
          </p:cNvSpPr>
          <p:nvPr>
            <p:ph type="ftr" sz="quarter" idx="3"/>
          </p:nvPr>
        </p:nvSpPr>
        <p:spPr>
          <a:xfrm>
            <a:off x="3384550" y="6356351"/>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7099300" y="6356351"/>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059E0C8-D700-4481-9575-E9D0947D9BAE}" type="slidenum">
              <a:rPr lang="en-GB" smtClean="0"/>
              <a:t>‹#›</a:t>
            </a:fld>
            <a:endParaRPr lang="en-GB"/>
          </a:p>
        </p:txBody>
      </p:sp>
    </p:spTree>
    <p:extLst>
      <p:ext uri="{BB962C8B-B14F-4D97-AF65-F5344CB8AC3E}">
        <p14:creationId xmlns:p14="http://schemas.microsoft.com/office/powerpoint/2010/main" val="40797201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jpeg"/><Relationship Id="rId7" Type="http://schemas.openxmlformats.org/officeDocument/2006/relationships/image" Target="../media/image7.sv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11.svg"/><Relationship Id="rId5" Type="http://schemas.openxmlformats.org/officeDocument/2006/relationships/image" Target="../media/image5.sv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939138-3CEB-E7B7-C223-A93EDFA85964}"/>
            </a:ext>
          </a:extLst>
        </p:cNvPr>
        <p:cNvGrpSpPr/>
        <p:nvPr/>
      </p:nvGrpSpPr>
      <p:grpSpPr>
        <a:xfrm>
          <a:off x="0" y="0"/>
          <a:ext cx="0" cy="0"/>
          <a:chOff x="0" y="0"/>
          <a:chExt cx="0" cy="0"/>
        </a:xfrm>
      </p:grpSpPr>
      <p:pic>
        <p:nvPicPr>
          <p:cNvPr id="89" name="Picture 88" descr="A white calendar with blue lines&#10;&#10;AI-generated content may be incorrect.">
            <a:extLst>
              <a:ext uri="{FF2B5EF4-FFF2-40B4-BE49-F238E27FC236}">
                <a16:creationId xmlns:a16="http://schemas.microsoft.com/office/drawing/2014/main" id="{F1D80727-5152-85EA-A179-A59A5461F71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971" y="0"/>
            <a:ext cx="9906000" cy="6858000"/>
          </a:xfrm>
          <a:prstGeom prst="rect">
            <a:avLst/>
          </a:prstGeom>
        </p:spPr>
      </p:pic>
      <p:sp>
        <p:nvSpPr>
          <p:cNvPr id="8" name="TextBox 7">
            <a:extLst>
              <a:ext uri="{FF2B5EF4-FFF2-40B4-BE49-F238E27FC236}">
                <a16:creationId xmlns:a16="http://schemas.microsoft.com/office/drawing/2014/main" id="{56DEF65F-B9BA-D672-CE47-A33A0943CA42}"/>
              </a:ext>
            </a:extLst>
          </p:cNvPr>
          <p:cNvSpPr txBox="1"/>
          <p:nvPr/>
        </p:nvSpPr>
        <p:spPr>
          <a:xfrm>
            <a:off x="802257" y="945971"/>
            <a:ext cx="668177" cy="1338828"/>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Option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One</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Option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Two</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Sides</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Dessert</a:t>
            </a:r>
          </a:p>
        </p:txBody>
      </p:sp>
      <p:sp>
        <p:nvSpPr>
          <p:cNvPr id="50" name="TextBox 42">
            <a:extLst>
              <a:ext uri="{FF2B5EF4-FFF2-40B4-BE49-F238E27FC236}">
                <a16:creationId xmlns:a16="http://schemas.microsoft.com/office/drawing/2014/main" id="{7C9F2D25-7CAD-12DE-1CD2-8708A1EF3011}"/>
              </a:ext>
            </a:extLst>
          </p:cNvPr>
          <p:cNvSpPr txBox="1"/>
          <p:nvPr/>
        </p:nvSpPr>
        <p:spPr>
          <a:xfrm>
            <a:off x="3872698" y="5557949"/>
            <a:ext cx="440521" cy="209345"/>
          </a:xfrm>
          <a:prstGeom prst="rect">
            <a:avLst/>
          </a:prstGeom>
        </p:spPr>
        <p:txBody>
          <a:bodyPr lIns="27376" tIns="27376" rIns="27376" bIns="27376" rtlCol="0" anchor="ctr"/>
          <a:lstStyle/>
          <a:p>
            <a:pPr algn="ctr">
              <a:lnSpc>
                <a:spcPts val="1959"/>
              </a:lnSpc>
            </a:pPr>
            <a:endParaRPr/>
          </a:p>
        </p:txBody>
      </p:sp>
      <p:sp>
        <p:nvSpPr>
          <p:cNvPr id="29" name="TextBox 28">
            <a:extLst>
              <a:ext uri="{FF2B5EF4-FFF2-40B4-BE49-F238E27FC236}">
                <a16:creationId xmlns:a16="http://schemas.microsoft.com/office/drawing/2014/main" id="{6E3F7947-7A24-C536-8804-88689277F607}"/>
              </a:ext>
            </a:extLst>
          </p:cNvPr>
          <p:cNvSpPr txBox="1"/>
          <p:nvPr/>
        </p:nvSpPr>
        <p:spPr>
          <a:xfrm>
            <a:off x="828589" y="2662853"/>
            <a:ext cx="668177" cy="1338828"/>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Option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One</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Option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Two</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Sides</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Dessert</a:t>
            </a:r>
          </a:p>
        </p:txBody>
      </p:sp>
      <p:sp>
        <p:nvSpPr>
          <p:cNvPr id="30" name="TextBox 29">
            <a:extLst>
              <a:ext uri="{FF2B5EF4-FFF2-40B4-BE49-F238E27FC236}">
                <a16:creationId xmlns:a16="http://schemas.microsoft.com/office/drawing/2014/main" id="{3F9598CF-01A0-C3A2-550C-12FD0220DE1E}"/>
              </a:ext>
            </a:extLst>
          </p:cNvPr>
          <p:cNvSpPr txBox="1"/>
          <p:nvPr/>
        </p:nvSpPr>
        <p:spPr>
          <a:xfrm>
            <a:off x="808663" y="4269246"/>
            <a:ext cx="668177" cy="1338828"/>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Option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One</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Option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Two</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Sides</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Dessert</a:t>
            </a:r>
          </a:p>
        </p:txBody>
      </p:sp>
      <p:sp>
        <p:nvSpPr>
          <p:cNvPr id="33" name="TextBox 32">
            <a:extLst>
              <a:ext uri="{FF2B5EF4-FFF2-40B4-BE49-F238E27FC236}">
                <a16:creationId xmlns:a16="http://schemas.microsoft.com/office/drawing/2014/main" id="{E7FBFBD9-82DD-F30B-F28B-F11F9309E14A}"/>
              </a:ext>
            </a:extLst>
          </p:cNvPr>
          <p:cNvSpPr txBox="1"/>
          <p:nvPr/>
        </p:nvSpPr>
        <p:spPr>
          <a:xfrm>
            <a:off x="1419246" y="5865167"/>
            <a:ext cx="8031684" cy="215444"/>
          </a:xfrm>
          <a:prstGeom prst="rect">
            <a:avLst/>
          </a:prstGeom>
          <a:noFill/>
        </p:spPr>
        <p:txBody>
          <a:bodyPr wrap="square" rtlCol="0">
            <a:spAutoFit/>
          </a:bodyPr>
          <a:lstStyle/>
          <a:p>
            <a:r>
              <a:rPr lang="en-GB" sz="800">
                <a:latin typeface="Century Gothic" panose="020B0502020202020204" pitchFamily="34" charset="0"/>
              </a:rPr>
              <a:t>Jacket Potatoes with a choice of fillings, Salad Bar, Freshly Baked Bread, Fresh Fruit, Yoghurt</a:t>
            </a:r>
            <a:endParaRPr lang="en-GB" sz="800" b="1">
              <a:latin typeface="Century Gothic" panose="020B0502020202020204" pitchFamily="34" charset="0"/>
            </a:endParaRPr>
          </a:p>
        </p:txBody>
      </p:sp>
      <p:sp>
        <p:nvSpPr>
          <p:cNvPr id="26" name="Freeform 23">
            <a:extLst>
              <a:ext uri="{FF2B5EF4-FFF2-40B4-BE49-F238E27FC236}">
                <a16:creationId xmlns:a16="http://schemas.microsoft.com/office/drawing/2014/main" id="{5E160889-BD51-A518-19E4-1B1556DC998C}"/>
              </a:ext>
            </a:extLst>
          </p:cNvPr>
          <p:cNvSpPr/>
          <p:nvPr/>
        </p:nvSpPr>
        <p:spPr>
          <a:xfrm flipH="1">
            <a:off x="9319042" y="1696004"/>
            <a:ext cx="297397" cy="446004"/>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sp>
        <p:nvSpPr>
          <p:cNvPr id="27" name="Freeform 44">
            <a:extLst>
              <a:ext uri="{FF2B5EF4-FFF2-40B4-BE49-F238E27FC236}">
                <a16:creationId xmlns:a16="http://schemas.microsoft.com/office/drawing/2014/main" id="{8AF1CE3D-9C0F-741C-7525-5309F4298A5D}"/>
              </a:ext>
            </a:extLst>
          </p:cNvPr>
          <p:cNvSpPr/>
          <p:nvPr/>
        </p:nvSpPr>
        <p:spPr>
          <a:xfrm>
            <a:off x="9295038" y="2802212"/>
            <a:ext cx="328419" cy="247672"/>
          </a:xfrm>
          <a:prstGeom prst="rect">
            <a:avLst/>
          </a:prstGeom>
          <a:blipFill>
            <a:blip r:embed="rId6">
              <a:extLst>
                <a:ext uri="{96DAC541-7B7A-43D3-8B79-37D633B846F1}">
                  <asvg:svgBlip xmlns:asvg="http://schemas.microsoft.com/office/drawing/2016/SVG/main" r:embed="rId7"/>
                </a:ext>
              </a:extLst>
            </a:blip>
            <a:stretch>
              <a:fillRect/>
            </a:stretch>
          </a:blipFill>
        </p:spPr>
        <p:txBody>
          <a:bodyPr/>
          <a:lstStyle/>
          <a:p>
            <a:endParaRPr lang="en-GB"/>
          </a:p>
        </p:txBody>
      </p:sp>
      <p:grpSp>
        <p:nvGrpSpPr>
          <p:cNvPr id="31" name="Group 7">
            <a:extLst>
              <a:ext uri="{FF2B5EF4-FFF2-40B4-BE49-F238E27FC236}">
                <a16:creationId xmlns:a16="http://schemas.microsoft.com/office/drawing/2014/main" id="{0E69EAAA-934D-758D-D57A-E037356B6377}"/>
              </a:ext>
            </a:extLst>
          </p:cNvPr>
          <p:cNvGrpSpPr/>
          <p:nvPr/>
        </p:nvGrpSpPr>
        <p:grpSpPr>
          <a:xfrm>
            <a:off x="9295038" y="3600654"/>
            <a:ext cx="328419" cy="353669"/>
            <a:chOff x="0" y="0"/>
            <a:chExt cx="3741232" cy="3821539"/>
          </a:xfrm>
        </p:grpSpPr>
        <p:sp>
          <p:nvSpPr>
            <p:cNvPr id="32" name="Freeform 8">
              <a:extLst>
                <a:ext uri="{FF2B5EF4-FFF2-40B4-BE49-F238E27FC236}">
                  <a16:creationId xmlns:a16="http://schemas.microsoft.com/office/drawing/2014/main" id="{24E2C24D-0B06-AC7E-A299-1DE870DC3DBD}"/>
                </a:ext>
              </a:extLst>
            </p:cNvPr>
            <p:cNvSpPr/>
            <p:nvPr/>
          </p:nvSpPr>
          <p:spPr>
            <a:xfrm>
              <a:off x="608333" y="853829"/>
              <a:ext cx="3132899" cy="2967710"/>
            </a:xfrm>
            <a:custGeom>
              <a:avLst/>
              <a:gdLst/>
              <a:ahLst/>
              <a:cxnLst/>
              <a:rect l="l" t="t" r="r" b="b"/>
              <a:pathLst>
                <a:path w="3132899" h="2967710">
                  <a:moveTo>
                    <a:pt x="0" y="0"/>
                  </a:moveTo>
                  <a:lnTo>
                    <a:pt x="3132899" y="0"/>
                  </a:lnTo>
                  <a:lnTo>
                    <a:pt x="3132899" y="2967710"/>
                  </a:lnTo>
                  <a:lnTo>
                    <a:pt x="0" y="296771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GB"/>
            </a:p>
          </p:txBody>
        </p:sp>
        <p:sp>
          <p:nvSpPr>
            <p:cNvPr id="35" name="Freeform 9">
              <a:extLst>
                <a:ext uri="{FF2B5EF4-FFF2-40B4-BE49-F238E27FC236}">
                  <a16:creationId xmlns:a16="http://schemas.microsoft.com/office/drawing/2014/main" id="{0E4462A1-5775-AC29-AD1D-6FEC4A8682BA}"/>
                </a:ext>
              </a:extLst>
            </p:cNvPr>
            <p:cNvSpPr/>
            <p:nvPr/>
          </p:nvSpPr>
          <p:spPr>
            <a:xfrm rot="10078272">
              <a:off x="621769" y="184916"/>
              <a:ext cx="1971350" cy="1867406"/>
            </a:xfrm>
            <a:custGeom>
              <a:avLst/>
              <a:gdLst/>
              <a:ahLst/>
              <a:cxnLst/>
              <a:rect l="l" t="t" r="r" b="b"/>
              <a:pathLst>
                <a:path w="1971350" h="1867406">
                  <a:moveTo>
                    <a:pt x="0" y="0"/>
                  </a:moveTo>
                  <a:lnTo>
                    <a:pt x="1971350" y="0"/>
                  </a:lnTo>
                  <a:lnTo>
                    <a:pt x="1971350" y="1867406"/>
                  </a:lnTo>
                  <a:lnTo>
                    <a:pt x="0" y="1867406"/>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GB"/>
            </a:p>
          </p:txBody>
        </p:sp>
        <p:grpSp>
          <p:nvGrpSpPr>
            <p:cNvPr id="36" name="Group 10">
              <a:extLst>
                <a:ext uri="{FF2B5EF4-FFF2-40B4-BE49-F238E27FC236}">
                  <a16:creationId xmlns:a16="http://schemas.microsoft.com/office/drawing/2014/main" id="{7F5E8BC8-C136-956D-0982-86144B7D763B}"/>
                </a:ext>
              </a:extLst>
            </p:cNvPr>
            <p:cNvGrpSpPr/>
            <p:nvPr/>
          </p:nvGrpSpPr>
          <p:grpSpPr>
            <a:xfrm>
              <a:off x="0" y="1810741"/>
              <a:ext cx="852996" cy="852996"/>
              <a:chOff x="0" y="0"/>
              <a:chExt cx="812800" cy="812800"/>
            </a:xfrm>
          </p:grpSpPr>
          <p:sp>
            <p:nvSpPr>
              <p:cNvPr id="80" name="Freeform 11">
                <a:extLst>
                  <a:ext uri="{FF2B5EF4-FFF2-40B4-BE49-F238E27FC236}">
                    <a16:creationId xmlns:a16="http://schemas.microsoft.com/office/drawing/2014/main" id="{4CA72678-89C7-44F5-095B-2E3C2E611DD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44A03"/>
              </a:solidFill>
            </p:spPr>
            <p:txBody>
              <a:bodyPr/>
              <a:lstStyle/>
              <a:p>
                <a:endParaRPr lang="en-GB"/>
              </a:p>
            </p:txBody>
          </p:sp>
          <p:sp>
            <p:nvSpPr>
              <p:cNvPr id="81" name="TextBox 12">
                <a:extLst>
                  <a:ext uri="{FF2B5EF4-FFF2-40B4-BE49-F238E27FC236}">
                    <a16:creationId xmlns:a16="http://schemas.microsoft.com/office/drawing/2014/main" id="{9B46DEBB-935A-C7E8-C431-A2BCB6F4BBAA}"/>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37" name="Group 13">
              <a:extLst>
                <a:ext uri="{FF2B5EF4-FFF2-40B4-BE49-F238E27FC236}">
                  <a16:creationId xmlns:a16="http://schemas.microsoft.com/office/drawing/2014/main" id="{5A70CD8E-FFBF-C3BF-9472-800C3EDD9298}"/>
                </a:ext>
              </a:extLst>
            </p:cNvPr>
            <p:cNvGrpSpPr/>
            <p:nvPr/>
          </p:nvGrpSpPr>
          <p:grpSpPr>
            <a:xfrm>
              <a:off x="2570638" y="270521"/>
              <a:ext cx="583309" cy="583309"/>
              <a:chOff x="0" y="0"/>
              <a:chExt cx="812800" cy="812800"/>
            </a:xfrm>
          </p:grpSpPr>
          <p:sp>
            <p:nvSpPr>
              <p:cNvPr id="78" name="Freeform 14">
                <a:extLst>
                  <a:ext uri="{FF2B5EF4-FFF2-40B4-BE49-F238E27FC236}">
                    <a16:creationId xmlns:a16="http://schemas.microsoft.com/office/drawing/2014/main" id="{F0B6288F-A06B-83DA-1FB6-BF8A931CA33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6721F"/>
              </a:solidFill>
            </p:spPr>
            <p:txBody>
              <a:bodyPr/>
              <a:lstStyle/>
              <a:p>
                <a:endParaRPr lang="en-GB"/>
              </a:p>
            </p:txBody>
          </p:sp>
          <p:sp>
            <p:nvSpPr>
              <p:cNvPr id="79" name="TextBox 15">
                <a:extLst>
                  <a:ext uri="{FF2B5EF4-FFF2-40B4-BE49-F238E27FC236}">
                    <a16:creationId xmlns:a16="http://schemas.microsoft.com/office/drawing/2014/main" id="{F66D1307-CA7E-B9DD-9263-8703E71289CD}"/>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sp>
        <p:nvSpPr>
          <p:cNvPr id="82" name="TextBox 81">
            <a:extLst>
              <a:ext uri="{FF2B5EF4-FFF2-40B4-BE49-F238E27FC236}">
                <a16:creationId xmlns:a16="http://schemas.microsoft.com/office/drawing/2014/main" id="{98979117-6461-8D7D-9789-95C7A984B9F4}"/>
              </a:ext>
            </a:extLst>
          </p:cNvPr>
          <p:cNvSpPr txBox="1"/>
          <p:nvPr/>
        </p:nvSpPr>
        <p:spPr>
          <a:xfrm>
            <a:off x="9160899" y="3971999"/>
            <a:ext cx="596695" cy="461665"/>
          </a:xfrm>
          <a:prstGeom prst="rect">
            <a:avLst/>
          </a:prstGeom>
          <a:noFill/>
        </p:spPr>
        <p:txBody>
          <a:bodyPr wrap="square" rtlCol="0">
            <a:spAutoFit/>
          </a:bodyPr>
          <a:lstStyle/>
          <a:p>
            <a:pPr algn="ctr"/>
            <a:r>
              <a:rPr lang="en-GB" sz="800">
                <a:latin typeface="Century Gothic" panose="020B0502020202020204" pitchFamily="34" charset="0"/>
              </a:rPr>
              <a:t>Added plant protein</a:t>
            </a:r>
            <a:endParaRPr lang="en-GB" sz="800" b="1">
              <a:latin typeface="Century Gothic" panose="020B0502020202020204" pitchFamily="34" charset="0"/>
            </a:endParaRPr>
          </a:p>
        </p:txBody>
      </p:sp>
      <p:sp>
        <p:nvSpPr>
          <p:cNvPr id="83" name="TextBox 82">
            <a:extLst>
              <a:ext uri="{FF2B5EF4-FFF2-40B4-BE49-F238E27FC236}">
                <a16:creationId xmlns:a16="http://schemas.microsoft.com/office/drawing/2014/main" id="{BE36C833-93F2-6A42-DE34-9434E3C58626}"/>
              </a:ext>
            </a:extLst>
          </p:cNvPr>
          <p:cNvSpPr txBox="1"/>
          <p:nvPr/>
        </p:nvSpPr>
        <p:spPr>
          <a:xfrm>
            <a:off x="9048773" y="2151153"/>
            <a:ext cx="804249" cy="338554"/>
          </a:xfrm>
          <a:prstGeom prst="rect">
            <a:avLst/>
          </a:prstGeom>
          <a:noFill/>
        </p:spPr>
        <p:txBody>
          <a:bodyPr wrap="square" rtlCol="0">
            <a:spAutoFit/>
          </a:bodyPr>
          <a:lstStyle/>
          <a:p>
            <a:pPr algn="ctr"/>
            <a:r>
              <a:rPr lang="en-GB" sz="800">
                <a:latin typeface="Century Gothic" panose="020B0502020202020204" pitchFamily="34" charset="0"/>
              </a:rPr>
              <a:t>Whole </a:t>
            </a:r>
          </a:p>
          <a:p>
            <a:pPr algn="ctr"/>
            <a:r>
              <a:rPr lang="en-GB" sz="800">
                <a:latin typeface="Century Gothic" panose="020B0502020202020204" pitchFamily="34" charset="0"/>
              </a:rPr>
              <a:t>grain</a:t>
            </a:r>
          </a:p>
        </p:txBody>
      </p:sp>
      <p:sp>
        <p:nvSpPr>
          <p:cNvPr id="84" name="TextBox 83">
            <a:extLst>
              <a:ext uri="{FF2B5EF4-FFF2-40B4-BE49-F238E27FC236}">
                <a16:creationId xmlns:a16="http://schemas.microsoft.com/office/drawing/2014/main" id="{694FBBDC-7B23-DB26-8C6A-3D6DD26C0E5F}"/>
              </a:ext>
            </a:extLst>
          </p:cNvPr>
          <p:cNvSpPr txBox="1"/>
          <p:nvPr/>
        </p:nvSpPr>
        <p:spPr>
          <a:xfrm>
            <a:off x="9063902" y="3041809"/>
            <a:ext cx="804249" cy="338554"/>
          </a:xfrm>
          <a:prstGeom prst="rect">
            <a:avLst/>
          </a:prstGeom>
          <a:noFill/>
        </p:spPr>
        <p:txBody>
          <a:bodyPr wrap="square" rtlCol="0">
            <a:spAutoFit/>
          </a:bodyPr>
          <a:lstStyle/>
          <a:p>
            <a:pPr algn="ctr"/>
            <a:r>
              <a:rPr lang="en-GB" sz="800">
                <a:latin typeface="Century Gothic" panose="020B0502020202020204" pitchFamily="34" charset="0"/>
              </a:rPr>
              <a:t>Plant</a:t>
            </a:r>
          </a:p>
          <a:p>
            <a:pPr algn="ctr"/>
            <a:r>
              <a:rPr lang="en-GB" sz="800">
                <a:latin typeface="Century Gothic" panose="020B0502020202020204" pitchFamily="34" charset="0"/>
              </a:rPr>
              <a:t> based</a:t>
            </a:r>
          </a:p>
        </p:txBody>
      </p:sp>
      <p:sp>
        <p:nvSpPr>
          <p:cNvPr id="28" name="TextBox 27">
            <a:extLst>
              <a:ext uri="{FF2B5EF4-FFF2-40B4-BE49-F238E27FC236}">
                <a16:creationId xmlns:a16="http://schemas.microsoft.com/office/drawing/2014/main" id="{F8D405FC-CE24-6740-BBAB-39A0252E9090}"/>
              </a:ext>
            </a:extLst>
          </p:cNvPr>
          <p:cNvSpPr txBox="1"/>
          <p:nvPr/>
        </p:nvSpPr>
        <p:spPr>
          <a:xfrm>
            <a:off x="2632812" y="108610"/>
            <a:ext cx="4640376" cy="369332"/>
          </a:xfrm>
          <a:prstGeom prst="rect">
            <a:avLst/>
          </a:prstGeom>
          <a:noFill/>
        </p:spPr>
        <p:txBody>
          <a:bodyPr wrap="square" rtlCol="0">
            <a:spAutoFit/>
          </a:bodyPr>
          <a:lstStyle/>
          <a:p>
            <a:pPr algn="ctr"/>
            <a:r>
              <a:rPr lang="en-GB" b="1">
                <a:latin typeface="Century Gothic" panose="020B0502020202020204" pitchFamily="34" charset="0"/>
              </a:rPr>
              <a:t>AUTUMN WINTER MENU 2026 / 2027</a:t>
            </a:r>
          </a:p>
        </p:txBody>
      </p:sp>
      <p:sp>
        <p:nvSpPr>
          <p:cNvPr id="17" name="TextBox 16">
            <a:extLst>
              <a:ext uri="{FF2B5EF4-FFF2-40B4-BE49-F238E27FC236}">
                <a16:creationId xmlns:a16="http://schemas.microsoft.com/office/drawing/2014/main" id="{5F34CC5B-F142-8EC4-133F-DF13AED50B8D}"/>
              </a:ext>
            </a:extLst>
          </p:cNvPr>
          <p:cNvSpPr txBox="1"/>
          <p:nvPr/>
        </p:nvSpPr>
        <p:spPr>
          <a:xfrm>
            <a:off x="9187858" y="4684942"/>
            <a:ext cx="596696" cy="954107"/>
          </a:xfrm>
          <a:prstGeom prst="rect">
            <a:avLst/>
          </a:prstGeom>
          <a:noFill/>
        </p:spPr>
        <p:txBody>
          <a:bodyPr wrap="square" rtlCol="0">
            <a:spAutoFit/>
          </a:bodyPr>
          <a:lstStyle/>
          <a:p>
            <a:pPr algn="ctr"/>
            <a:r>
              <a:rPr lang="en-GB" sz="800" b="1">
                <a:latin typeface="Century Gothic" panose="020B0502020202020204" pitchFamily="34" charset="0"/>
              </a:rPr>
              <a:t>(VE)</a:t>
            </a:r>
          </a:p>
          <a:p>
            <a:pPr algn="ctr"/>
            <a:r>
              <a:rPr lang="en-GB" sz="800">
                <a:latin typeface="Century Gothic" panose="020B0502020202020204" pitchFamily="34" charset="0"/>
              </a:rPr>
              <a:t>Vegan</a:t>
            </a:r>
          </a:p>
          <a:p>
            <a:pPr algn="ctr"/>
            <a:endParaRPr lang="en-GB" sz="800">
              <a:latin typeface="Century Gothic" panose="020B0502020202020204" pitchFamily="34" charset="0"/>
            </a:endParaRPr>
          </a:p>
          <a:p>
            <a:pPr algn="ctr"/>
            <a:endParaRPr lang="en-GB" sz="800">
              <a:latin typeface="Century Gothic" panose="020B0502020202020204" pitchFamily="34" charset="0"/>
            </a:endParaRPr>
          </a:p>
          <a:p>
            <a:pPr algn="ctr"/>
            <a:endParaRPr lang="en-GB" sz="800">
              <a:latin typeface="Century Gothic" panose="020B0502020202020204" pitchFamily="34" charset="0"/>
            </a:endParaRPr>
          </a:p>
          <a:p>
            <a:pPr algn="ctr"/>
            <a:r>
              <a:rPr lang="en-GB" sz="800" b="1">
                <a:latin typeface="Century Gothic" panose="020B0502020202020204" pitchFamily="34" charset="0"/>
              </a:rPr>
              <a:t>(V)</a:t>
            </a:r>
          </a:p>
          <a:p>
            <a:pPr algn="ctr"/>
            <a:r>
              <a:rPr lang="en-GB" sz="800">
                <a:latin typeface="Century Gothic" panose="020B0502020202020204" pitchFamily="34" charset="0"/>
              </a:rPr>
              <a:t>Veggie</a:t>
            </a:r>
          </a:p>
        </p:txBody>
      </p:sp>
      <p:graphicFrame>
        <p:nvGraphicFramePr>
          <p:cNvPr id="34" name="Table 33">
            <a:extLst>
              <a:ext uri="{FF2B5EF4-FFF2-40B4-BE49-F238E27FC236}">
                <a16:creationId xmlns:a16="http://schemas.microsoft.com/office/drawing/2014/main" id="{D99AA918-9FB6-CD17-8EC6-E2E85D03D7BB}"/>
              </a:ext>
            </a:extLst>
          </p:cNvPr>
          <p:cNvGraphicFramePr>
            <a:graphicFrameLocks noGrp="1"/>
          </p:cNvGraphicFramePr>
          <p:nvPr>
            <p:extLst>
              <p:ext uri="{D42A27DB-BD31-4B8C-83A1-F6EECF244321}">
                <p14:modId xmlns:p14="http://schemas.microsoft.com/office/powerpoint/2010/main" val="4030393855"/>
              </p:ext>
            </p:extLst>
          </p:nvPr>
        </p:nvGraphicFramePr>
        <p:xfrm>
          <a:off x="1497392" y="800280"/>
          <a:ext cx="7690465" cy="1592597"/>
        </p:xfrm>
        <a:graphic>
          <a:graphicData uri="http://schemas.openxmlformats.org/drawingml/2006/table">
            <a:tbl>
              <a:tblPr firstRow="1" bandRow="1">
                <a:tableStyleId>{5C22544A-7EE6-4342-B048-85BDC9FD1C3A}</a:tableStyleId>
              </a:tblPr>
              <a:tblGrid>
                <a:gridCol w="1538093">
                  <a:extLst>
                    <a:ext uri="{9D8B030D-6E8A-4147-A177-3AD203B41FA5}">
                      <a16:colId xmlns:a16="http://schemas.microsoft.com/office/drawing/2014/main" val="426743384"/>
                    </a:ext>
                  </a:extLst>
                </a:gridCol>
                <a:gridCol w="1538093">
                  <a:extLst>
                    <a:ext uri="{9D8B030D-6E8A-4147-A177-3AD203B41FA5}">
                      <a16:colId xmlns:a16="http://schemas.microsoft.com/office/drawing/2014/main" val="1888228126"/>
                    </a:ext>
                  </a:extLst>
                </a:gridCol>
                <a:gridCol w="1538093">
                  <a:extLst>
                    <a:ext uri="{9D8B030D-6E8A-4147-A177-3AD203B41FA5}">
                      <a16:colId xmlns:a16="http://schemas.microsoft.com/office/drawing/2014/main" val="3470962500"/>
                    </a:ext>
                  </a:extLst>
                </a:gridCol>
                <a:gridCol w="1538093">
                  <a:extLst>
                    <a:ext uri="{9D8B030D-6E8A-4147-A177-3AD203B41FA5}">
                      <a16:colId xmlns:a16="http://schemas.microsoft.com/office/drawing/2014/main" val="3633866263"/>
                    </a:ext>
                  </a:extLst>
                </a:gridCol>
                <a:gridCol w="1538093">
                  <a:extLst>
                    <a:ext uri="{9D8B030D-6E8A-4147-A177-3AD203B41FA5}">
                      <a16:colId xmlns:a16="http://schemas.microsoft.com/office/drawing/2014/main" val="4088356186"/>
                    </a:ext>
                  </a:extLst>
                </a:gridCol>
              </a:tblGrid>
              <a:tr h="47080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a:solidFill>
                            <a:schemeClr val="tx1"/>
                          </a:solidFill>
                          <a:latin typeface="Century Gothic" panose="020B0502020202020204" pitchFamily="34" charset="0"/>
                        </a:rPr>
                        <a:t>Tomato Pasta </a:t>
                      </a:r>
                      <a:r>
                        <a:rPr lang="en-GB" sz="700" b="1">
                          <a:solidFill>
                            <a:schemeClr val="tx1"/>
                          </a:solidFill>
                          <a:latin typeface="Century Gothic" panose="020B0502020202020204" pitchFamily="34" charset="0"/>
                        </a:rPr>
                        <a:t>(</a:t>
                      </a:r>
                      <a:r>
                        <a:rPr lang="en-GB" sz="700" b="1" dirty="0">
                          <a:solidFill>
                            <a:schemeClr val="tx1"/>
                          </a:solidFill>
                          <a:latin typeface="Century Gothic" panose="020B0502020202020204" pitchFamily="34" charset="0"/>
                        </a:rPr>
                        <a:t>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a:solidFill>
                            <a:schemeClr val="tx1"/>
                          </a:solidFill>
                          <a:latin typeface="Century Gothic" panose="020B0502020202020204" pitchFamily="34" charset="0"/>
                        </a:rPr>
                        <a:t>Beef Lasagne</a:t>
                      </a:r>
                      <a:r>
                        <a:rPr lang="en-GB" sz="700" b="1">
                          <a:solidFill>
                            <a:schemeClr val="tx1"/>
                          </a:solidFill>
                          <a:latin typeface="Century Gothic" panose="020B0502020202020204" pitchFamily="34" charset="0"/>
                        </a:rPr>
                        <a:t> </a:t>
                      </a:r>
                      <a:r>
                        <a:rPr lang="en-GB" sz="700" b="0">
                          <a:solidFill>
                            <a:schemeClr val="tx1"/>
                          </a:solidFill>
                          <a:latin typeface="Century Gothic" panose="020B0502020202020204" pitchFamily="34" charset="0"/>
                        </a:rPr>
                        <a:t>with</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a:solidFill>
                            <a:schemeClr val="tx1"/>
                          </a:solidFill>
                          <a:latin typeface="Century Gothic" panose="020B0502020202020204" pitchFamily="34" charset="0"/>
                        </a:rPr>
                        <a:t> Garlic Bread </a:t>
                      </a:r>
                      <a:endParaRPr lang="en-GB" sz="700" b="1">
                        <a:solidFill>
                          <a:schemeClr val="tx1"/>
                        </a:solidFill>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a:solidFill>
                            <a:schemeClr val="tx1"/>
                          </a:solidFill>
                          <a:latin typeface="Century Gothic" panose="020B0502020202020204" pitchFamily="34" charset="0"/>
                        </a:rPr>
                        <a:t>Roast Chicken, Stuffing, Roast Potatoes and Gravy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700" b="0" i="0" u="none" strike="noStrike" noProof="0">
                          <a:solidFill>
                            <a:schemeClr val="tx1"/>
                          </a:solidFill>
                          <a:latin typeface="Century Gothic"/>
                        </a:rPr>
                        <a:t>Chicken Tikka Masala</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700" b="0" i="0" u="none" strike="noStrike" noProof="0">
                          <a:solidFill>
                            <a:schemeClr val="tx1"/>
                          </a:solidFill>
                          <a:latin typeface="Century Gothic"/>
                        </a:rPr>
                        <a:t> with Rice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Fish fingers</a:t>
                      </a:r>
                      <a:r>
                        <a:rPr kumimoji="0" lang="en-GB" sz="700" b="1" i="0" u="none" strike="noStrike" kern="1200" cap="none" spc="0" normalizeH="0" baseline="0" noProof="0" dirty="0">
                          <a:ln>
                            <a:noFill/>
                          </a:ln>
                          <a:solidFill>
                            <a:prstClr val="black"/>
                          </a:solidFill>
                          <a:effectLst/>
                          <a:uLnTx/>
                          <a:uFillTx/>
                          <a:latin typeface="Century Gothic"/>
                          <a:ea typeface="+mn-ea"/>
                          <a:cs typeface="+mn-cs"/>
                        </a:rPr>
                        <a:t> </a:t>
                      </a:r>
                      <a:r>
                        <a:rPr kumimoji="0" lang="en-GB" sz="700" b="0" i="0" u="none" strike="noStrike" kern="1200" cap="none" spc="0" normalizeH="0" baseline="0" noProof="0" dirty="0">
                          <a:ln>
                            <a:noFill/>
                          </a:ln>
                          <a:solidFill>
                            <a:prstClr val="black"/>
                          </a:solidFill>
                          <a:effectLst/>
                          <a:uLnTx/>
                          <a:uFillTx/>
                          <a:latin typeface="Century Gothic"/>
                          <a:ea typeface="+mn-ea"/>
                          <a:cs typeface="+mn-cs"/>
                        </a:rPr>
                        <a:t>with Chips </a:t>
                      </a:r>
                      <a:r>
                        <a:rPr lang="en-GB" sz="700" b="0" dirty="0">
                          <a:solidFill>
                            <a:schemeClr val="tx1"/>
                          </a:solidFill>
                          <a:latin typeface="Century Gothic" panose="020B0502020202020204" pitchFamily="34" charset="0"/>
                        </a:rPr>
                        <a:t>and Tomato Sauce</a:t>
                      </a:r>
                      <a:endParaRPr kumimoji="0" lang="en-GB" sz="700" b="0" i="0" u="none" strike="noStrike" kern="1200" cap="none" spc="0" normalizeH="0" baseline="0" noProof="0" dirty="0">
                        <a:ln>
                          <a:noFill/>
                        </a:ln>
                        <a:solidFill>
                          <a:prstClr val="black"/>
                        </a:solidFill>
                        <a:effectLst/>
                        <a:uLnTx/>
                        <a:uFillTx/>
                        <a:latin typeface="Century Gothic"/>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805814051"/>
                  </a:ext>
                </a:extLst>
              </a:tr>
              <a:tr h="47080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i="0" u="none" strike="noStrike" noProof="0">
                          <a:solidFill>
                            <a:schemeClr val="tx1"/>
                          </a:solidFill>
                          <a:latin typeface="Century Gothic"/>
                        </a:rPr>
                        <a:t>Soya Mince</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i="0" u="none" strike="noStrike" noProof="0">
                          <a:solidFill>
                            <a:schemeClr val="tx1"/>
                          </a:solidFill>
                          <a:latin typeface="Century Gothic"/>
                        </a:rPr>
                        <a:t> Lasagne</a:t>
                      </a:r>
                      <a:r>
                        <a:rPr lang="en-GB" sz="700" b="1" i="0" u="none" strike="noStrike" noProof="0">
                          <a:solidFill>
                            <a:schemeClr val="tx1"/>
                          </a:solidFill>
                          <a:latin typeface="Century Gothic"/>
                        </a:rPr>
                        <a:t> (V)</a:t>
                      </a:r>
                    </a:p>
                    <a:p>
                      <a:pPr algn="ctr"/>
                      <a:endParaRPr lang="en-GB" sz="700">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a:solidFill>
                            <a:schemeClr val="tx1"/>
                          </a:solidFill>
                          <a:latin typeface="Century Gothic" panose="020B0502020202020204" pitchFamily="34" charset="0"/>
                        </a:rPr>
                        <a:t>Plant Balls in Tomato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a:solidFill>
                            <a:schemeClr val="tx1"/>
                          </a:solidFill>
                          <a:latin typeface="Century Gothic" panose="020B0502020202020204" pitchFamily="34" charset="0"/>
                        </a:rPr>
                        <a:t>Sauce with Rice </a:t>
                      </a:r>
                      <a:r>
                        <a:rPr lang="en-GB" sz="700" b="1">
                          <a:solidFill>
                            <a:schemeClr val="tx1"/>
                          </a:solidFill>
                          <a:latin typeface="Century Gothic" panose="020B0502020202020204" pitchFamily="34" charset="0"/>
                        </a:rPr>
                        <a:t>(VE)</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700" b="1">
                        <a:solidFill>
                          <a:schemeClr val="tx1"/>
                        </a:solidFill>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700">
                          <a:latin typeface="Century Gothic"/>
                        </a:rPr>
                        <a:t>Vegetarian Wellington</a:t>
                      </a:r>
                      <a:r>
                        <a:rPr lang="en-GB" sz="700" b="1">
                          <a:latin typeface="Century Gothic"/>
                        </a:rPr>
                        <a:t> </a:t>
                      </a:r>
                    </a:p>
                    <a:p>
                      <a:pPr algn="ctr"/>
                      <a:r>
                        <a:rPr lang="en-GB" sz="700">
                          <a:latin typeface="Century Gothic"/>
                        </a:rPr>
                        <a:t>with Roast Potatoes </a:t>
                      </a:r>
                    </a:p>
                    <a:p>
                      <a:pPr algn="ctr"/>
                      <a:r>
                        <a:rPr lang="en-GB" sz="700">
                          <a:latin typeface="Century Gothic"/>
                        </a:rPr>
                        <a:t>and Gravy </a:t>
                      </a:r>
                      <a:r>
                        <a:rPr lang="en-GB" sz="700" b="1">
                          <a:latin typeface="Century Gothic"/>
                        </a:rPr>
                        <a:t>(VE)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a:solidFill>
                            <a:schemeClr val="tx1"/>
                          </a:solidFill>
                          <a:latin typeface="Century Gothic"/>
                        </a:rPr>
                        <a:t>Quorn and Lentil Tikka</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a:solidFill>
                            <a:schemeClr val="tx1"/>
                          </a:solidFill>
                          <a:latin typeface="Century Gothic"/>
                        </a:rPr>
                        <a:t> Masala with Rice </a:t>
                      </a:r>
                      <a:r>
                        <a:rPr lang="en-GB" sz="700" b="1">
                          <a:solidFill>
                            <a:schemeClr val="tx1"/>
                          </a:solidFill>
                          <a:latin typeface="Century Gothic"/>
                        </a:rPr>
                        <a:t>(VE)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GB" sz="700">
                          <a:latin typeface="Century Gothic" panose="020B0502020202020204" pitchFamily="34" charset="0"/>
                        </a:rPr>
                        <a:t>Cheese and Bean Pasty with Chips and Tomato Sauce </a:t>
                      </a:r>
                      <a:r>
                        <a:rPr lang="en-GB" sz="700" b="1">
                          <a:latin typeface="Century Gothic" panose="020B0502020202020204" pitchFamily="34" charset="0"/>
                        </a:rPr>
                        <a:t>(V) </a:t>
                      </a:r>
                      <a:endParaRPr kumimoji="0" lang="en-GB" sz="700" b="1" i="0" u="none" strike="noStrike" kern="1200" cap="none" spc="0" normalizeH="0" baseline="0" noProof="0">
                        <a:ln>
                          <a:noFill/>
                        </a:ln>
                        <a:solidFill>
                          <a:prstClr val="black"/>
                        </a:solidFill>
                        <a:effectLst/>
                        <a:uLnTx/>
                        <a:uFillTx/>
                        <a:latin typeface="Century Gothic"/>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2194041952"/>
                  </a:ext>
                </a:extLst>
              </a:tr>
              <a:tr h="22668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a:ln>
                            <a:noFill/>
                          </a:ln>
                          <a:solidFill>
                            <a:prstClr val="black"/>
                          </a:solidFill>
                          <a:effectLst/>
                          <a:uLnTx/>
                          <a:uFillTx/>
                          <a:latin typeface="Century Gothic"/>
                          <a:ea typeface="+mn-ea"/>
                          <a:cs typeface="+mn-cs"/>
                        </a:rPr>
                        <a:t>Vegetables of the Day</a:t>
                      </a:r>
                      <a:r>
                        <a:rPr kumimoji="0" lang="en-GB" sz="700" b="1" i="0" u="none" strike="noStrike" kern="1200" cap="none" spc="0" normalizeH="0" baseline="0" noProof="0">
                          <a:ln>
                            <a:noFill/>
                          </a:ln>
                          <a:solidFill>
                            <a:prstClr val="black"/>
                          </a:solidFill>
                          <a:effectLst/>
                          <a:uLnTx/>
                          <a:uFillTx/>
                          <a:latin typeface="Century Gothic"/>
                          <a:ea typeface="+mn-ea"/>
                          <a:cs typeface="+mn-cs"/>
                        </a:rPr>
                        <a:t> (V/VE)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a:ln>
                            <a:noFill/>
                          </a:ln>
                          <a:solidFill>
                            <a:prstClr val="black"/>
                          </a:solidFill>
                          <a:effectLst/>
                          <a:uLnTx/>
                          <a:uFillTx/>
                          <a:latin typeface="Century Gothic"/>
                          <a:ea typeface="+mn-ea"/>
                          <a:cs typeface="+mn-cs"/>
                        </a:rPr>
                        <a:t>Vegetables of the Day</a:t>
                      </a:r>
                      <a:r>
                        <a:rPr kumimoji="0" lang="en-GB" sz="700" b="1" i="0" u="none" strike="noStrike" kern="1200" cap="none" spc="0" normalizeH="0" baseline="0" noProof="0">
                          <a:ln>
                            <a:noFill/>
                          </a:ln>
                          <a:solidFill>
                            <a:prstClr val="black"/>
                          </a:solidFill>
                          <a:effectLst/>
                          <a:uLnTx/>
                          <a:uFillTx/>
                          <a:latin typeface="Century Gothic"/>
                          <a:ea typeface="+mn-ea"/>
                          <a:cs typeface="+mn-cs"/>
                        </a:rPr>
                        <a:t> (V/VE)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a:ln>
                            <a:noFill/>
                          </a:ln>
                          <a:solidFill>
                            <a:prstClr val="black"/>
                          </a:solidFill>
                          <a:effectLst/>
                          <a:uLnTx/>
                          <a:uFillTx/>
                          <a:latin typeface="Century Gothic"/>
                          <a:ea typeface="+mn-ea"/>
                          <a:cs typeface="+mn-cs"/>
                        </a:rPr>
                        <a:t>Vegetables of the Day</a:t>
                      </a:r>
                      <a:r>
                        <a:rPr kumimoji="0" lang="en-GB" sz="700" b="1" i="0" u="none" strike="noStrike" kern="1200" cap="none" spc="0" normalizeH="0" baseline="0" noProof="0">
                          <a:ln>
                            <a:noFill/>
                          </a:ln>
                          <a:solidFill>
                            <a:prstClr val="black"/>
                          </a:solidFill>
                          <a:effectLst/>
                          <a:uLnTx/>
                          <a:uFillTx/>
                          <a:latin typeface="Century Gothic"/>
                          <a:ea typeface="+mn-ea"/>
                          <a:cs typeface="+mn-cs"/>
                        </a:rPr>
                        <a:t> (V/VE)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a:ln>
                            <a:noFill/>
                          </a:ln>
                          <a:solidFill>
                            <a:prstClr val="black"/>
                          </a:solidFill>
                          <a:effectLst/>
                          <a:uLnTx/>
                          <a:uFillTx/>
                          <a:latin typeface="Century Gothic"/>
                          <a:ea typeface="+mn-ea"/>
                          <a:cs typeface="+mn-cs"/>
                        </a:rPr>
                        <a:t>Vegetables of the Day</a:t>
                      </a:r>
                      <a:r>
                        <a:rPr kumimoji="0" lang="en-GB" sz="700" b="1" i="0" u="none" strike="noStrike" kern="1200" cap="none" spc="0" normalizeH="0" baseline="0" noProof="0">
                          <a:ln>
                            <a:noFill/>
                          </a:ln>
                          <a:solidFill>
                            <a:prstClr val="black"/>
                          </a:solidFill>
                          <a:effectLst/>
                          <a:uLnTx/>
                          <a:uFillTx/>
                          <a:latin typeface="Century Gothic"/>
                          <a:ea typeface="+mn-ea"/>
                          <a:cs typeface="+mn-cs"/>
                        </a:rPr>
                        <a:t> (V/VE)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a:ln>
                            <a:noFill/>
                          </a:ln>
                          <a:solidFill>
                            <a:prstClr val="black"/>
                          </a:solidFill>
                          <a:effectLst/>
                          <a:uLnTx/>
                          <a:uFillTx/>
                          <a:latin typeface="Century Gothic"/>
                          <a:ea typeface="+mn-ea"/>
                          <a:cs typeface="+mn-cs"/>
                        </a:rPr>
                        <a:t>Vegetables of the Day</a:t>
                      </a:r>
                      <a:r>
                        <a:rPr kumimoji="0" lang="en-GB" sz="700" b="1" i="0" u="none" strike="noStrike" kern="1200" cap="none" spc="0" normalizeH="0" baseline="0" noProof="0">
                          <a:ln>
                            <a:noFill/>
                          </a:ln>
                          <a:solidFill>
                            <a:prstClr val="black"/>
                          </a:solidFill>
                          <a:effectLst/>
                          <a:uLnTx/>
                          <a:uFillTx/>
                          <a:latin typeface="Century Gothic"/>
                          <a:ea typeface="+mn-ea"/>
                          <a:cs typeface="+mn-cs"/>
                        </a:rPr>
                        <a:t> (V/VE)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315931974"/>
                  </a:ext>
                </a:extLst>
              </a:tr>
              <a:tr h="42430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a:latin typeface="Century Gothic" panose="020B0502020202020204" pitchFamily="34" charset="0"/>
                        </a:rPr>
                        <a:t>Cheese and Crackers </a:t>
                      </a:r>
                      <a:r>
                        <a:rPr lang="en-GB" sz="700" b="1">
                          <a:latin typeface="Century Gothic" panose="020B0502020202020204" pitchFamily="34" charset="0"/>
                        </a:rPr>
                        <a:t>(V)</a:t>
                      </a:r>
                    </a:p>
                    <a:p>
                      <a:pPr algn="ctr"/>
                      <a:endParaRPr lang="en-GB" sz="700">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rtl="0" eaLnBrk="1" fontAlgn="auto" latinLnBrk="0" hangingPunct="1">
                        <a:lnSpc>
                          <a:spcPct val="100000"/>
                        </a:lnSpc>
                        <a:spcBef>
                          <a:spcPts val="0"/>
                        </a:spcBef>
                        <a:spcAft>
                          <a:spcPts val="0"/>
                        </a:spcAft>
                        <a:buClrTx/>
                        <a:buSzTx/>
                        <a:buFontTx/>
                        <a:buNone/>
                      </a:pPr>
                      <a:r>
                        <a:rPr lang="en-GB" sz="700" b="0">
                          <a:latin typeface="Century Gothic"/>
                        </a:rPr>
                        <a:t>Apple Cake</a:t>
                      </a:r>
                      <a:r>
                        <a:rPr lang="en-GB" sz="700" b="1">
                          <a:latin typeface="Century Gothic"/>
                        </a:rPr>
                        <a:t> </a:t>
                      </a:r>
                      <a:r>
                        <a:rPr lang="en-GB" sz="700" b="0">
                          <a:latin typeface="Century Gothic"/>
                        </a:rPr>
                        <a:t>with Custard</a:t>
                      </a:r>
                      <a:r>
                        <a:rPr lang="en-GB" sz="700" b="1">
                          <a:latin typeface="Century Gothic"/>
                        </a:rPr>
                        <a:t> (V)</a:t>
                      </a:r>
                    </a:p>
                    <a:p>
                      <a:pPr algn="ctr"/>
                      <a:endParaRPr lang="en-GB" sz="700">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700">
                          <a:latin typeface="Century Gothic" panose="020B0502020202020204" pitchFamily="34" charset="0"/>
                        </a:rPr>
                        <a:t>Fruit Medley </a:t>
                      </a:r>
                      <a:r>
                        <a:rPr lang="en-GB" sz="700" b="1">
                          <a:latin typeface="Century Gothic" panose="020B0502020202020204" pitchFamily="34" charset="0"/>
                        </a:rPr>
                        <a:t>(VE)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dirty="0">
                          <a:latin typeface="Century Gothic" panose="020B0502020202020204" pitchFamily="34" charset="0"/>
                        </a:rPr>
                        <a:t>Jelly with</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dirty="0">
                          <a:latin typeface="Century Gothic" panose="020B0502020202020204" pitchFamily="34" charset="0"/>
                        </a:rPr>
                        <a:t> Mandarins </a:t>
                      </a:r>
                      <a:r>
                        <a:rPr lang="en-GB" sz="700" b="1" dirty="0">
                          <a:latin typeface="Century Gothic" panose="020B0502020202020204" pitchFamily="34" charset="0"/>
                        </a:rPr>
                        <a:t>(VE)</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700" dirty="0">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dirty="0">
                          <a:latin typeface="Century Gothic" panose="020B0502020202020204" pitchFamily="34" charset="0"/>
                        </a:rPr>
                        <a:t>Syrup Sponge with Custard </a:t>
                      </a:r>
                      <a:r>
                        <a:rPr lang="en-GB" sz="700" b="1" dirty="0">
                          <a:latin typeface="Century Gothic" panose="020B0502020202020204" pitchFamily="34" charset="0"/>
                        </a:rPr>
                        <a:t>(V)</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297461352"/>
                  </a:ext>
                </a:extLst>
              </a:tr>
            </a:tbl>
          </a:graphicData>
        </a:graphic>
      </p:graphicFrame>
      <p:graphicFrame>
        <p:nvGraphicFramePr>
          <p:cNvPr id="53" name="Table 52">
            <a:extLst>
              <a:ext uri="{FF2B5EF4-FFF2-40B4-BE49-F238E27FC236}">
                <a16:creationId xmlns:a16="http://schemas.microsoft.com/office/drawing/2014/main" id="{AB91E44E-F4C4-8351-2F31-653C45932D1C}"/>
              </a:ext>
            </a:extLst>
          </p:cNvPr>
          <p:cNvGraphicFramePr>
            <a:graphicFrameLocks noGrp="1"/>
          </p:cNvGraphicFramePr>
          <p:nvPr>
            <p:extLst>
              <p:ext uri="{D42A27DB-BD31-4B8C-83A1-F6EECF244321}">
                <p14:modId xmlns:p14="http://schemas.microsoft.com/office/powerpoint/2010/main" val="344874577"/>
              </p:ext>
            </p:extLst>
          </p:nvPr>
        </p:nvGraphicFramePr>
        <p:xfrm>
          <a:off x="1470432" y="2462389"/>
          <a:ext cx="7717425" cy="1722048"/>
        </p:xfrm>
        <a:graphic>
          <a:graphicData uri="http://schemas.openxmlformats.org/drawingml/2006/table">
            <a:tbl>
              <a:tblPr firstRow="1" bandRow="1">
                <a:tableStyleId>{5C22544A-7EE6-4342-B048-85BDC9FD1C3A}</a:tableStyleId>
              </a:tblPr>
              <a:tblGrid>
                <a:gridCol w="1543485">
                  <a:extLst>
                    <a:ext uri="{9D8B030D-6E8A-4147-A177-3AD203B41FA5}">
                      <a16:colId xmlns:a16="http://schemas.microsoft.com/office/drawing/2014/main" val="426743384"/>
                    </a:ext>
                  </a:extLst>
                </a:gridCol>
                <a:gridCol w="1543485">
                  <a:extLst>
                    <a:ext uri="{9D8B030D-6E8A-4147-A177-3AD203B41FA5}">
                      <a16:colId xmlns:a16="http://schemas.microsoft.com/office/drawing/2014/main" val="1888228126"/>
                    </a:ext>
                  </a:extLst>
                </a:gridCol>
                <a:gridCol w="1550790">
                  <a:extLst>
                    <a:ext uri="{9D8B030D-6E8A-4147-A177-3AD203B41FA5}">
                      <a16:colId xmlns:a16="http://schemas.microsoft.com/office/drawing/2014/main" val="3470962500"/>
                    </a:ext>
                  </a:extLst>
                </a:gridCol>
                <a:gridCol w="1536180">
                  <a:extLst>
                    <a:ext uri="{9D8B030D-6E8A-4147-A177-3AD203B41FA5}">
                      <a16:colId xmlns:a16="http://schemas.microsoft.com/office/drawing/2014/main" val="3633866263"/>
                    </a:ext>
                  </a:extLst>
                </a:gridCol>
                <a:gridCol w="1543485">
                  <a:extLst>
                    <a:ext uri="{9D8B030D-6E8A-4147-A177-3AD203B41FA5}">
                      <a16:colId xmlns:a16="http://schemas.microsoft.com/office/drawing/2014/main" val="4088356186"/>
                    </a:ext>
                  </a:extLst>
                </a:gridCol>
              </a:tblGrid>
              <a:tr h="503661">
                <a:tc>
                  <a:txBody>
                    <a:bodyPr/>
                    <a:lstStyle/>
                    <a:p>
                      <a:pPr algn="ctr"/>
                      <a:r>
                        <a:rPr lang="en-GB" sz="700" b="0">
                          <a:solidFill>
                            <a:schemeClr val="tx1"/>
                          </a:solidFill>
                          <a:latin typeface="Century Gothic" panose="020B0502020202020204" pitchFamily="34" charset="0"/>
                        </a:rPr>
                        <a:t>Classic Cheese and Tomato Pizza</a:t>
                      </a:r>
                      <a:r>
                        <a:rPr lang="en-GB" sz="700" b="1">
                          <a:solidFill>
                            <a:schemeClr val="tx1"/>
                          </a:solidFill>
                          <a:latin typeface="Century Gothic" panose="020B0502020202020204" pitchFamily="34" charset="0"/>
                        </a:rPr>
                        <a:t> </a:t>
                      </a:r>
                      <a:r>
                        <a:rPr lang="en-GB" sz="700" b="0">
                          <a:solidFill>
                            <a:schemeClr val="tx1"/>
                          </a:solidFill>
                          <a:latin typeface="Century Gothic" panose="020B0502020202020204" pitchFamily="34" charset="0"/>
                        </a:rPr>
                        <a:t>with Wedges</a:t>
                      </a:r>
                      <a:r>
                        <a:rPr lang="en-GB" sz="700" b="1">
                          <a:solidFill>
                            <a:schemeClr val="tx1"/>
                          </a:solidFill>
                          <a:latin typeface="Century Gothic" panose="020B0502020202020204" pitchFamily="34" charset="0"/>
                        </a:rPr>
                        <a:t> (V)</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a:solidFill>
                            <a:schemeClr val="tx1"/>
                          </a:solidFill>
                          <a:latin typeface="Century Gothic" panose="020B0502020202020204" pitchFamily="34" charset="0"/>
                        </a:rPr>
                        <a:t>Spaghetti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a:solidFill>
                            <a:schemeClr val="tx1"/>
                          </a:solidFill>
                          <a:latin typeface="Century Gothic" panose="020B0502020202020204" pitchFamily="34" charset="0"/>
                        </a:rPr>
                        <a:t>Bolognaise</a:t>
                      </a:r>
                      <a:endParaRPr lang="en-GB" sz="700" b="1">
                        <a:solidFill>
                          <a:schemeClr val="tx1"/>
                        </a:solidFill>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rowSpan="2">
                  <a:txBody>
                    <a:bodyPr/>
                    <a:lstStyle/>
                    <a:p>
                      <a:pPr marL="0" marR="0" lvl="0" indent="0" algn="ctr" rtl="0" eaLnBrk="1" fontAlgn="auto" latinLnBrk="0" hangingPunct="1">
                        <a:lnSpc>
                          <a:spcPct val="100000"/>
                        </a:lnSpc>
                        <a:spcBef>
                          <a:spcPts val="0"/>
                        </a:spcBef>
                        <a:spcAft>
                          <a:spcPts val="0"/>
                        </a:spcAft>
                        <a:buClrTx/>
                        <a:buSzTx/>
                        <a:buFontTx/>
                        <a:buNone/>
                      </a:pPr>
                      <a:r>
                        <a:rPr lang="en-GB" sz="700" b="0">
                          <a:solidFill>
                            <a:schemeClr val="tx1"/>
                          </a:solidFill>
                          <a:latin typeface="Century Gothic"/>
                        </a:rPr>
                        <a:t>BBQ Chicken, Seasoned Potatoes</a:t>
                      </a:r>
                      <a:r>
                        <a:rPr lang="en-GB" sz="700" b="0" baseline="0">
                          <a:solidFill>
                            <a:schemeClr val="tx1"/>
                          </a:solidFill>
                          <a:latin typeface="Century Gothic"/>
                        </a:rPr>
                        <a:t> and Sweetcorn Salsa </a:t>
                      </a:r>
                      <a:endParaRPr lang="en-GB" sz="700" b="1">
                        <a:solidFill>
                          <a:schemeClr val="tx1"/>
                        </a:solidFill>
                        <a:latin typeface="Century Gothic"/>
                      </a:endParaRPr>
                    </a:p>
                    <a:p>
                      <a:pPr marL="0" marR="0" lvl="0" indent="0" algn="ctr" rtl="0" eaLnBrk="1" fontAlgn="auto" latinLnBrk="0" hangingPunct="1">
                        <a:lnSpc>
                          <a:spcPct val="100000"/>
                        </a:lnSpc>
                        <a:spcBef>
                          <a:spcPts val="0"/>
                        </a:spcBef>
                        <a:spcAft>
                          <a:spcPts val="0"/>
                        </a:spcAft>
                        <a:buClrTx/>
                        <a:buSzTx/>
                        <a:buFontTx/>
                        <a:buNone/>
                      </a:pPr>
                      <a:endParaRPr lang="en-GB" sz="700" b="0">
                        <a:solidFill>
                          <a:schemeClr val="tx1"/>
                        </a:solidFill>
                        <a:latin typeface="Century Gothic"/>
                      </a:endParaRPr>
                    </a:p>
                    <a:p>
                      <a:pPr marL="0" marR="0" lvl="0" indent="0" algn="ctr" rtl="0" eaLnBrk="1" fontAlgn="auto" latinLnBrk="0" hangingPunct="1">
                        <a:lnSpc>
                          <a:spcPct val="100000"/>
                        </a:lnSpc>
                        <a:spcBef>
                          <a:spcPts val="0"/>
                        </a:spcBef>
                        <a:spcAft>
                          <a:spcPts val="0"/>
                        </a:spcAft>
                        <a:buClrTx/>
                        <a:buSzTx/>
                        <a:buFontTx/>
                        <a:buNone/>
                      </a:pPr>
                      <a:r>
                        <a:rPr lang="en-GB" sz="700" b="0">
                          <a:solidFill>
                            <a:schemeClr val="tx1"/>
                          </a:solidFill>
                          <a:latin typeface="Century Gothic"/>
                        </a:rPr>
                        <a:t> Lemon and Herb Quorn,  Seasoned Potatoes</a:t>
                      </a:r>
                      <a:r>
                        <a:rPr lang="en-GB" sz="700" b="0" baseline="0">
                          <a:solidFill>
                            <a:schemeClr val="tx1"/>
                          </a:solidFill>
                          <a:latin typeface="Century Gothic"/>
                        </a:rPr>
                        <a:t> and Sweetcorn Salsa </a:t>
                      </a:r>
                      <a:r>
                        <a:rPr lang="en-GB" sz="700" b="1" baseline="0">
                          <a:solidFill>
                            <a:schemeClr val="tx1"/>
                          </a:solidFill>
                          <a:latin typeface="Century Gothic"/>
                        </a:rPr>
                        <a:t>(VE)</a:t>
                      </a:r>
                      <a:endParaRPr lang="en-GB" sz="700" b="1">
                        <a:solidFill>
                          <a:schemeClr val="tx1"/>
                        </a:solidFill>
                        <a:latin typeface="Century Gothic"/>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700" b="0" i="0" u="none" strike="noStrike" noProof="0">
                          <a:solidFill>
                            <a:schemeClr val="tx1"/>
                          </a:solidFill>
                          <a:latin typeface="Century Gothic" panose="020B0502020202020204" pitchFamily="34" charset="0"/>
                        </a:rPr>
                        <a:t>Chicken and Sweetcorn Meatballs in Tomato Sauce with Rice</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700" b="0">
                        <a:solidFill>
                          <a:schemeClr val="tx1"/>
                        </a:solidFill>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 Fish fingers</a:t>
                      </a:r>
                      <a:r>
                        <a:rPr kumimoji="0" lang="en-GB" sz="700" b="1" i="0" u="none" strike="noStrike" kern="1200" cap="none" spc="0" normalizeH="0" baseline="0" noProof="0" dirty="0">
                          <a:ln>
                            <a:noFill/>
                          </a:ln>
                          <a:solidFill>
                            <a:prstClr val="black"/>
                          </a:solidFill>
                          <a:effectLst/>
                          <a:uLnTx/>
                          <a:uFillTx/>
                          <a:latin typeface="Century Gothic"/>
                          <a:ea typeface="+mn-ea"/>
                          <a:cs typeface="+mn-cs"/>
                        </a:rPr>
                        <a:t> </a:t>
                      </a:r>
                      <a:r>
                        <a:rPr kumimoji="0" lang="en-GB" sz="700" b="0" i="0" u="none" strike="noStrike" kern="1200" cap="none" spc="0" normalizeH="0" baseline="0" noProof="0" dirty="0">
                          <a:ln>
                            <a:noFill/>
                          </a:ln>
                          <a:solidFill>
                            <a:prstClr val="black"/>
                          </a:solidFill>
                          <a:effectLst/>
                          <a:uLnTx/>
                          <a:uFillTx/>
                          <a:latin typeface="Century Gothic"/>
                          <a:ea typeface="+mn-ea"/>
                          <a:cs typeface="+mn-cs"/>
                        </a:rPr>
                        <a:t>with Chips and Tomato Sauce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805814051"/>
                  </a:ext>
                </a:extLst>
              </a:tr>
              <a:tr h="45391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a:solidFill>
                            <a:schemeClr val="tx1"/>
                          </a:solidFill>
                          <a:latin typeface="Century Gothic" panose="020B0502020202020204" pitchFamily="34" charset="0"/>
                        </a:rPr>
                        <a:t>Five Bean Chilli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a:solidFill>
                            <a:schemeClr val="tx1"/>
                          </a:solidFill>
                          <a:latin typeface="Century Gothic" panose="020B0502020202020204" pitchFamily="34" charset="0"/>
                        </a:rPr>
                        <a:t>with Rice</a:t>
                      </a:r>
                      <a:r>
                        <a:rPr lang="en-GB" sz="700" b="1">
                          <a:solidFill>
                            <a:schemeClr val="tx1"/>
                          </a:solidFill>
                          <a:latin typeface="Century Gothic" panose="020B0502020202020204" pitchFamily="34" charset="0"/>
                        </a:rPr>
                        <a:t> (VE)</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700">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700" b="0" i="0" u="none" strike="noStrike" noProof="0">
                          <a:solidFill>
                            <a:schemeClr val="tx1"/>
                          </a:solidFill>
                          <a:latin typeface="Century Gothic" panose="020B0502020202020204" pitchFamily="34" charset="0"/>
                        </a:rPr>
                        <a:t>Vegan Bolognaise</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700" b="1" i="0" u="none" strike="noStrike" noProof="0">
                          <a:solidFill>
                            <a:schemeClr val="tx1"/>
                          </a:solidFill>
                          <a:latin typeface="Century Gothic" panose="020B0502020202020204" pitchFamily="34" charset="0"/>
                        </a:rPr>
                        <a:t> </a:t>
                      </a:r>
                      <a:r>
                        <a:rPr lang="en-US" sz="700" b="0" i="0" u="none" strike="noStrike" noProof="0">
                          <a:solidFill>
                            <a:schemeClr val="tx1"/>
                          </a:solidFill>
                          <a:latin typeface="Century Gothic" panose="020B0502020202020204" pitchFamily="34" charset="0"/>
                        </a:rPr>
                        <a:t>with Spaghetti </a:t>
                      </a:r>
                      <a:r>
                        <a:rPr lang="en-US" sz="700" b="1" i="0" u="none" strike="noStrike" noProof="0">
                          <a:solidFill>
                            <a:schemeClr val="tx1"/>
                          </a:solidFill>
                          <a:latin typeface="Century Gothic" panose="020B0502020202020204" pitchFamily="34" charset="0"/>
                        </a:rPr>
                        <a:t>(VE)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800" b="1" i="0" u="none" strike="noStrike" noProof="0">
                        <a:solidFill>
                          <a:srgbClr val="00B050"/>
                        </a:solidFill>
                        <a:highlight>
                          <a:srgbClr val="FFFF00"/>
                        </a:highlight>
                        <a:latin typeface="Century Gothic" panose="020B0502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i="0" u="none" strike="noStrike" noProof="0">
                          <a:solidFill>
                            <a:schemeClr val="tx1"/>
                          </a:solidFill>
                          <a:latin typeface="Century Gothic" panose="020B0502020202020204" pitchFamily="34" charset="0"/>
                        </a:rPr>
                        <a:t>Creamy Chickpea and Coconut Curry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i="0" u="none" strike="noStrike" noProof="0">
                          <a:solidFill>
                            <a:schemeClr val="tx1"/>
                          </a:solidFill>
                          <a:latin typeface="Century Gothic" panose="020B0502020202020204" pitchFamily="34" charset="0"/>
                        </a:rPr>
                        <a:t>with Rice </a:t>
                      </a:r>
                      <a:r>
                        <a:rPr lang="en-GB" sz="700" b="1" i="0" u="none" strike="noStrike" noProof="0">
                          <a:solidFill>
                            <a:schemeClr val="tx1"/>
                          </a:solidFill>
                          <a:latin typeface="Century Gothic" panose="020B0502020202020204" pitchFamily="34" charset="0"/>
                        </a:rPr>
                        <a:t>(VE)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700" b="0" i="0" u="none" strike="noStrike" noProof="0" dirty="0">
                          <a:solidFill>
                            <a:schemeClr val="tx1"/>
                          </a:solidFill>
                          <a:latin typeface="Century Gothic" panose="020B0502020202020204" pitchFamily="34" charset="0"/>
                        </a:rPr>
                        <a:t>Cheese Whirl with Chips and Tomato Sauce </a:t>
                      </a:r>
                      <a:r>
                        <a:rPr lang="en-GB" sz="700" b="1" i="0" u="none" strike="noStrike" noProof="0" dirty="0">
                          <a:solidFill>
                            <a:schemeClr val="tx1"/>
                          </a:solidFill>
                          <a:latin typeface="Century Gothic" panose="020B0502020202020204" pitchFamily="34" charset="0"/>
                        </a:rPr>
                        <a:t>(V)</a:t>
                      </a:r>
                      <a:endParaRPr lang="en-GB" sz="700" b="1" dirty="0">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2194041952"/>
                  </a:ext>
                </a:extLst>
              </a:tr>
              <a:tr h="24631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a:ln>
                            <a:noFill/>
                          </a:ln>
                          <a:solidFill>
                            <a:prstClr val="black"/>
                          </a:solidFill>
                          <a:effectLst/>
                          <a:uLnTx/>
                          <a:uFillTx/>
                          <a:latin typeface="Century Gothic"/>
                          <a:ea typeface="+mn-ea"/>
                          <a:cs typeface="+mn-cs"/>
                        </a:rPr>
                        <a:t>Vegetables of the Day</a:t>
                      </a:r>
                      <a:r>
                        <a:rPr kumimoji="0" lang="en-GB" sz="700" b="1" i="0" u="none" strike="noStrike" kern="1200" cap="none" spc="0" normalizeH="0" baseline="0" noProof="0">
                          <a:ln>
                            <a:noFill/>
                          </a:ln>
                          <a:solidFill>
                            <a:prstClr val="black"/>
                          </a:solidFill>
                          <a:effectLst/>
                          <a:uLnTx/>
                          <a:uFillTx/>
                          <a:latin typeface="Century Gothic"/>
                          <a:ea typeface="+mn-ea"/>
                          <a:cs typeface="+mn-cs"/>
                        </a:rPr>
                        <a:t> (V/VE)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a:ln>
                            <a:noFill/>
                          </a:ln>
                          <a:solidFill>
                            <a:prstClr val="black"/>
                          </a:solidFill>
                          <a:effectLst/>
                          <a:uLnTx/>
                          <a:uFillTx/>
                          <a:latin typeface="Century Gothic"/>
                          <a:ea typeface="+mn-ea"/>
                          <a:cs typeface="+mn-cs"/>
                        </a:rPr>
                        <a:t>Vegetables of the Day</a:t>
                      </a:r>
                      <a:r>
                        <a:rPr kumimoji="0" lang="en-GB" sz="700" b="1" i="0" u="none" strike="noStrike" kern="1200" cap="none" spc="0" normalizeH="0" baseline="0" noProof="0">
                          <a:ln>
                            <a:noFill/>
                          </a:ln>
                          <a:solidFill>
                            <a:prstClr val="black"/>
                          </a:solidFill>
                          <a:effectLst/>
                          <a:uLnTx/>
                          <a:uFillTx/>
                          <a:latin typeface="Century Gothic"/>
                          <a:ea typeface="+mn-ea"/>
                          <a:cs typeface="+mn-cs"/>
                        </a:rPr>
                        <a:t> (V/VE)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a:ln>
                            <a:noFill/>
                          </a:ln>
                          <a:solidFill>
                            <a:prstClr val="black"/>
                          </a:solidFill>
                          <a:effectLst/>
                          <a:uLnTx/>
                          <a:uFillTx/>
                          <a:latin typeface="Century Gothic"/>
                          <a:ea typeface="+mn-ea"/>
                          <a:cs typeface="+mn-cs"/>
                        </a:rPr>
                        <a:t>Vegetables of the Day</a:t>
                      </a:r>
                      <a:r>
                        <a:rPr kumimoji="0" lang="en-GB" sz="700" b="1" i="0" u="none" strike="noStrike" kern="1200" cap="none" spc="0" normalizeH="0" baseline="0" noProof="0">
                          <a:ln>
                            <a:noFill/>
                          </a:ln>
                          <a:solidFill>
                            <a:prstClr val="black"/>
                          </a:solidFill>
                          <a:effectLst/>
                          <a:uLnTx/>
                          <a:uFillTx/>
                          <a:latin typeface="Century Gothic"/>
                          <a:ea typeface="+mn-ea"/>
                          <a:cs typeface="+mn-cs"/>
                        </a:rPr>
                        <a:t> (V/VE)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a:ln>
                            <a:noFill/>
                          </a:ln>
                          <a:solidFill>
                            <a:prstClr val="black"/>
                          </a:solidFill>
                          <a:effectLst/>
                          <a:uLnTx/>
                          <a:uFillTx/>
                          <a:latin typeface="Century Gothic"/>
                          <a:ea typeface="+mn-ea"/>
                          <a:cs typeface="+mn-cs"/>
                        </a:rPr>
                        <a:t>Vegetables of the Day</a:t>
                      </a:r>
                      <a:r>
                        <a:rPr kumimoji="0" lang="en-GB" sz="700" b="1" i="0" u="none" strike="noStrike" kern="1200" cap="none" spc="0" normalizeH="0" baseline="0" noProof="0">
                          <a:ln>
                            <a:noFill/>
                          </a:ln>
                          <a:solidFill>
                            <a:prstClr val="black"/>
                          </a:solidFill>
                          <a:effectLst/>
                          <a:uLnTx/>
                          <a:uFillTx/>
                          <a:latin typeface="Century Gothic"/>
                          <a:ea typeface="+mn-ea"/>
                          <a:cs typeface="+mn-cs"/>
                        </a:rPr>
                        <a:t> (V/VE)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a:ln>
                            <a:noFill/>
                          </a:ln>
                          <a:solidFill>
                            <a:prstClr val="black"/>
                          </a:solidFill>
                          <a:effectLst/>
                          <a:uLnTx/>
                          <a:uFillTx/>
                          <a:latin typeface="Century Gothic"/>
                          <a:ea typeface="+mn-ea"/>
                          <a:cs typeface="+mn-cs"/>
                        </a:rPr>
                        <a:t>Vegetables of the Day</a:t>
                      </a:r>
                      <a:r>
                        <a:rPr kumimoji="0" lang="en-GB" sz="700" b="1" i="0" u="none" strike="noStrike" kern="1200" cap="none" spc="0" normalizeH="0" baseline="0" noProof="0">
                          <a:ln>
                            <a:noFill/>
                          </a:ln>
                          <a:solidFill>
                            <a:prstClr val="black"/>
                          </a:solidFill>
                          <a:effectLst/>
                          <a:uLnTx/>
                          <a:uFillTx/>
                          <a:latin typeface="Century Gothic"/>
                          <a:ea typeface="+mn-ea"/>
                          <a:cs typeface="+mn-cs"/>
                        </a:rPr>
                        <a:t> (V/VE)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315931974"/>
                  </a:ext>
                </a:extLst>
              </a:tr>
              <a:tr h="503661">
                <a:tc>
                  <a:txBody>
                    <a:bodyPr/>
                    <a:lstStyle/>
                    <a:p>
                      <a:pPr algn="ctr"/>
                      <a:r>
                        <a:rPr lang="en-GB" sz="700">
                          <a:latin typeface="Century Gothic"/>
                        </a:rPr>
                        <a:t>Gingerbread </a:t>
                      </a:r>
                    </a:p>
                    <a:p>
                      <a:pPr algn="ctr"/>
                      <a:r>
                        <a:rPr lang="en-GB" sz="700">
                          <a:latin typeface="Century Gothic"/>
                        </a:rPr>
                        <a:t>Cookie</a:t>
                      </a:r>
                      <a:r>
                        <a:rPr lang="en-GB" sz="700" b="1">
                          <a:latin typeface="Century Gothic"/>
                        </a:rPr>
                        <a:t> (VE)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a:latin typeface="Century Gothic" panose="020B0502020202020204" pitchFamily="34" charset="0"/>
                        </a:rPr>
                        <a:t>Chocolate and Beetroot Brownie</a:t>
                      </a:r>
                      <a:r>
                        <a:rPr lang="en-GB" sz="700" b="1">
                          <a:latin typeface="Century Gothic" panose="020B0502020202020204" pitchFamily="34" charset="0"/>
                        </a:rPr>
                        <a:t> </a:t>
                      </a:r>
                      <a:r>
                        <a:rPr lang="en-GB" sz="700">
                          <a:latin typeface="Century Gothic" panose="020B0502020202020204" pitchFamily="34" charset="0"/>
                        </a:rPr>
                        <a:t>with Chocolate Sauce </a:t>
                      </a:r>
                      <a:r>
                        <a:rPr lang="en-GB" sz="700" b="1">
                          <a:latin typeface="Century Gothic" panose="020B0502020202020204" pitchFamily="34" charset="0"/>
                        </a:rPr>
                        <a:t>(V)</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700">
                          <a:latin typeface="Century Gothic" panose="020B0502020202020204" pitchFamily="34" charset="0"/>
                        </a:rPr>
                        <a:t>Fruit Salad </a:t>
                      </a:r>
                      <a:r>
                        <a:rPr lang="en-GB" sz="700" b="1">
                          <a:latin typeface="Century Gothic" panose="020B0502020202020204" pitchFamily="34" charset="0"/>
                        </a:rPr>
                        <a:t>(VE)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700">
                          <a:latin typeface="Century Gothic" panose="020B0502020202020204" pitchFamily="34" charset="0"/>
                        </a:rPr>
                        <a:t>Sticky Toffee Apple Crumble with Custard</a:t>
                      </a:r>
                      <a:r>
                        <a:rPr lang="en-GB" sz="700" b="1">
                          <a:latin typeface="Century Gothic" panose="020B0502020202020204" pitchFamily="34" charset="0"/>
                        </a:rPr>
                        <a:t> (V)</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700" dirty="0">
                          <a:latin typeface="Century Gothic" panose="020B0502020202020204" pitchFamily="34" charset="0"/>
                        </a:rPr>
                        <a:t>Vanilla </a:t>
                      </a:r>
                    </a:p>
                    <a:p>
                      <a:pPr algn="ctr"/>
                      <a:r>
                        <a:rPr lang="en-GB" sz="700" dirty="0">
                          <a:latin typeface="Century Gothic" panose="020B0502020202020204" pitchFamily="34" charset="0"/>
                        </a:rPr>
                        <a:t>Shortbread</a:t>
                      </a:r>
                      <a:r>
                        <a:rPr lang="en-GB" sz="700" b="1" dirty="0">
                          <a:latin typeface="Century Gothic" panose="020B0502020202020204" pitchFamily="34" charset="0"/>
                        </a:rPr>
                        <a:t> (VE)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297461352"/>
                  </a:ext>
                </a:extLst>
              </a:tr>
            </a:tbl>
          </a:graphicData>
        </a:graphic>
      </p:graphicFrame>
      <p:graphicFrame>
        <p:nvGraphicFramePr>
          <p:cNvPr id="54" name="Table 53">
            <a:extLst>
              <a:ext uri="{FF2B5EF4-FFF2-40B4-BE49-F238E27FC236}">
                <a16:creationId xmlns:a16="http://schemas.microsoft.com/office/drawing/2014/main" id="{F5806C12-A75C-38D1-DCDD-AAB076B818A6}"/>
              </a:ext>
            </a:extLst>
          </p:cNvPr>
          <p:cNvGraphicFramePr>
            <a:graphicFrameLocks noGrp="1"/>
          </p:cNvGraphicFramePr>
          <p:nvPr>
            <p:extLst>
              <p:ext uri="{D42A27DB-BD31-4B8C-83A1-F6EECF244321}">
                <p14:modId xmlns:p14="http://schemas.microsoft.com/office/powerpoint/2010/main" val="3029569980"/>
              </p:ext>
            </p:extLst>
          </p:nvPr>
        </p:nvGraphicFramePr>
        <p:xfrm>
          <a:off x="1450888" y="4136147"/>
          <a:ext cx="7729556" cy="1624599"/>
        </p:xfrm>
        <a:graphic>
          <a:graphicData uri="http://schemas.openxmlformats.org/drawingml/2006/table">
            <a:tbl>
              <a:tblPr firstRow="1" bandRow="1">
                <a:tableStyleId>{5C22544A-7EE6-4342-B048-85BDC9FD1C3A}</a:tableStyleId>
              </a:tblPr>
              <a:tblGrid>
                <a:gridCol w="1579769">
                  <a:extLst>
                    <a:ext uri="{9D8B030D-6E8A-4147-A177-3AD203B41FA5}">
                      <a16:colId xmlns:a16="http://schemas.microsoft.com/office/drawing/2014/main" val="426743384"/>
                    </a:ext>
                  </a:extLst>
                </a:gridCol>
                <a:gridCol w="1520573">
                  <a:extLst>
                    <a:ext uri="{9D8B030D-6E8A-4147-A177-3AD203B41FA5}">
                      <a16:colId xmlns:a16="http://schemas.microsoft.com/office/drawing/2014/main" val="1888228126"/>
                    </a:ext>
                  </a:extLst>
                </a:gridCol>
                <a:gridCol w="1524804">
                  <a:extLst>
                    <a:ext uri="{9D8B030D-6E8A-4147-A177-3AD203B41FA5}">
                      <a16:colId xmlns:a16="http://schemas.microsoft.com/office/drawing/2014/main" val="3470962500"/>
                    </a:ext>
                  </a:extLst>
                </a:gridCol>
                <a:gridCol w="1569654">
                  <a:extLst>
                    <a:ext uri="{9D8B030D-6E8A-4147-A177-3AD203B41FA5}">
                      <a16:colId xmlns:a16="http://schemas.microsoft.com/office/drawing/2014/main" val="3633866263"/>
                    </a:ext>
                  </a:extLst>
                </a:gridCol>
                <a:gridCol w="1534756">
                  <a:extLst>
                    <a:ext uri="{9D8B030D-6E8A-4147-A177-3AD203B41FA5}">
                      <a16:colId xmlns:a16="http://schemas.microsoft.com/office/drawing/2014/main" val="4088356186"/>
                    </a:ext>
                  </a:extLst>
                </a:gridCol>
              </a:tblGrid>
              <a:tr h="55434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a:solidFill>
                            <a:schemeClr val="tx1"/>
                          </a:solidFill>
                          <a:latin typeface="Century Gothic"/>
                        </a:rPr>
                        <a:t>Macaroni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a:solidFill>
                            <a:schemeClr val="tx1"/>
                          </a:solidFill>
                          <a:latin typeface="Century Gothic"/>
                        </a:rPr>
                        <a:t>Cheese</a:t>
                      </a:r>
                      <a:r>
                        <a:rPr lang="en-GB" sz="700" b="1">
                          <a:solidFill>
                            <a:schemeClr val="tx1"/>
                          </a:solidFill>
                          <a:latin typeface="Century Gothic"/>
                        </a:rPr>
                        <a:t> (V)</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a:solidFill>
                            <a:schemeClr val="tx1"/>
                          </a:solidFill>
                          <a:latin typeface="Century Gothic"/>
                        </a:rPr>
                        <a:t>Chicken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a:solidFill>
                            <a:schemeClr val="tx1"/>
                          </a:solidFill>
                          <a:latin typeface="Century Gothic"/>
                        </a:rPr>
                        <a:t>Enchilada Bake</a:t>
                      </a:r>
                      <a:endParaRPr lang="en-GB" sz="700" b="1">
                        <a:solidFill>
                          <a:schemeClr val="tx1"/>
                        </a:solidFill>
                        <a:latin typeface="Century Gothic"/>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a:solidFill>
                            <a:schemeClr val="tx1"/>
                          </a:solidFill>
                          <a:latin typeface="Century Gothic"/>
                        </a:rPr>
                        <a:t>with Paprika Wedges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a:solidFill>
                            <a:schemeClr val="tx1"/>
                          </a:solidFill>
                          <a:latin typeface="Century Gothic"/>
                        </a:rPr>
                        <a:t> Sausage</a:t>
                      </a:r>
                      <a:r>
                        <a:rPr lang="en-GB" sz="700" b="1">
                          <a:solidFill>
                            <a:schemeClr val="tx1"/>
                          </a:solidFill>
                          <a:latin typeface="Century Gothic"/>
                        </a:rPr>
                        <a:t> </a:t>
                      </a:r>
                      <a:r>
                        <a:rPr lang="en-GB" sz="700" b="0">
                          <a:solidFill>
                            <a:schemeClr val="tx1"/>
                          </a:solidFill>
                          <a:latin typeface="Century Gothic"/>
                        </a:rPr>
                        <a:t>with Roast Potatoes and Gravy</a:t>
                      </a:r>
                      <a:endParaRPr kumimoji="0" lang="en-GB" sz="700" b="0" i="0" u="none" strike="noStrike" kern="1200" cap="none" spc="0" normalizeH="0" baseline="0" noProof="0">
                        <a:ln>
                          <a:noFill/>
                        </a:ln>
                        <a:solidFill>
                          <a:prstClr val="black"/>
                        </a:solidFill>
                        <a:effectLst/>
                        <a:uLnTx/>
                        <a:uFillTx/>
                        <a:latin typeface="Century Gothic"/>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rowSpan="3">
                  <a:txBody>
                    <a:bodyPr/>
                    <a:lstStyle/>
                    <a:p>
                      <a:pPr marL="0" marR="0" lvl="0" indent="0" algn="ctr" defTabSz="914400">
                        <a:lnSpc>
                          <a:spcPct val="100000"/>
                        </a:lnSpc>
                        <a:spcBef>
                          <a:spcPts val="0"/>
                        </a:spcBef>
                        <a:spcAft>
                          <a:spcPts val="0"/>
                        </a:spcAft>
                        <a:buClrTx/>
                        <a:buSzTx/>
                        <a:buFontTx/>
                        <a:buNone/>
                        <a:tabLst/>
                        <a:defRPr/>
                      </a:pPr>
                      <a:r>
                        <a:rPr lang="en-US" sz="700" b="0" i="0" u="none" strike="noStrike" noProof="0">
                          <a:solidFill>
                            <a:schemeClr val="tx1"/>
                          </a:solidFill>
                          <a:latin typeface="Century Gothic"/>
                        </a:rPr>
                        <a:t>Mild Caribbean Chicken with Golden Rice</a:t>
                      </a:r>
                      <a:endParaRPr lang="en-US" sz="700"/>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700" b="0" i="0" u="none" strike="noStrike" noProof="0">
                        <a:solidFill>
                          <a:schemeClr val="tx1"/>
                        </a:solidFill>
                        <a:latin typeface="Century Gothic" panose="020B0502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700" b="0" i="0" u="none" strike="noStrike" noProof="0">
                        <a:solidFill>
                          <a:schemeClr val="tx1"/>
                        </a:solidFill>
                        <a:latin typeface="Century Gothic" panose="020B0502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700" b="0" i="0" u="none" strike="noStrike" noProof="0">
                          <a:solidFill>
                            <a:schemeClr val="tx1"/>
                          </a:solidFill>
                          <a:latin typeface="Century Gothic"/>
                        </a:rPr>
                        <a:t>Caribbean Stew</a:t>
                      </a:r>
                      <a:r>
                        <a:rPr lang="en-US" sz="700" b="1" i="0" u="none" strike="noStrike" noProof="0">
                          <a:solidFill>
                            <a:schemeClr val="tx1"/>
                          </a:solidFill>
                          <a:latin typeface="Century Gothic"/>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700" b="0" i="0" u="none" strike="noStrike" noProof="0">
                          <a:solidFill>
                            <a:schemeClr val="tx1"/>
                          </a:solidFill>
                          <a:latin typeface="Century Gothic"/>
                        </a:rPr>
                        <a:t>with Golden Rice </a:t>
                      </a:r>
                      <a:r>
                        <a:rPr lang="en-US" sz="700" b="1" i="0" u="none" strike="noStrike" noProof="0">
                          <a:solidFill>
                            <a:schemeClr val="tx1"/>
                          </a:solidFill>
                          <a:latin typeface="Century Gothic"/>
                        </a:rPr>
                        <a:t>(VE)</a:t>
                      </a:r>
                      <a:endParaRPr lang="en-US" sz="700" b="1"/>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Fish fingers with Chips </a:t>
                      </a:r>
                      <a:r>
                        <a:rPr lang="en-GB" sz="700" b="0" dirty="0">
                          <a:solidFill>
                            <a:schemeClr val="tx1"/>
                          </a:solidFill>
                          <a:latin typeface="Century Gothic"/>
                        </a:rPr>
                        <a:t>and Tomato Sauce</a:t>
                      </a:r>
                      <a:endParaRPr kumimoji="0" lang="en-GB" sz="700" b="0" i="0" u="none" strike="noStrike" kern="1200" cap="none" spc="0" normalizeH="0" baseline="0" noProof="0" dirty="0">
                        <a:ln>
                          <a:noFill/>
                        </a:ln>
                        <a:solidFill>
                          <a:prstClr val="black"/>
                        </a:solidFill>
                        <a:effectLst/>
                        <a:uLnTx/>
                        <a:uFillTx/>
                        <a:latin typeface="Century Gothic"/>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805814051"/>
                  </a:ext>
                </a:extLst>
              </a:tr>
              <a:tr h="130841">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a:solidFill>
                            <a:schemeClr val="tx1"/>
                          </a:solidFill>
                          <a:latin typeface="Century Gothic"/>
                        </a:rPr>
                        <a:t>Mexican Bean Roll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a:solidFill>
                            <a:schemeClr val="tx1"/>
                          </a:solidFill>
                          <a:latin typeface="Century Gothic"/>
                        </a:rPr>
                        <a:t>with New Potatoes </a:t>
                      </a:r>
                      <a:r>
                        <a:rPr lang="en-GB" sz="700" b="1">
                          <a:solidFill>
                            <a:schemeClr val="tx1"/>
                          </a:solidFill>
                          <a:latin typeface="Century Gothic"/>
                        </a:rPr>
                        <a:t>(VE)</a:t>
                      </a:r>
                    </a:p>
                    <a:p>
                      <a:pPr algn="ctr"/>
                      <a:endParaRPr lang="en-GB" sz="700">
                        <a:latin typeface="Century Gothic"/>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a:latin typeface="Century Gothic"/>
                        </a:rPr>
                        <a:t>Tomato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a:latin typeface="Century Gothic"/>
                        </a:rPr>
                        <a:t>Pasta</a:t>
                      </a:r>
                      <a:r>
                        <a:rPr lang="en-GB" sz="700" b="1">
                          <a:latin typeface="Century Gothic"/>
                        </a:rPr>
                        <a:t> (VE)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rowSpan="2">
                  <a:txBody>
                    <a:bodyPr/>
                    <a:lstStyle/>
                    <a:p>
                      <a:pPr marL="0" marR="0" lvl="0" indent="0" algn="ctr" rtl="0" eaLnBrk="1" fontAlgn="auto" latinLnBrk="0" hangingPunct="1">
                        <a:lnSpc>
                          <a:spcPct val="100000"/>
                        </a:lnSpc>
                        <a:spcBef>
                          <a:spcPts val="0"/>
                        </a:spcBef>
                        <a:spcAft>
                          <a:spcPts val="0"/>
                        </a:spcAft>
                        <a:buClrTx/>
                        <a:buSzTx/>
                        <a:buFontTx/>
                        <a:buNone/>
                      </a:pPr>
                      <a:r>
                        <a:rPr lang="en-US" sz="700" b="0" i="0" u="none" strike="noStrike" noProof="0">
                          <a:solidFill>
                            <a:schemeClr val="tx1"/>
                          </a:solidFill>
                          <a:latin typeface="Century Gothic"/>
                        </a:rPr>
                        <a:t>Vegan Sausage </a:t>
                      </a:r>
                    </a:p>
                    <a:p>
                      <a:pPr marL="0" marR="0" lvl="0" indent="0" algn="ctr" rtl="0" eaLnBrk="1" fontAlgn="auto" latinLnBrk="0" hangingPunct="1">
                        <a:lnSpc>
                          <a:spcPct val="100000"/>
                        </a:lnSpc>
                        <a:spcBef>
                          <a:spcPts val="0"/>
                        </a:spcBef>
                        <a:spcAft>
                          <a:spcPts val="0"/>
                        </a:spcAft>
                        <a:buClrTx/>
                        <a:buSzTx/>
                        <a:buFontTx/>
                        <a:buNone/>
                      </a:pPr>
                      <a:r>
                        <a:rPr lang="en-US" sz="700" b="0" i="0" u="none" strike="noStrike" noProof="0">
                          <a:solidFill>
                            <a:schemeClr val="tx1"/>
                          </a:solidFill>
                          <a:latin typeface="Century Gothic"/>
                        </a:rPr>
                        <a:t>and Roast Potatoes</a:t>
                      </a:r>
                    </a:p>
                    <a:p>
                      <a:pPr marL="0" marR="0" lvl="0" indent="0" algn="ctr" rtl="0" eaLnBrk="1" fontAlgn="auto" latinLnBrk="0" hangingPunct="1">
                        <a:lnSpc>
                          <a:spcPct val="100000"/>
                        </a:lnSpc>
                        <a:spcBef>
                          <a:spcPts val="0"/>
                        </a:spcBef>
                        <a:spcAft>
                          <a:spcPts val="0"/>
                        </a:spcAft>
                        <a:buClrTx/>
                        <a:buSzTx/>
                        <a:buFontTx/>
                        <a:buNone/>
                      </a:pPr>
                      <a:r>
                        <a:rPr lang="en-US" sz="700" b="0" i="0" u="none" strike="noStrike" noProof="0">
                          <a:solidFill>
                            <a:schemeClr val="tx1"/>
                          </a:solidFill>
                          <a:latin typeface="Century Gothic"/>
                        </a:rPr>
                        <a:t> with Gravy </a:t>
                      </a:r>
                      <a:r>
                        <a:rPr lang="en-US" sz="700" b="1" i="0" u="none" strike="noStrike" noProof="0">
                          <a:solidFill>
                            <a:schemeClr val="tx1"/>
                          </a:solidFill>
                          <a:latin typeface="Century Gothic"/>
                        </a:rPr>
                        <a:t>(VE)</a:t>
                      </a:r>
                      <a:endParaRPr lang="en-US" sz="700" b="1" i="0" u="none" strike="noStrike" noProof="0">
                        <a:solidFill>
                          <a:schemeClr val="tx1"/>
                        </a:solidFill>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800" b="0" i="0" u="none" strike="noStrike" noProof="0">
                        <a:solidFill>
                          <a:schemeClr val="tx1"/>
                        </a:solidFill>
                        <a:highlight>
                          <a:srgbClr val="FFFF00"/>
                        </a:highlight>
                        <a:latin typeface="Century Gothic" panose="020B0502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entury Gothic"/>
                          <a:ea typeface="+mn-ea"/>
                          <a:cs typeface="+mn-cs"/>
                        </a:rPr>
                        <a:t>Red Pepper Frittata with Chips </a:t>
                      </a:r>
                      <a:r>
                        <a:rPr lang="en-GB" sz="800" b="0">
                          <a:solidFill>
                            <a:schemeClr val="tx1"/>
                          </a:solidFill>
                          <a:latin typeface="Century Gothic"/>
                        </a:rPr>
                        <a:t>&amp; Tomato Sauce</a:t>
                      </a:r>
                      <a:endParaRPr kumimoji="0" lang="en-GB" sz="800" b="0" i="0" u="none" strike="noStrike" kern="1200" cap="none" spc="0" normalizeH="0" baseline="0" noProof="0">
                        <a:ln>
                          <a:noFill/>
                        </a:ln>
                        <a:solidFill>
                          <a:prstClr val="black"/>
                        </a:solidFill>
                        <a:effectLst/>
                        <a:uLnTx/>
                        <a:uFillTx/>
                        <a:latin typeface="Century Gothic"/>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2194041952"/>
                  </a:ext>
                </a:extLst>
              </a:tr>
              <a:tr h="326359">
                <a:tc vMerge="1">
                  <a:txBody>
                    <a:bodyPr/>
                    <a:lstStyle/>
                    <a:p>
                      <a:pPr algn="ctr"/>
                      <a:endParaRPr lang="en-GB" sz="800">
                        <a:latin typeface="Century Gothic"/>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800">
                        <a:latin typeface="Century Gothic"/>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vMerge="1">
                  <a:txBody>
                    <a:bodyPr/>
                    <a:lstStyle/>
                    <a:p>
                      <a:pPr marL="0" marR="0" lvl="0" indent="0" algn="ctr" rtl="0" eaLnBrk="1" fontAlgn="auto" latinLnBrk="0" hangingPunct="1">
                        <a:lnSpc>
                          <a:spcPct val="100000"/>
                        </a:lnSpc>
                        <a:spcBef>
                          <a:spcPts val="0"/>
                        </a:spcBef>
                        <a:spcAft>
                          <a:spcPts val="0"/>
                        </a:spcAft>
                        <a:buClrTx/>
                        <a:buSzTx/>
                        <a:buFontTx/>
                        <a:buNone/>
                      </a:pPr>
                      <a:endParaRPr lang="en-US" sz="800" b="0" i="0" u="none" strike="noStrike" noProof="0">
                        <a:solidFill>
                          <a:schemeClr val="tx1"/>
                        </a:solidFill>
                        <a:latin typeface="Century Gothic" panose="020B0502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a:ln>
                            <a:noFill/>
                          </a:ln>
                          <a:solidFill>
                            <a:prstClr val="black"/>
                          </a:solidFill>
                          <a:effectLst/>
                          <a:uLnTx/>
                          <a:uFillTx/>
                          <a:latin typeface="Century Gothic"/>
                          <a:ea typeface="+mn-ea"/>
                          <a:cs typeface="+mn-cs"/>
                        </a:rPr>
                        <a:t>Red Pepper Frittata</a:t>
                      </a:r>
                      <a:r>
                        <a:rPr kumimoji="0" lang="en-GB" sz="700" b="1" i="0" u="none" strike="noStrike" kern="1200" cap="none" spc="0" normalizeH="0" baseline="0" noProof="0">
                          <a:ln>
                            <a:noFill/>
                          </a:ln>
                          <a:solidFill>
                            <a:prstClr val="black"/>
                          </a:solidFill>
                          <a:effectLst/>
                          <a:uLnTx/>
                          <a:uFillTx/>
                          <a:latin typeface="Century Gothic"/>
                          <a:ea typeface="+mn-ea"/>
                          <a:cs typeface="+mn-cs"/>
                        </a:rPr>
                        <a:t> </a:t>
                      </a:r>
                      <a:r>
                        <a:rPr kumimoji="0" lang="en-GB" sz="700" b="0" i="0" u="none" strike="noStrike" kern="1200" cap="none" spc="0" normalizeH="0" baseline="0" noProof="0">
                          <a:ln>
                            <a:noFill/>
                          </a:ln>
                          <a:solidFill>
                            <a:prstClr val="black"/>
                          </a:solidFill>
                          <a:effectLst/>
                          <a:uLnTx/>
                          <a:uFillTx/>
                          <a:latin typeface="Century Gothic"/>
                          <a:ea typeface="+mn-ea"/>
                          <a:cs typeface="+mn-cs"/>
                        </a:rPr>
                        <a:t>with Chips </a:t>
                      </a:r>
                      <a:r>
                        <a:rPr lang="en-GB" sz="700" b="0">
                          <a:solidFill>
                            <a:schemeClr val="tx1"/>
                          </a:solidFill>
                          <a:latin typeface="Century Gothic"/>
                        </a:rPr>
                        <a:t>and Tomato Sauce </a:t>
                      </a:r>
                      <a:r>
                        <a:rPr lang="en-GB" sz="700" b="1">
                          <a:solidFill>
                            <a:schemeClr val="tx1"/>
                          </a:solidFill>
                          <a:latin typeface="Century Gothic"/>
                        </a:rPr>
                        <a:t>(V)</a:t>
                      </a:r>
                      <a:endParaRPr kumimoji="0" lang="en-GB" sz="700" b="1" i="0" u="none" strike="noStrike" kern="1200" cap="none" spc="0" normalizeH="0" baseline="0" noProof="0">
                        <a:ln>
                          <a:noFill/>
                        </a:ln>
                        <a:solidFill>
                          <a:prstClr val="black"/>
                        </a:solidFill>
                        <a:effectLst/>
                        <a:uLnTx/>
                        <a:uFillTx/>
                        <a:latin typeface="Century Gothic"/>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1273838725"/>
                  </a:ext>
                </a:extLst>
              </a:tr>
              <a:tr h="20157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a:ln>
                            <a:noFill/>
                          </a:ln>
                          <a:solidFill>
                            <a:prstClr val="black"/>
                          </a:solidFill>
                          <a:effectLst/>
                          <a:uLnTx/>
                          <a:uFillTx/>
                          <a:latin typeface="Century Gothic"/>
                          <a:ea typeface="+mn-ea"/>
                          <a:cs typeface="+mn-cs"/>
                        </a:rPr>
                        <a:t>Vegetables of the Day</a:t>
                      </a:r>
                      <a:r>
                        <a:rPr kumimoji="0" lang="en-GB" sz="700" b="1" i="0" u="none" strike="noStrike" kern="1200" cap="none" spc="0" normalizeH="0" baseline="0" noProof="0">
                          <a:ln>
                            <a:noFill/>
                          </a:ln>
                          <a:solidFill>
                            <a:prstClr val="black"/>
                          </a:solidFill>
                          <a:effectLst/>
                          <a:uLnTx/>
                          <a:uFillTx/>
                          <a:latin typeface="Century Gothic"/>
                          <a:ea typeface="+mn-ea"/>
                          <a:cs typeface="+mn-cs"/>
                        </a:rPr>
                        <a:t> (V/VE)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a:ln>
                            <a:noFill/>
                          </a:ln>
                          <a:solidFill>
                            <a:prstClr val="black"/>
                          </a:solidFill>
                          <a:effectLst/>
                          <a:uLnTx/>
                          <a:uFillTx/>
                          <a:latin typeface="Century Gothic"/>
                          <a:ea typeface="+mn-ea"/>
                          <a:cs typeface="+mn-cs"/>
                        </a:rPr>
                        <a:t>Vegetables of the Day</a:t>
                      </a:r>
                      <a:r>
                        <a:rPr kumimoji="0" lang="en-GB" sz="700" b="1" i="0" u="none" strike="noStrike" kern="1200" cap="none" spc="0" normalizeH="0" baseline="0" noProof="0">
                          <a:ln>
                            <a:noFill/>
                          </a:ln>
                          <a:solidFill>
                            <a:prstClr val="black"/>
                          </a:solidFill>
                          <a:effectLst/>
                          <a:uLnTx/>
                          <a:uFillTx/>
                          <a:latin typeface="Century Gothic"/>
                          <a:ea typeface="+mn-ea"/>
                          <a:cs typeface="+mn-cs"/>
                        </a:rPr>
                        <a:t> (V/VE)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a:ln>
                            <a:noFill/>
                          </a:ln>
                          <a:solidFill>
                            <a:prstClr val="black"/>
                          </a:solidFill>
                          <a:effectLst/>
                          <a:uLnTx/>
                          <a:uFillTx/>
                          <a:latin typeface="Century Gothic"/>
                          <a:ea typeface="+mn-ea"/>
                          <a:cs typeface="+mn-cs"/>
                        </a:rPr>
                        <a:t>Vegetables of the Day</a:t>
                      </a:r>
                      <a:r>
                        <a:rPr kumimoji="0" lang="en-GB" sz="700" b="1" i="0" u="none" strike="noStrike" kern="1200" cap="none" spc="0" normalizeH="0" baseline="0" noProof="0">
                          <a:ln>
                            <a:noFill/>
                          </a:ln>
                          <a:solidFill>
                            <a:prstClr val="black"/>
                          </a:solidFill>
                          <a:effectLst/>
                          <a:uLnTx/>
                          <a:uFillTx/>
                          <a:latin typeface="Century Gothic"/>
                          <a:ea typeface="+mn-ea"/>
                          <a:cs typeface="+mn-cs"/>
                        </a:rPr>
                        <a:t> (V/VE)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a:ln>
                            <a:noFill/>
                          </a:ln>
                          <a:solidFill>
                            <a:prstClr val="black"/>
                          </a:solidFill>
                          <a:effectLst/>
                          <a:uLnTx/>
                          <a:uFillTx/>
                          <a:latin typeface="Century Gothic"/>
                          <a:ea typeface="+mn-ea"/>
                          <a:cs typeface="+mn-cs"/>
                        </a:rPr>
                        <a:t>Vegetables of the Day</a:t>
                      </a:r>
                      <a:r>
                        <a:rPr kumimoji="0" lang="en-GB" sz="700" b="1" i="0" u="none" strike="noStrike" kern="1200" cap="none" spc="0" normalizeH="0" baseline="0" noProof="0">
                          <a:ln>
                            <a:noFill/>
                          </a:ln>
                          <a:solidFill>
                            <a:prstClr val="black"/>
                          </a:solidFill>
                          <a:effectLst/>
                          <a:uLnTx/>
                          <a:uFillTx/>
                          <a:latin typeface="Century Gothic"/>
                          <a:ea typeface="+mn-ea"/>
                          <a:cs typeface="+mn-cs"/>
                        </a:rPr>
                        <a:t> (V/VE)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a:ln>
                            <a:noFill/>
                          </a:ln>
                          <a:solidFill>
                            <a:prstClr val="black"/>
                          </a:solidFill>
                          <a:effectLst/>
                          <a:uLnTx/>
                          <a:uFillTx/>
                          <a:latin typeface="Century Gothic"/>
                          <a:ea typeface="+mn-ea"/>
                          <a:cs typeface="+mn-cs"/>
                        </a:rPr>
                        <a:t>Vegetables of the Day</a:t>
                      </a:r>
                      <a:r>
                        <a:rPr kumimoji="0" lang="en-GB" sz="700" b="1" i="0" u="none" strike="noStrike" kern="1200" cap="none" spc="0" normalizeH="0" baseline="0" noProof="0">
                          <a:ln>
                            <a:noFill/>
                          </a:ln>
                          <a:solidFill>
                            <a:prstClr val="black"/>
                          </a:solidFill>
                          <a:effectLst/>
                          <a:uLnTx/>
                          <a:uFillTx/>
                          <a:latin typeface="Century Gothic"/>
                          <a:ea typeface="+mn-ea"/>
                          <a:cs typeface="+mn-cs"/>
                        </a:rPr>
                        <a:t> (V/VE)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315931974"/>
                  </a:ext>
                </a:extLst>
              </a:tr>
              <a:tr h="35276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a:latin typeface="Century Gothic"/>
                        </a:rPr>
                        <a:t>Oaty</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a:latin typeface="Century Gothic"/>
                        </a:rPr>
                        <a:t> </a:t>
                      </a:r>
                      <a:r>
                        <a:rPr lang="en-GB" sz="700" b="0">
                          <a:latin typeface="Century Gothic"/>
                        </a:rPr>
                        <a:t>Cookie</a:t>
                      </a:r>
                      <a:r>
                        <a:rPr lang="en-GB" sz="700" b="1">
                          <a:latin typeface="Century Gothic"/>
                        </a:rPr>
                        <a:t> (VE)</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700">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a:latin typeface="Century Gothic"/>
                        </a:rPr>
                        <a:t>Pear Crumble</a:t>
                      </a:r>
                      <a:r>
                        <a:rPr lang="en-GB" sz="700" b="1">
                          <a:latin typeface="Century Gothic"/>
                        </a:rPr>
                        <a:t> </a:t>
                      </a:r>
                      <a:r>
                        <a:rPr lang="en-GB" sz="700">
                          <a:latin typeface="Century Gothic"/>
                        </a:rPr>
                        <a:t>with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a:latin typeface="Century Gothic"/>
                        </a:rPr>
                        <a:t>Custard </a:t>
                      </a:r>
                      <a:r>
                        <a:rPr lang="en-GB" sz="700" b="1">
                          <a:latin typeface="Century Gothic"/>
                        </a:rPr>
                        <a:t>(V)</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700">
                          <a:latin typeface="Century Gothic"/>
                        </a:rPr>
                        <a:t>Fruit Salad </a:t>
                      </a:r>
                      <a:r>
                        <a:rPr lang="en-GB" sz="700" b="1">
                          <a:latin typeface="Century Gothic"/>
                        </a:rPr>
                        <a:t>(VE)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700">
                          <a:latin typeface="Century Gothic"/>
                        </a:rPr>
                        <a:t>Jamaican Ginger </a:t>
                      </a:r>
                      <a:r>
                        <a:rPr lang="en-GB" sz="700" b="0">
                          <a:latin typeface="Century Gothic"/>
                        </a:rPr>
                        <a:t>Cake</a:t>
                      </a:r>
                      <a:r>
                        <a:rPr lang="en-GB" sz="700" b="1">
                          <a:latin typeface="Century Gothic"/>
                        </a:rPr>
                        <a:t> </a:t>
                      </a:r>
                      <a:r>
                        <a:rPr lang="en-GB" sz="700">
                          <a:latin typeface="Century Gothic"/>
                        </a:rPr>
                        <a:t>with Custard </a:t>
                      </a:r>
                      <a:r>
                        <a:rPr lang="en-GB" sz="700" b="1">
                          <a:latin typeface="Century Gothic"/>
                        </a:rPr>
                        <a:t>(V)</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dirty="0">
                          <a:latin typeface="Century Gothic"/>
                        </a:rPr>
                        <a:t>Iced Sponge </a:t>
                      </a:r>
                      <a:r>
                        <a:rPr lang="en-GB" sz="700" b="1" dirty="0">
                          <a:latin typeface="Century Gothic"/>
                        </a:rPr>
                        <a:t>(V)</a:t>
                      </a:r>
                    </a:p>
                    <a:p>
                      <a:pPr algn="ctr"/>
                      <a:endParaRPr lang="en-GB" sz="700" dirty="0">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297461352"/>
                  </a:ext>
                </a:extLst>
              </a:tr>
            </a:tbl>
          </a:graphicData>
        </a:graphic>
      </p:graphicFrame>
      <p:sp>
        <p:nvSpPr>
          <p:cNvPr id="15" name="Freeform 44">
            <a:extLst>
              <a:ext uri="{FF2B5EF4-FFF2-40B4-BE49-F238E27FC236}">
                <a16:creationId xmlns:a16="http://schemas.microsoft.com/office/drawing/2014/main" id="{5B814A41-D498-2440-FFA0-30A03808FCE5}"/>
              </a:ext>
            </a:extLst>
          </p:cNvPr>
          <p:cNvSpPr/>
          <p:nvPr/>
        </p:nvSpPr>
        <p:spPr>
          <a:xfrm>
            <a:off x="6241842" y="3197811"/>
            <a:ext cx="194402" cy="148390"/>
          </a:xfrm>
          <a:prstGeom prst="rect">
            <a:avLst/>
          </a:prstGeom>
          <a:blipFill>
            <a:blip r:embed="rId6">
              <a:extLst>
                <a:ext uri="{96DAC541-7B7A-43D3-8B79-37D633B846F1}">
                  <asvg:svgBlip xmlns:asvg="http://schemas.microsoft.com/office/drawing/2016/SVG/main" r:embed="rId7"/>
                </a:ext>
              </a:extLst>
            </a:blip>
            <a:stretch>
              <a:fillRect/>
            </a:stretch>
          </a:blipFill>
        </p:spPr>
        <p:txBody>
          <a:bodyPr/>
          <a:lstStyle/>
          <a:p>
            <a:endParaRPr lang="en-GB"/>
          </a:p>
        </p:txBody>
      </p:sp>
      <p:sp>
        <p:nvSpPr>
          <p:cNvPr id="16" name="Freeform 44">
            <a:extLst>
              <a:ext uri="{FF2B5EF4-FFF2-40B4-BE49-F238E27FC236}">
                <a16:creationId xmlns:a16="http://schemas.microsoft.com/office/drawing/2014/main" id="{693515BF-C761-0F16-9C53-3D87F44E0E06}"/>
              </a:ext>
            </a:extLst>
          </p:cNvPr>
          <p:cNvSpPr/>
          <p:nvPr/>
        </p:nvSpPr>
        <p:spPr>
          <a:xfrm>
            <a:off x="7826732" y="3882664"/>
            <a:ext cx="194402" cy="148390"/>
          </a:xfrm>
          <a:prstGeom prst="rect">
            <a:avLst/>
          </a:prstGeom>
          <a:blipFill>
            <a:blip r:embed="rId6">
              <a:extLst>
                <a:ext uri="{96DAC541-7B7A-43D3-8B79-37D633B846F1}">
                  <asvg:svgBlip xmlns:asvg="http://schemas.microsoft.com/office/drawing/2016/SVG/main" r:embed="rId7"/>
                </a:ext>
              </a:extLst>
            </a:blip>
            <a:stretch>
              <a:fillRect/>
            </a:stretch>
          </a:blipFill>
        </p:spPr>
        <p:txBody>
          <a:bodyPr/>
          <a:lstStyle/>
          <a:p>
            <a:endParaRPr lang="en-GB"/>
          </a:p>
        </p:txBody>
      </p:sp>
      <p:sp>
        <p:nvSpPr>
          <p:cNvPr id="40" name="Freeform 23">
            <a:extLst>
              <a:ext uri="{FF2B5EF4-FFF2-40B4-BE49-F238E27FC236}">
                <a16:creationId xmlns:a16="http://schemas.microsoft.com/office/drawing/2014/main" id="{C8A6F354-684B-D5D0-E76D-08739A6E3021}"/>
              </a:ext>
            </a:extLst>
          </p:cNvPr>
          <p:cNvSpPr/>
          <p:nvPr/>
        </p:nvSpPr>
        <p:spPr>
          <a:xfrm flipH="1">
            <a:off x="2624858" y="5321611"/>
            <a:ext cx="134712" cy="265064"/>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sp>
        <p:nvSpPr>
          <p:cNvPr id="41" name="Freeform 23">
            <a:extLst>
              <a:ext uri="{FF2B5EF4-FFF2-40B4-BE49-F238E27FC236}">
                <a16:creationId xmlns:a16="http://schemas.microsoft.com/office/drawing/2014/main" id="{2C25ED05-D103-7E57-12AE-7F71A7BD6994}"/>
              </a:ext>
            </a:extLst>
          </p:cNvPr>
          <p:cNvSpPr/>
          <p:nvPr/>
        </p:nvSpPr>
        <p:spPr>
          <a:xfrm flipH="1">
            <a:off x="4412706" y="5397557"/>
            <a:ext cx="134712" cy="265064"/>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sp>
        <p:nvSpPr>
          <p:cNvPr id="73" name="TextBox 72">
            <a:extLst>
              <a:ext uri="{FF2B5EF4-FFF2-40B4-BE49-F238E27FC236}">
                <a16:creationId xmlns:a16="http://schemas.microsoft.com/office/drawing/2014/main" id="{A49197BE-D8EF-7FAE-D5F9-60A4FF1CE6A6}"/>
              </a:ext>
            </a:extLst>
          </p:cNvPr>
          <p:cNvSpPr txBox="1"/>
          <p:nvPr/>
        </p:nvSpPr>
        <p:spPr>
          <a:xfrm>
            <a:off x="176212" y="6061594"/>
            <a:ext cx="9553575" cy="992579"/>
          </a:xfrm>
          <a:prstGeom prst="rect">
            <a:avLst/>
          </a:prstGeom>
          <a:noFill/>
        </p:spPr>
        <p:txBody>
          <a:bodyPr wrap="square" rtlCol="0">
            <a:spAutoFit/>
          </a:bodyPr>
          <a:lstStyle/>
          <a:p>
            <a:pPr algn="ctr"/>
            <a:endParaRPr lang="en-GB" sz="800" b="1">
              <a:solidFill>
                <a:srgbClr val="006662"/>
              </a:solidFill>
              <a:latin typeface="Century Gothic" panose="020B0502020202020204" pitchFamily="34" charset="0"/>
            </a:endParaRPr>
          </a:p>
          <a:p>
            <a:pPr algn="ctr"/>
            <a:endParaRPr lang="en-GB" sz="500">
              <a:solidFill>
                <a:srgbClr val="006662"/>
              </a:solidFill>
              <a:latin typeface="Century Gothic" panose="020B0502020202020204" pitchFamily="34" charset="0"/>
            </a:endParaRPr>
          </a:p>
          <a:p>
            <a:pPr algn="ctr"/>
            <a:r>
              <a:rPr lang="en-GB" sz="800">
                <a:solidFill>
                  <a:srgbClr val="006662"/>
                </a:solidFill>
                <a:latin typeface="Century Gothic" panose="020B0502020202020204" pitchFamily="34" charset="0"/>
              </a:rPr>
              <a:t>If you would like to know about particular allergens in foods, please ask a member of the catering team for information. If your child has a school lunch and has a food allergy or intolerance you will be asked to complete a form to ensure we have the necessary information to cater for your child. We use a large variety of ingredients in the preparation of our meals and due to the nature of our kitchens it is not possible to completely remove the risk of allergen cross contact.  </a:t>
            </a:r>
          </a:p>
          <a:p>
            <a:r>
              <a:rPr lang="en-GB" sz="1050" b="1">
                <a:latin typeface="Century Gothic" panose="020B0502020202020204" pitchFamily="34" charset="0"/>
              </a:rPr>
              <a:t> </a:t>
            </a:r>
          </a:p>
          <a:p>
            <a:endParaRPr lang="en-GB" sz="1100" b="1">
              <a:latin typeface="Century Gothic" panose="020B0502020202020204" pitchFamily="34" charset="0"/>
            </a:endParaRPr>
          </a:p>
        </p:txBody>
      </p:sp>
      <p:sp>
        <p:nvSpPr>
          <p:cNvPr id="74" name="Freeform 44">
            <a:extLst>
              <a:ext uri="{FF2B5EF4-FFF2-40B4-BE49-F238E27FC236}">
                <a16:creationId xmlns:a16="http://schemas.microsoft.com/office/drawing/2014/main" id="{60AE2EE8-33D9-BA58-B5F6-82F7E2D49A1F}"/>
              </a:ext>
            </a:extLst>
          </p:cNvPr>
          <p:cNvSpPr/>
          <p:nvPr/>
        </p:nvSpPr>
        <p:spPr>
          <a:xfrm>
            <a:off x="6171320" y="1466045"/>
            <a:ext cx="208081" cy="156921"/>
          </a:xfrm>
          <a:prstGeom prst="rect">
            <a:avLst/>
          </a:prstGeom>
          <a:blipFill>
            <a:blip r:embed="rId6">
              <a:extLst>
                <a:ext uri="{96DAC541-7B7A-43D3-8B79-37D633B846F1}">
                  <asvg:svgBlip xmlns:asvg="http://schemas.microsoft.com/office/drawing/2016/SVG/main" r:embed="rId7"/>
                </a:ext>
              </a:extLst>
            </a:blip>
            <a:stretch>
              <a:fillRect/>
            </a:stretch>
          </a:blipFill>
        </p:spPr>
        <p:txBody>
          <a:bodyPr/>
          <a:lstStyle/>
          <a:p>
            <a:endParaRPr lang="en-GB"/>
          </a:p>
        </p:txBody>
      </p:sp>
      <p:sp>
        <p:nvSpPr>
          <p:cNvPr id="75" name="Freeform 23">
            <a:extLst>
              <a:ext uri="{FF2B5EF4-FFF2-40B4-BE49-F238E27FC236}">
                <a16:creationId xmlns:a16="http://schemas.microsoft.com/office/drawing/2014/main" id="{A78A4291-429F-758B-454A-3C2AE3F0360A}"/>
              </a:ext>
            </a:extLst>
          </p:cNvPr>
          <p:cNvSpPr/>
          <p:nvPr/>
        </p:nvSpPr>
        <p:spPr>
          <a:xfrm flipH="1">
            <a:off x="4313219" y="1370472"/>
            <a:ext cx="163658" cy="245437"/>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grpSp>
        <p:nvGrpSpPr>
          <p:cNvPr id="76" name="Group 7">
            <a:extLst>
              <a:ext uri="{FF2B5EF4-FFF2-40B4-BE49-F238E27FC236}">
                <a16:creationId xmlns:a16="http://schemas.microsoft.com/office/drawing/2014/main" id="{57FE8E4D-A367-9A75-0815-D2A1D4255408}"/>
              </a:ext>
            </a:extLst>
          </p:cNvPr>
          <p:cNvGrpSpPr/>
          <p:nvPr/>
        </p:nvGrpSpPr>
        <p:grpSpPr>
          <a:xfrm>
            <a:off x="4228827" y="937071"/>
            <a:ext cx="208081" cy="224079"/>
            <a:chOff x="0" y="0"/>
            <a:chExt cx="3741232" cy="3821539"/>
          </a:xfrm>
        </p:grpSpPr>
        <p:sp>
          <p:nvSpPr>
            <p:cNvPr id="77" name="Freeform 8">
              <a:extLst>
                <a:ext uri="{FF2B5EF4-FFF2-40B4-BE49-F238E27FC236}">
                  <a16:creationId xmlns:a16="http://schemas.microsoft.com/office/drawing/2014/main" id="{9F540672-ADD9-D210-B150-C7C185F4AA89}"/>
                </a:ext>
              </a:extLst>
            </p:cNvPr>
            <p:cNvSpPr/>
            <p:nvPr/>
          </p:nvSpPr>
          <p:spPr>
            <a:xfrm>
              <a:off x="608333" y="853829"/>
              <a:ext cx="3132899" cy="2967710"/>
            </a:xfrm>
            <a:custGeom>
              <a:avLst/>
              <a:gdLst/>
              <a:ahLst/>
              <a:cxnLst/>
              <a:rect l="l" t="t" r="r" b="b"/>
              <a:pathLst>
                <a:path w="3132899" h="2967710">
                  <a:moveTo>
                    <a:pt x="0" y="0"/>
                  </a:moveTo>
                  <a:lnTo>
                    <a:pt x="3132899" y="0"/>
                  </a:lnTo>
                  <a:lnTo>
                    <a:pt x="3132899" y="2967710"/>
                  </a:lnTo>
                  <a:lnTo>
                    <a:pt x="0" y="296771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GB"/>
            </a:p>
          </p:txBody>
        </p:sp>
        <p:sp>
          <p:nvSpPr>
            <p:cNvPr id="85" name="Freeform 9">
              <a:extLst>
                <a:ext uri="{FF2B5EF4-FFF2-40B4-BE49-F238E27FC236}">
                  <a16:creationId xmlns:a16="http://schemas.microsoft.com/office/drawing/2014/main" id="{48E4B0AD-4301-CF27-F3D1-751D9B848A82}"/>
                </a:ext>
              </a:extLst>
            </p:cNvPr>
            <p:cNvSpPr/>
            <p:nvPr/>
          </p:nvSpPr>
          <p:spPr>
            <a:xfrm rot="10078272">
              <a:off x="621769" y="184916"/>
              <a:ext cx="1971350" cy="1867406"/>
            </a:xfrm>
            <a:custGeom>
              <a:avLst/>
              <a:gdLst/>
              <a:ahLst/>
              <a:cxnLst/>
              <a:rect l="l" t="t" r="r" b="b"/>
              <a:pathLst>
                <a:path w="1971350" h="1867406">
                  <a:moveTo>
                    <a:pt x="0" y="0"/>
                  </a:moveTo>
                  <a:lnTo>
                    <a:pt x="1971350" y="0"/>
                  </a:lnTo>
                  <a:lnTo>
                    <a:pt x="1971350" y="1867406"/>
                  </a:lnTo>
                  <a:lnTo>
                    <a:pt x="0" y="1867406"/>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GB"/>
            </a:p>
          </p:txBody>
        </p:sp>
        <p:grpSp>
          <p:nvGrpSpPr>
            <p:cNvPr id="86" name="Group 10">
              <a:extLst>
                <a:ext uri="{FF2B5EF4-FFF2-40B4-BE49-F238E27FC236}">
                  <a16:creationId xmlns:a16="http://schemas.microsoft.com/office/drawing/2014/main" id="{9AA19068-B5C9-C025-AD5E-B0BC486C374F}"/>
                </a:ext>
              </a:extLst>
            </p:cNvPr>
            <p:cNvGrpSpPr/>
            <p:nvPr/>
          </p:nvGrpSpPr>
          <p:grpSpPr>
            <a:xfrm>
              <a:off x="0" y="1810741"/>
              <a:ext cx="852996" cy="852996"/>
              <a:chOff x="0" y="0"/>
              <a:chExt cx="812800" cy="812800"/>
            </a:xfrm>
          </p:grpSpPr>
          <p:sp>
            <p:nvSpPr>
              <p:cNvPr id="91" name="Freeform 11">
                <a:extLst>
                  <a:ext uri="{FF2B5EF4-FFF2-40B4-BE49-F238E27FC236}">
                    <a16:creationId xmlns:a16="http://schemas.microsoft.com/office/drawing/2014/main" id="{B8509603-4F8D-062D-078E-29865D5A89D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44A03"/>
              </a:solidFill>
            </p:spPr>
            <p:txBody>
              <a:bodyPr/>
              <a:lstStyle/>
              <a:p>
                <a:endParaRPr lang="en-GB"/>
              </a:p>
            </p:txBody>
          </p:sp>
          <p:sp>
            <p:nvSpPr>
              <p:cNvPr id="92" name="TextBox 12">
                <a:extLst>
                  <a:ext uri="{FF2B5EF4-FFF2-40B4-BE49-F238E27FC236}">
                    <a16:creationId xmlns:a16="http://schemas.microsoft.com/office/drawing/2014/main" id="{A49C4E1C-A1CB-6D33-FE89-8183571EF7B6}"/>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87" name="Group 13">
              <a:extLst>
                <a:ext uri="{FF2B5EF4-FFF2-40B4-BE49-F238E27FC236}">
                  <a16:creationId xmlns:a16="http://schemas.microsoft.com/office/drawing/2014/main" id="{111D8D0D-88A8-3DAC-16B1-8DCE0EE6A63E}"/>
                </a:ext>
              </a:extLst>
            </p:cNvPr>
            <p:cNvGrpSpPr/>
            <p:nvPr/>
          </p:nvGrpSpPr>
          <p:grpSpPr>
            <a:xfrm>
              <a:off x="2570638" y="270521"/>
              <a:ext cx="583309" cy="583309"/>
              <a:chOff x="0" y="0"/>
              <a:chExt cx="812800" cy="812800"/>
            </a:xfrm>
          </p:grpSpPr>
          <p:sp>
            <p:nvSpPr>
              <p:cNvPr id="88" name="Freeform 14">
                <a:extLst>
                  <a:ext uri="{FF2B5EF4-FFF2-40B4-BE49-F238E27FC236}">
                    <a16:creationId xmlns:a16="http://schemas.microsoft.com/office/drawing/2014/main" id="{0B3F49A6-6AE6-190D-AABB-8B92579A061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6721F"/>
              </a:solidFill>
            </p:spPr>
            <p:txBody>
              <a:bodyPr/>
              <a:lstStyle/>
              <a:p>
                <a:endParaRPr lang="en-GB"/>
              </a:p>
            </p:txBody>
          </p:sp>
          <p:sp>
            <p:nvSpPr>
              <p:cNvPr id="90" name="TextBox 15">
                <a:extLst>
                  <a:ext uri="{FF2B5EF4-FFF2-40B4-BE49-F238E27FC236}">
                    <a16:creationId xmlns:a16="http://schemas.microsoft.com/office/drawing/2014/main" id="{CF715B9D-68B7-4DE5-74B5-A8E3B58AC608}"/>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sp>
        <p:nvSpPr>
          <p:cNvPr id="93" name="Freeform 44">
            <a:extLst>
              <a:ext uri="{FF2B5EF4-FFF2-40B4-BE49-F238E27FC236}">
                <a16:creationId xmlns:a16="http://schemas.microsoft.com/office/drawing/2014/main" id="{0A9EA904-196B-689E-FEB8-3EAC20FBEEA9}"/>
              </a:ext>
            </a:extLst>
          </p:cNvPr>
          <p:cNvSpPr/>
          <p:nvPr/>
        </p:nvSpPr>
        <p:spPr>
          <a:xfrm>
            <a:off x="3098083" y="1390129"/>
            <a:ext cx="208081" cy="156921"/>
          </a:xfrm>
          <a:prstGeom prst="rect">
            <a:avLst/>
          </a:prstGeom>
          <a:blipFill>
            <a:blip r:embed="rId6">
              <a:extLst>
                <a:ext uri="{96DAC541-7B7A-43D3-8B79-37D633B846F1}">
                  <asvg:svgBlip xmlns:asvg="http://schemas.microsoft.com/office/drawing/2016/SVG/main" r:embed="rId7"/>
                </a:ext>
              </a:extLst>
            </a:blip>
            <a:stretch>
              <a:fillRect/>
            </a:stretch>
          </a:blipFill>
        </p:spPr>
        <p:txBody>
          <a:bodyPr/>
          <a:lstStyle/>
          <a:p>
            <a:endParaRPr lang="en-GB"/>
          </a:p>
        </p:txBody>
      </p:sp>
      <p:sp>
        <p:nvSpPr>
          <p:cNvPr id="94" name="Freeform 44">
            <a:extLst>
              <a:ext uri="{FF2B5EF4-FFF2-40B4-BE49-F238E27FC236}">
                <a16:creationId xmlns:a16="http://schemas.microsoft.com/office/drawing/2014/main" id="{0CE7A8A1-05B5-DAAB-6AC4-EE7FB7246A17}"/>
              </a:ext>
            </a:extLst>
          </p:cNvPr>
          <p:cNvSpPr/>
          <p:nvPr/>
        </p:nvSpPr>
        <p:spPr>
          <a:xfrm>
            <a:off x="1594935" y="1019717"/>
            <a:ext cx="208081" cy="156921"/>
          </a:xfrm>
          <a:prstGeom prst="rect">
            <a:avLst/>
          </a:prstGeom>
          <a:blipFill>
            <a:blip r:embed="rId6">
              <a:extLst>
                <a:ext uri="{96DAC541-7B7A-43D3-8B79-37D633B846F1}">
                  <asvg:svgBlip xmlns:asvg="http://schemas.microsoft.com/office/drawing/2016/SVG/main" r:embed="rId7"/>
                </a:ext>
              </a:extLst>
            </a:blip>
            <a:stretch>
              <a:fillRect/>
            </a:stretch>
          </a:blipFill>
        </p:spPr>
        <p:txBody>
          <a:bodyPr/>
          <a:lstStyle/>
          <a:p>
            <a:endParaRPr lang="en-GB"/>
          </a:p>
        </p:txBody>
      </p:sp>
      <p:grpSp>
        <p:nvGrpSpPr>
          <p:cNvPr id="95" name="Group 7">
            <a:extLst>
              <a:ext uri="{FF2B5EF4-FFF2-40B4-BE49-F238E27FC236}">
                <a16:creationId xmlns:a16="http://schemas.microsoft.com/office/drawing/2014/main" id="{B95E88EE-74FC-B69C-71BD-A89F144955F9}"/>
              </a:ext>
            </a:extLst>
          </p:cNvPr>
          <p:cNvGrpSpPr/>
          <p:nvPr/>
        </p:nvGrpSpPr>
        <p:grpSpPr>
          <a:xfrm>
            <a:off x="4091236" y="2598268"/>
            <a:ext cx="208081" cy="224079"/>
            <a:chOff x="0" y="0"/>
            <a:chExt cx="3741232" cy="3821539"/>
          </a:xfrm>
        </p:grpSpPr>
        <p:sp>
          <p:nvSpPr>
            <p:cNvPr id="96" name="Freeform 8">
              <a:extLst>
                <a:ext uri="{FF2B5EF4-FFF2-40B4-BE49-F238E27FC236}">
                  <a16:creationId xmlns:a16="http://schemas.microsoft.com/office/drawing/2014/main" id="{18DA8D76-FB22-C56A-A91C-EF11C9C30059}"/>
                </a:ext>
              </a:extLst>
            </p:cNvPr>
            <p:cNvSpPr/>
            <p:nvPr/>
          </p:nvSpPr>
          <p:spPr>
            <a:xfrm>
              <a:off x="608333" y="853829"/>
              <a:ext cx="3132899" cy="2967710"/>
            </a:xfrm>
            <a:custGeom>
              <a:avLst/>
              <a:gdLst/>
              <a:ahLst/>
              <a:cxnLst/>
              <a:rect l="l" t="t" r="r" b="b"/>
              <a:pathLst>
                <a:path w="3132899" h="2967710">
                  <a:moveTo>
                    <a:pt x="0" y="0"/>
                  </a:moveTo>
                  <a:lnTo>
                    <a:pt x="3132899" y="0"/>
                  </a:lnTo>
                  <a:lnTo>
                    <a:pt x="3132899" y="2967710"/>
                  </a:lnTo>
                  <a:lnTo>
                    <a:pt x="0" y="296771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GB"/>
            </a:p>
          </p:txBody>
        </p:sp>
        <p:sp>
          <p:nvSpPr>
            <p:cNvPr id="97" name="Freeform 9">
              <a:extLst>
                <a:ext uri="{FF2B5EF4-FFF2-40B4-BE49-F238E27FC236}">
                  <a16:creationId xmlns:a16="http://schemas.microsoft.com/office/drawing/2014/main" id="{E63BC6DB-7CE0-14B4-FF53-D287A81BF5E2}"/>
                </a:ext>
              </a:extLst>
            </p:cNvPr>
            <p:cNvSpPr/>
            <p:nvPr/>
          </p:nvSpPr>
          <p:spPr>
            <a:xfrm rot="10078272">
              <a:off x="621769" y="184916"/>
              <a:ext cx="1971350" cy="1867406"/>
            </a:xfrm>
            <a:custGeom>
              <a:avLst/>
              <a:gdLst/>
              <a:ahLst/>
              <a:cxnLst/>
              <a:rect l="l" t="t" r="r" b="b"/>
              <a:pathLst>
                <a:path w="1971350" h="1867406">
                  <a:moveTo>
                    <a:pt x="0" y="0"/>
                  </a:moveTo>
                  <a:lnTo>
                    <a:pt x="1971350" y="0"/>
                  </a:lnTo>
                  <a:lnTo>
                    <a:pt x="1971350" y="1867406"/>
                  </a:lnTo>
                  <a:lnTo>
                    <a:pt x="0" y="1867406"/>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GB"/>
            </a:p>
          </p:txBody>
        </p:sp>
        <p:grpSp>
          <p:nvGrpSpPr>
            <p:cNvPr id="98" name="Group 10">
              <a:extLst>
                <a:ext uri="{FF2B5EF4-FFF2-40B4-BE49-F238E27FC236}">
                  <a16:creationId xmlns:a16="http://schemas.microsoft.com/office/drawing/2014/main" id="{3978F187-9D48-A5B5-8F2A-38CA67794106}"/>
                </a:ext>
              </a:extLst>
            </p:cNvPr>
            <p:cNvGrpSpPr/>
            <p:nvPr/>
          </p:nvGrpSpPr>
          <p:grpSpPr>
            <a:xfrm>
              <a:off x="0" y="1810741"/>
              <a:ext cx="852996" cy="852996"/>
              <a:chOff x="0" y="0"/>
              <a:chExt cx="812800" cy="812800"/>
            </a:xfrm>
          </p:grpSpPr>
          <p:sp>
            <p:nvSpPr>
              <p:cNvPr id="102" name="Freeform 11">
                <a:extLst>
                  <a:ext uri="{FF2B5EF4-FFF2-40B4-BE49-F238E27FC236}">
                    <a16:creationId xmlns:a16="http://schemas.microsoft.com/office/drawing/2014/main" id="{5062EE40-2A3B-0E63-5E28-7341F1D2D0F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44A03"/>
              </a:solidFill>
            </p:spPr>
            <p:txBody>
              <a:bodyPr/>
              <a:lstStyle/>
              <a:p>
                <a:endParaRPr lang="en-GB"/>
              </a:p>
            </p:txBody>
          </p:sp>
          <p:sp>
            <p:nvSpPr>
              <p:cNvPr id="103" name="TextBox 12">
                <a:extLst>
                  <a:ext uri="{FF2B5EF4-FFF2-40B4-BE49-F238E27FC236}">
                    <a16:creationId xmlns:a16="http://schemas.microsoft.com/office/drawing/2014/main" id="{63179E33-6035-09BE-064D-BFFF968E605A}"/>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99" name="Group 13">
              <a:extLst>
                <a:ext uri="{FF2B5EF4-FFF2-40B4-BE49-F238E27FC236}">
                  <a16:creationId xmlns:a16="http://schemas.microsoft.com/office/drawing/2014/main" id="{A987EA35-D9A7-87AE-ED92-02B8F977CB94}"/>
                </a:ext>
              </a:extLst>
            </p:cNvPr>
            <p:cNvGrpSpPr/>
            <p:nvPr/>
          </p:nvGrpSpPr>
          <p:grpSpPr>
            <a:xfrm>
              <a:off x="2570638" y="270521"/>
              <a:ext cx="583309" cy="583309"/>
              <a:chOff x="0" y="0"/>
              <a:chExt cx="812800" cy="812800"/>
            </a:xfrm>
          </p:grpSpPr>
          <p:sp>
            <p:nvSpPr>
              <p:cNvPr id="100" name="Freeform 14">
                <a:extLst>
                  <a:ext uri="{FF2B5EF4-FFF2-40B4-BE49-F238E27FC236}">
                    <a16:creationId xmlns:a16="http://schemas.microsoft.com/office/drawing/2014/main" id="{5427FCD8-282A-20DD-5FEF-8048126F202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6721F"/>
              </a:solidFill>
            </p:spPr>
            <p:txBody>
              <a:bodyPr/>
              <a:lstStyle/>
              <a:p>
                <a:endParaRPr lang="en-GB"/>
              </a:p>
            </p:txBody>
          </p:sp>
          <p:sp>
            <p:nvSpPr>
              <p:cNvPr id="101" name="TextBox 15">
                <a:extLst>
                  <a:ext uri="{FF2B5EF4-FFF2-40B4-BE49-F238E27FC236}">
                    <a16:creationId xmlns:a16="http://schemas.microsoft.com/office/drawing/2014/main" id="{6157D8C6-FB47-C67B-2C55-10C5E5F758EA}"/>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sp>
        <p:nvSpPr>
          <p:cNvPr id="104" name="Freeform 44">
            <a:extLst>
              <a:ext uri="{FF2B5EF4-FFF2-40B4-BE49-F238E27FC236}">
                <a16:creationId xmlns:a16="http://schemas.microsoft.com/office/drawing/2014/main" id="{110F175E-B357-987B-AD57-EA8FF4A9CEEE}"/>
              </a:ext>
            </a:extLst>
          </p:cNvPr>
          <p:cNvSpPr/>
          <p:nvPr/>
        </p:nvSpPr>
        <p:spPr>
          <a:xfrm>
            <a:off x="4633852" y="1430060"/>
            <a:ext cx="208081" cy="156921"/>
          </a:xfrm>
          <a:prstGeom prst="rect">
            <a:avLst/>
          </a:prstGeom>
          <a:blipFill>
            <a:blip r:embed="rId6">
              <a:extLst>
                <a:ext uri="{96DAC541-7B7A-43D3-8B79-37D633B846F1}">
                  <asvg:svgBlip xmlns:asvg="http://schemas.microsoft.com/office/drawing/2016/SVG/main" r:embed="rId7"/>
                </a:ext>
              </a:extLst>
            </a:blip>
            <a:stretch>
              <a:fillRect/>
            </a:stretch>
          </a:blipFill>
        </p:spPr>
        <p:txBody>
          <a:bodyPr/>
          <a:lstStyle/>
          <a:p>
            <a:endParaRPr lang="en-GB"/>
          </a:p>
        </p:txBody>
      </p:sp>
      <p:sp>
        <p:nvSpPr>
          <p:cNvPr id="105" name="Freeform 44">
            <a:extLst>
              <a:ext uri="{FF2B5EF4-FFF2-40B4-BE49-F238E27FC236}">
                <a16:creationId xmlns:a16="http://schemas.microsoft.com/office/drawing/2014/main" id="{D55A5976-6503-08E5-1DAC-798789C73898}"/>
              </a:ext>
            </a:extLst>
          </p:cNvPr>
          <p:cNvSpPr/>
          <p:nvPr/>
        </p:nvSpPr>
        <p:spPr>
          <a:xfrm>
            <a:off x="4723133" y="2102752"/>
            <a:ext cx="208081" cy="156921"/>
          </a:xfrm>
          <a:prstGeom prst="rect">
            <a:avLst/>
          </a:prstGeom>
          <a:blipFill>
            <a:blip r:embed="rId6">
              <a:extLst>
                <a:ext uri="{96DAC541-7B7A-43D3-8B79-37D633B846F1}">
                  <asvg:svgBlip xmlns:asvg="http://schemas.microsoft.com/office/drawing/2016/SVG/main" r:embed="rId7"/>
                </a:ext>
              </a:extLst>
            </a:blip>
            <a:stretch>
              <a:fillRect/>
            </a:stretch>
          </a:blipFill>
        </p:spPr>
        <p:txBody>
          <a:bodyPr/>
          <a:lstStyle/>
          <a:p>
            <a:endParaRPr lang="en-GB"/>
          </a:p>
        </p:txBody>
      </p:sp>
      <p:sp>
        <p:nvSpPr>
          <p:cNvPr id="110" name="Freeform 44">
            <a:extLst>
              <a:ext uri="{FF2B5EF4-FFF2-40B4-BE49-F238E27FC236}">
                <a16:creationId xmlns:a16="http://schemas.microsoft.com/office/drawing/2014/main" id="{72A21EA0-AC6C-04AF-0F10-EF0588550C81}"/>
              </a:ext>
            </a:extLst>
          </p:cNvPr>
          <p:cNvSpPr/>
          <p:nvPr/>
        </p:nvSpPr>
        <p:spPr>
          <a:xfrm>
            <a:off x="6304095" y="2045921"/>
            <a:ext cx="208081" cy="156921"/>
          </a:xfrm>
          <a:prstGeom prst="rect">
            <a:avLst/>
          </a:prstGeom>
          <a:blipFill>
            <a:blip r:embed="rId6">
              <a:extLst>
                <a:ext uri="{96DAC541-7B7A-43D3-8B79-37D633B846F1}">
                  <asvg:svgBlip xmlns:asvg="http://schemas.microsoft.com/office/drawing/2016/SVG/main" r:embed="rId7"/>
                </a:ext>
              </a:extLst>
            </a:blip>
            <a:stretch>
              <a:fillRect/>
            </a:stretch>
          </a:blipFill>
        </p:spPr>
        <p:txBody>
          <a:bodyPr/>
          <a:lstStyle/>
          <a:p>
            <a:endParaRPr lang="en-GB"/>
          </a:p>
        </p:txBody>
      </p:sp>
      <p:sp>
        <p:nvSpPr>
          <p:cNvPr id="111" name="Freeform 23">
            <a:extLst>
              <a:ext uri="{FF2B5EF4-FFF2-40B4-BE49-F238E27FC236}">
                <a16:creationId xmlns:a16="http://schemas.microsoft.com/office/drawing/2014/main" id="{A7D248B5-4CBD-1349-EE78-D9C100EFD8B9}"/>
              </a:ext>
            </a:extLst>
          </p:cNvPr>
          <p:cNvSpPr/>
          <p:nvPr/>
        </p:nvSpPr>
        <p:spPr>
          <a:xfrm flipH="1">
            <a:off x="7336099" y="951424"/>
            <a:ext cx="163658" cy="245437"/>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12" name="Freeform 23">
            <a:extLst>
              <a:ext uri="{FF2B5EF4-FFF2-40B4-BE49-F238E27FC236}">
                <a16:creationId xmlns:a16="http://schemas.microsoft.com/office/drawing/2014/main" id="{3234E252-1322-6753-3785-E518D6C04BC4}"/>
              </a:ext>
            </a:extLst>
          </p:cNvPr>
          <p:cNvSpPr/>
          <p:nvPr/>
        </p:nvSpPr>
        <p:spPr>
          <a:xfrm flipH="1">
            <a:off x="7397557" y="1449872"/>
            <a:ext cx="163658" cy="245437"/>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13" name="Freeform 44">
            <a:extLst>
              <a:ext uri="{FF2B5EF4-FFF2-40B4-BE49-F238E27FC236}">
                <a16:creationId xmlns:a16="http://schemas.microsoft.com/office/drawing/2014/main" id="{ECFE525E-9C09-0EC6-2F5D-0A878711B3C6}"/>
              </a:ext>
            </a:extLst>
          </p:cNvPr>
          <p:cNvSpPr/>
          <p:nvPr/>
        </p:nvSpPr>
        <p:spPr>
          <a:xfrm>
            <a:off x="1640125" y="3075954"/>
            <a:ext cx="208081" cy="156921"/>
          </a:xfrm>
          <a:prstGeom prst="rect">
            <a:avLst/>
          </a:prstGeom>
          <a:blipFill>
            <a:blip r:embed="rId6">
              <a:extLst>
                <a:ext uri="{96DAC541-7B7A-43D3-8B79-37D633B846F1}">
                  <asvg:svgBlip xmlns:asvg="http://schemas.microsoft.com/office/drawing/2016/SVG/main" r:embed="rId7"/>
                </a:ext>
              </a:extLst>
            </a:blip>
            <a:stretch>
              <a:fillRect/>
            </a:stretch>
          </a:blipFill>
        </p:spPr>
        <p:txBody>
          <a:bodyPr/>
          <a:lstStyle/>
          <a:p>
            <a:endParaRPr lang="en-GB"/>
          </a:p>
        </p:txBody>
      </p:sp>
      <p:sp>
        <p:nvSpPr>
          <p:cNvPr id="114" name="Freeform 44">
            <a:extLst>
              <a:ext uri="{FF2B5EF4-FFF2-40B4-BE49-F238E27FC236}">
                <a16:creationId xmlns:a16="http://schemas.microsoft.com/office/drawing/2014/main" id="{454C0EC5-1047-4964-38C1-390CD3D08DF5}"/>
              </a:ext>
            </a:extLst>
          </p:cNvPr>
          <p:cNvSpPr/>
          <p:nvPr/>
        </p:nvSpPr>
        <p:spPr>
          <a:xfrm>
            <a:off x="1701957" y="3846414"/>
            <a:ext cx="208081" cy="156921"/>
          </a:xfrm>
          <a:prstGeom prst="rect">
            <a:avLst/>
          </a:prstGeom>
          <a:blipFill>
            <a:blip r:embed="rId6">
              <a:extLst>
                <a:ext uri="{96DAC541-7B7A-43D3-8B79-37D633B846F1}">
                  <asvg:svgBlip xmlns:asvg="http://schemas.microsoft.com/office/drawing/2016/SVG/main" r:embed="rId7"/>
                </a:ext>
              </a:extLst>
            </a:blip>
            <a:stretch>
              <a:fillRect/>
            </a:stretch>
          </a:blipFill>
        </p:spPr>
        <p:txBody>
          <a:bodyPr/>
          <a:lstStyle/>
          <a:p>
            <a:endParaRPr lang="en-GB"/>
          </a:p>
        </p:txBody>
      </p:sp>
      <p:sp>
        <p:nvSpPr>
          <p:cNvPr id="115" name="Freeform 23">
            <a:extLst>
              <a:ext uri="{FF2B5EF4-FFF2-40B4-BE49-F238E27FC236}">
                <a16:creationId xmlns:a16="http://schemas.microsoft.com/office/drawing/2014/main" id="{FCA18312-F4E0-775E-5670-DC33EAEF84F3}"/>
              </a:ext>
            </a:extLst>
          </p:cNvPr>
          <p:cNvSpPr/>
          <p:nvPr/>
        </p:nvSpPr>
        <p:spPr>
          <a:xfrm flipH="1">
            <a:off x="2595912" y="3069874"/>
            <a:ext cx="163658" cy="245437"/>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16" name="Freeform 44">
            <a:extLst>
              <a:ext uri="{FF2B5EF4-FFF2-40B4-BE49-F238E27FC236}">
                <a16:creationId xmlns:a16="http://schemas.microsoft.com/office/drawing/2014/main" id="{4E768682-A79C-E5AF-2766-1262EE023C29}"/>
              </a:ext>
            </a:extLst>
          </p:cNvPr>
          <p:cNvSpPr/>
          <p:nvPr/>
        </p:nvSpPr>
        <p:spPr>
          <a:xfrm>
            <a:off x="3127090" y="3153839"/>
            <a:ext cx="208081" cy="156921"/>
          </a:xfrm>
          <a:prstGeom prst="rect">
            <a:avLst/>
          </a:prstGeom>
          <a:blipFill>
            <a:blip r:embed="rId6">
              <a:extLst>
                <a:ext uri="{96DAC541-7B7A-43D3-8B79-37D633B846F1}">
                  <asvg:svgBlip xmlns:asvg="http://schemas.microsoft.com/office/drawing/2016/SVG/main" r:embed="rId7"/>
                </a:ext>
              </a:extLst>
            </a:blip>
            <a:stretch>
              <a:fillRect/>
            </a:stretch>
          </a:blipFill>
        </p:spPr>
        <p:txBody>
          <a:bodyPr/>
          <a:lstStyle/>
          <a:p>
            <a:endParaRPr lang="en-GB"/>
          </a:p>
        </p:txBody>
      </p:sp>
      <p:sp>
        <p:nvSpPr>
          <p:cNvPr id="117" name="Freeform 44">
            <a:extLst>
              <a:ext uri="{FF2B5EF4-FFF2-40B4-BE49-F238E27FC236}">
                <a16:creationId xmlns:a16="http://schemas.microsoft.com/office/drawing/2014/main" id="{A9D7AA2E-0401-F2A6-6D4F-D9F7998F8A8E}"/>
              </a:ext>
            </a:extLst>
          </p:cNvPr>
          <p:cNvSpPr/>
          <p:nvPr/>
        </p:nvSpPr>
        <p:spPr>
          <a:xfrm>
            <a:off x="4607742" y="3047051"/>
            <a:ext cx="208081" cy="156921"/>
          </a:xfrm>
          <a:prstGeom prst="rect">
            <a:avLst/>
          </a:prstGeom>
          <a:blipFill>
            <a:blip r:embed="rId6">
              <a:extLst>
                <a:ext uri="{96DAC541-7B7A-43D3-8B79-37D633B846F1}">
                  <asvg:svgBlip xmlns:asvg="http://schemas.microsoft.com/office/drawing/2016/SVG/main" r:embed="rId7"/>
                </a:ext>
              </a:extLst>
            </a:blip>
            <a:stretch>
              <a:fillRect/>
            </a:stretch>
          </a:blipFill>
        </p:spPr>
        <p:txBody>
          <a:bodyPr/>
          <a:lstStyle/>
          <a:p>
            <a:endParaRPr lang="en-GB"/>
          </a:p>
        </p:txBody>
      </p:sp>
      <p:sp>
        <p:nvSpPr>
          <p:cNvPr id="118" name="Freeform 44">
            <a:extLst>
              <a:ext uri="{FF2B5EF4-FFF2-40B4-BE49-F238E27FC236}">
                <a16:creationId xmlns:a16="http://schemas.microsoft.com/office/drawing/2014/main" id="{B16BF74F-30CB-DC7D-693A-0A94B6BEC9E4}"/>
              </a:ext>
            </a:extLst>
          </p:cNvPr>
          <p:cNvSpPr/>
          <p:nvPr/>
        </p:nvSpPr>
        <p:spPr>
          <a:xfrm>
            <a:off x="4760777" y="3854945"/>
            <a:ext cx="208081" cy="156921"/>
          </a:xfrm>
          <a:prstGeom prst="rect">
            <a:avLst/>
          </a:prstGeom>
          <a:blipFill>
            <a:blip r:embed="rId6">
              <a:extLst>
                <a:ext uri="{96DAC541-7B7A-43D3-8B79-37D633B846F1}">
                  <asvg:svgBlip xmlns:asvg="http://schemas.microsoft.com/office/drawing/2016/SVG/main" r:embed="rId7"/>
                </a:ext>
              </a:extLst>
            </a:blip>
            <a:stretch>
              <a:fillRect/>
            </a:stretch>
          </a:blipFill>
        </p:spPr>
        <p:txBody>
          <a:bodyPr/>
          <a:lstStyle/>
          <a:p>
            <a:endParaRPr lang="en-GB"/>
          </a:p>
        </p:txBody>
      </p:sp>
      <p:sp>
        <p:nvSpPr>
          <p:cNvPr id="119" name="Freeform 23">
            <a:extLst>
              <a:ext uri="{FF2B5EF4-FFF2-40B4-BE49-F238E27FC236}">
                <a16:creationId xmlns:a16="http://schemas.microsoft.com/office/drawing/2014/main" id="{7CDA8C60-7AC4-E03B-950B-7EB8116A433D}"/>
              </a:ext>
            </a:extLst>
          </p:cNvPr>
          <p:cNvSpPr/>
          <p:nvPr/>
        </p:nvSpPr>
        <p:spPr>
          <a:xfrm flipH="1">
            <a:off x="7417928" y="2604597"/>
            <a:ext cx="163658" cy="245437"/>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20" name="Freeform 23">
            <a:extLst>
              <a:ext uri="{FF2B5EF4-FFF2-40B4-BE49-F238E27FC236}">
                <a16:creationId xmlns:a16="http://schemas.microsoft.com/office/drawing/2014/main" id="{8A355F2A-1BCA-BB34-50AA-78041CAF8896}"/>
              </a:ext>
            </a:extLst>
          </p:cNvPr>
          <p:cNvSpPr/>
          <p:nvPr/>
        </p:nvSpPr>
        <p:spPr>
          <a:xfrm flipH="1">
            <a:off x="7315728" y="3131218"/>
            <a:ext cx="163658" cy="245437"/>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grpSp>
        <p:nvGrpSpPr>
          <p:cNvPr id="121" name="Group 7">
            <a:extLst>
              <a:ext uri="{FF2B5EF4-FFF2-40B4-BE49-F238E27FC236}">
                <a16:creationId xmlns:a16="http://schemas.microsoft.com/office/drawing/2014/main" id="{078CE3A3-90B6-A183-DD42-CBBEDF2EBC75}"/>
              </a:ext>
            </a:extLst>
          </p:cNvPr>
          <p:cNvGrpSpPr/>
          <p:nvPr/>
        </p:nvGrpSpPr>
        <p:grpSpPr>
          <a:xfrm>
            <a:off x="4291007" y="4315670"/>
            <a:ext cx="208081" cy="224079"/>
            <a:chOff x="0" y="0"/>
            <a:chExt cx="3741232" cy="3821539"/>
          </a:xfrm>
        </p:grpSpPr>
        <p:sp>
          <p:nvSpPr>
            <p:cNvPr id="122" name="Freeform 8">
              <a:extLst>
                <a:ext uri="{FF2B5EF4-FFF2-40B4-BE49-F238E27FC236}">
                  <a16:creationId xmlns:a16="http://schemas.microsoft.com/office/drawing/2014/main" id="{26B43887-8C89-3A42-6023-3E45E73E63D3}"/>
                </a:ext>
              </a:extLst>
            </p:cNvPr>
            <p:cNvSpPr/>
            <p:nvPr/>
          </p:nvSpPr>
          <p:spPr>
            <a:xfrm>
              <a:off x="608333" y="853829"/>
              <a:ext cx="3132899" cy="2967710"/>
            </a:xfrm>
            <a:custGeom>
              <a:avLst/>
              <a:gdLst/>
              <a:ahLst/>
              <a:cxnLst/>
              <a:rect l="l" t="t" r="r" b="b"/>
              <a:pathLst>
                <a:path w="3132899" h="2967710">
                  <a:moveTo>
                    <a:pt x="0" y="0"/>
                  </a:moveTo>
                  <a:lnTo>
                    <a:pt x="3132899" y="0"/>
                  </a:lnTo>
                  <a:lnTo>
                    <a:pt x="3132899" y="2967710"/>
                  </a:lnTo>
                  <a:lnTo>
                    <a:pt x="0" y="296771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GB"/>
            </a:p>
          </p:txBody>
        </p:sp>
        <p:sp>
          <p:nvSpPr>
            <p:cNvPr id="123" name="Freeform 9">
              <a:extLst>
                <a:ext uri="{FF2B5EF4-FFF2-40B4-BE49-F238E27FC236}">
                  <a16:creationId xmlns:a16="http://schemas.microsoft.com/office/drawing/2014/main" id="{7931C4F7-4E9D-8718-8081-F9397123A314}"/>
                </a:ext>
              </a:extLst>
            </p:cNvPr>
            <p:cNvSpPr/>
            <p:nvPr/>
          </p:nvSpPr>
          <p:spPr>
            <a:xfrm rot="10078272">
              <a:off x="621769" y="184916"/>
              <a:ext cx="1971350" cy="1867406"/>
            </a:xfrm>
            <a:custGeom>
              <a:avLst/>
              <a:gdLst/>
              <a:ahLst/>
              <a:cxnLst/>
              <a:rect l="l" t="t" r="r" b="b"/>
              <a:pathLst>
                <a:path w="1971350" h="1867406">
                  <a:moveTo>
                    <a:pt x="0" y="0"/>
                  </a:moveTo>
                  <a:lnTo>
                    <a:pt x="1971350" y="0"/>
                  </a:lnTo>
                  <a:lnTo>
                    <a:pt x="1971350" y="1867406"/>
                  </a:lnTo>
                  <a:lnTo>
                    <a:pt x="0" y="1867406"/>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GB"/>
            </a:p>
          </p:txBody>
        </p:sp>
        <p:grpSp>
          <p:nvGrpSpPr>
            <p:cNvPr id="124" name="Group 10">
              <a:extLst>
                <a:ext uri="{FF2B5EF4-FFF2-40B4-BE49-F238E27FC236}">
                  <a16:creationId xmlns:a16="http://schemas.microsoft.com/office/drawing/2014/main" id="{A0505FC0-9CE0-AA53-1FBE-FE1237F8A41A}"/>
                </a:ext>
              </a:extLst>
            </p:cNvPr>
            <p:cNvGrpSpPr/>
            <p:nvPr/>
          </p:nvGrpSpPr>
          <p:grpSpPr>
            <a:xfrm>
              <a:off x="0" y="1810741"/>
              <a:ext cx="852996" cy="852996"/>
              <a:chOff x="0" y="0"/>
              <a:chExt cx="812800" cy="812800"/>
            </a:xfrm>
          </p:grpSpPr>
          <p:sp>
            <p:nvSpPr>
              <p:cNvPr id="128" name="Freeform 11">
                <a:extLst>
                  <a:ext uri="{FF2B5EF4-FFF2-40B4-BE49-F238E27FC236}">
                    <a16:creationId xmlns:a16="http://schemas.microsoft.com/office/drawing/2014/main" id="{E962F075-9103-8309-BD2E-223E80F779A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44A03"/>
              </a:solidFill>
            </p:spPr>
            <p:txBody>
              <a:bodyPr/>
              <a:lstStyle/>
              <a:p>
                <a:endParaRPr lang="en-GB"/>
              </a:p>
            </p:txBody>
          </p:sp>
          <p:sp>
            <p:nvSpPr>
              <p:cNvPr id="129" name="TextBox 12">
                <a:extLst>
                  <a:ext uri="{FF2B5EF4-FFF2-40B4-BE49-F238E27FC236}">
                    <a16:creationId xmlns:a16="http://schemas.microsoft.com/office/drawing/2014/main" id="{1E134D8A-CEA8-3EA7-28F6-5125F4ABB242}"/>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125" name="Group 13">
              <a:extLst>
                <a:ext uri="{FF2B5EF4-FFF2-40B4-BE49-F238E27FC236}">
                  <a16:creationId xmlns:a16="http://schemas.microsoft.com/office/drawing/2014/main" id="{79165CE4-A856-1356-271D-46BFD4CA7626}"/>
                </a:ext>
              </a:extLst>
            </p:cNvPr>
            <p:cNvGrpSpPr/>
            <p:nvPr/>
          </p:nvGrpSpPr>
          <p:grpSpPr>
            <a:xfrm>
              <a:off x="2570638" y="270521"/>
              <a:ext cx="583309" cy="583309"/>
              <a:chOff x="0" y="0"/>
              <a:chExt cx="812800" cy="812800"/>
            </a:xfrm>
          </p:grpSpPr>
          <p:sp>
            <p:nvSpPr>
              <p:cNvPr id="126" name="Freeform 14">
                <a:extLst>
                  <a:ext uri="{FF2B5EF4-FFF2-40B4-BE49-F238E27FC236}">
                    <a16:creationId xmlns:a16="http://schemas.microsoft.com/office/drawing/2014/main" id="{C86024DC-2123-4D3F-657F-C783706D8DF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6721F"/>
              </a:solidFill>
            </p:spPr>
            <p:txBody>
              <a:bodyPr/>
              <a:lstStyle/>
              <a:p>
                <a:endParaRPr lang="en-GB"/>
              </a:p>
            </p:txBody>
          </p:sp>
          <p:sp>
            <p:nvSpPr>
              <p:cNvPr id="127" name="TextBox 15">
                <a:extLst>
                  <a:ext uri="{FF2B5EF4-FFF2-40B4-BE49-F238E27FC236}">
                    <a16:creationId xmlns:a16="http://schemas.microsoft.com/office/drawing/2014/main" id="{80170048-AA9E-9B8E-01CD-1FA8915373F5}"/>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sp>
        <p:nvSpPr>
          <p:cNvPr id="130" name="Freeform 44">
            <a:extLst>
              <a:ext uri="{FF2B5EF4-FFF2-40B4-BE49-F238E27FC236}">
                <a16:creationId xmlns:a16="http://schemas.microsoft.com/office/drawing/2014/main" id="{748742A7-C227-29AF-082C-315C63C2C9DE}"/>
              </a:ext>
            </a:extLst>
          </p:cNvPr>
          <p:cNvSpPr/>
          <p:nvPr/>
        </p:nvSpPr>
        <p:spPr>
          <a:xfrm>
            <a:off x="3295962" y="4860199"/>
            <a:ext cx="208081" cy="156921"/>
          </a:xfrm>
          <a:prstGeom prst="rect">
            <a:avLst/>
          </a:prstGeom>
          <a:blipFill>
            <a:blip r:embed="rId6">
              <a:extLst>
                <a:ext uri="{96DAC541-7B7A-43D3-8B79-37D633B846F1}">
                  <asvg:svgBlip xmlns:asvg="http://schemas.microsoft.com/office/drawing/2016/SVG/main" r:embed="rId7"/>
                </a:ext>
              </a:extLst>
            </a:blip>
            <a:stretch>
              <a:fillRect/>
            </a:stretch>
          </a:blipFill>
        </p:spPr>
        <p:txBody>
          <a:bodyPr/>
          <a:lstStyle/>
          <a:p>
            <a:endParaRPr lang="en-GB"/>
          </a:p>
        </p:txBody>
      </p:sp>
      <p:sp>
        <p:nvSpPr>
          <p:cNvPr id="131" name="Freeform 44">
            <a:extLst>
              <a:ext uri="{FF2B5EF4-FFF2-40B4-BE49-F238E27FC236}">
                <a16:creationId xmlns:a16="http://schemas.microsoft.com/office/drawing/2014/main" id="{437FEE4B-4E3B-DB7E-6A66-CA3805DA45CC}"/>
              </a:ext>
            </a:extLst>
          </p:cNvPr>
          <p:cNvSpPr/>
          <p:nvPr/>
        </p:nvSpPr>
        <p:spPr>
          <a:xfrm>
            <a:off x="4619092" y="4862442"/>
            <a:ext cx="208081" cy="156921"/>
          </a:xfrm>
          <a:prstGeom prst="rect">
            <a:avLst/>
          </a:prstGeom>
          <a:blipFill>
            <a:blip r:embed="rId6">
              <a:extLst>
                <a:ext uri="{96DAC541-7B7A-43D3-8B79-37D633B846F1}">
                  <asvg:svgBlip xmlns:asvg="http://schemas.microsoft.com/office/drawing/2016/SVG/main" r:embed="rId7"/>
                </a:ext>
              </a:extLst>
            </a:blip>
            <a:stretch>
              <a:fillRect/>
            </a:stretch>
          </a:blipFill>
        </p:spPr>
        <p:txBody>
          <a:bodyPr/>
          <a:lstStyle/>
          <a:p>
            <a:endParaRPr lang="en-GB"/>
          </a:p>
        </p:txBody>
      </p:sp>
      <p:sp>
        <p:nvSpPr>
          <p:cNvPr id="132" name="Freeform 44">
            <a:extLst>
              <a:ext uri="{FF2B5EF4-FFF2-40B4-BE49-F238E27FC236}">
                <a16:creationId xmlns:a16="http://schemas.microsoft.com/office/drawing/2014/main" id="{C03A9E3A-801A-FF97-B988-48457172CAE6}"/>
              </a:ext>
            </a:extLst>
          </p:cNvPr>
          <p:cNvSpPr/>
          <p:nvPr/>
        </p:nvSpPr>
        <p:spPr>
          <a:xfrm>
            <a:off x="4723132" y="5441908"/>
            <a:ext cx="208081" cy="156921"/>
          </a:xfrm>
          <a:prstGeom prst="rect">
            <a:avLst/>
          </a:prstGeom>
          <a:blipFill>
            <a:blip r:embed="rId6">
              <a:extLst>
                <a:ext uri="{96DAC541-7B7A-43D3-8B79-37D633B846F1}">
                  <asvg:svgBlip xmlns:asvg="http://schemas.microsoft.com/office/drawing/2016/SVG/main" r:embed="rId7"/>
                </a:ext>
              </a:extLst>
            </a:blip>
            <a:stretch>
              <a:fillRect/>
            </a:stretch>
          </a:blipFill>
        </p:spPr>
        <p:txBody>
          <a:bodyPr/>
          <a:lstStyle/>
          <a:p>
            <a:endParaRPr lang="en-GB"/>
          </a:p>
        </p:txBody>
      </p:sp>
      <p:sp>
        <p:nvSpPr>
          <p:cNvPr id="133" name="Freeform 44">
            <a:extLst>
              <a:ext uri="{FF2B5EF4-FFF2-40B4-BE49-F238E27FC236}">
                <a16:creationId xmlns:a16="http://schemas.microsoft.com/office/drawing/2014/main" id="{52933E0C-B3E9-54AA-A584-8F499D8B04A4}"/>
              </a:ext>
            </a:extLst>
          </p:cNvPr>
          <p:cNvSpPr/>
          <p:nvPr/>
        </p:nvSpPr>
        <p:spPr>
          <a:xfrm>
            <a:off x="1734253" y="5441907"/>
            <a:ext cx="208081" cy="156921"/>
          </a:xfrm>
          <a:prstGeom prst="rect">
            <a:avLst/>
          </a:prstGeom>
          <a:blipFill>
            <a:blip r:embed="rId6">
              <a:extLst>
                <a:ext uri="{96DAC541-7B7A-43D3-8B79-37D633B846F1}">
                  <asvg:svgBlip xmlns:asvg="http://schemas.microsoft.com/office/drawing/2016/SVG/main" r:embed="rId7"/>
                </a:ext>
              </a:extLst>
            </a:blip>
            <a:stretch>
              <a:fillRect/>
            </a:stretch>
          </a:blipFill>
        </p:spPr>
        <p:txBody>
          <a:bodyPr/>
          <a:lstStyle/>
          <a:p>
            <a:endParaRPr lang="en-GB"/>
          </a:p>
        </p:txBody>
      </p:sp>
      <p:sp>
        <p:nvSpPr>
          <p:cNvPr id="134" name="Freeform 44">
            <a:extLst>
              <a:ext uri="{FF2B5EF4-FFF2-40B4-BE49-F238E27FC236}">
                <a16:creationId xmlns:a16="http://schemas.microsoft.com/office/drawing/2014/main" id="{D080A6C0-D2BA-4A6B-F493-4FADED6454D5}"/>
              </a:ext>
            </a:extLst>
          </p:cNvPr>
          <p:cNvSpPr/>
          <p:nvPr/>
        </p:nvSpPr>
        <p:spPr>
          <a:xfrm>
            <a:off x="1526172" y="4776805"/>
            <a:ext cx="208081" cy="156921"/>
          </a:xfrm>
          <a:prstGeom prst="rect">
            <a:avLst/>
          </a:prstGeom>
          <a:blipFill>
            <a:blip r:embed="rId6">
              <a:extLst>
                <a:ext uri="{96DAC541-7B7A-43D3-8B79-37D633B846F1}">
                  <asvg:svgBlip xmlns:asvg="http://schemas.microsoft.com/office/drawing/2016/SVG/main" r:embed="rId7"/>
                </a:ext>
              </a:extLst>
            </a:blip>
            <a:stretch>
              <a:fillRect/>
            </a:stretch>
          </a:blipFill>
        </p:spPr>
        <p:txBody>
          <a:bodyPr/>
          <a:lstStyle/>
          <a:p>
            <a:endParaRPr lang="en-GB"/>
          </a:p>
        </p:txBody>
      </p:sp>
      <p:sp>
        <p:nvSpPr>
          <p:cNvPr id="135" name="Freeform 44">
            <a:extLst>
              <a:ext uri="{FF2B5EF4-FFF2-40B4-BE49-F238E27FC236}">
                <a16:creationId xmlns:a16="http://schemas.microsoft.com/office/drawing/2014/main" id="{1D498E33-FE08-C9E4-1CA5-9F099F1EE381}"/>
              </a:ext>
            </a:extLst>
          </p:cNvPr>
          <p:cNvSpPr/>
          <p:nvPr/>
        </p:nvSpPr>
        <p:spPr>
          <a:xfrm>
            <a:off x="6162049" y="4783981"/>
            <a:ext cx="208081" cy="156921"/>
          </a:xfrm>
          <a:prstGeom prst="rect">
            <a:avLst/>
          </a:prstGeom>
          <a:blipFill>
            <a:blip r:embed="rId6">
              <a:extLst>
                <a:ext uri="{96DAC541-7B7A-43D3-8B79-37D633B846F1}">
                  <asvg:svgBlip xmlns:asvg="http://schemas.microsoft.com/office/drawing/2016/SVG/main" r:embed="rId7"/>
                </a:ext>
              </a:extLst>
            </a:blip>
            <a:stretch>
              <a:fillRect/>
            </a:stretch>
          </a:blipFill>
        </p:spPr>
        <p:txBody>
          <a:bodyPr/>
          <a:lstStyle/>
          <a:p>
            <a:endParaRPr lang="en-GB"/>
          </a:p>
        </p:txBody>
      </p:sp>
    </p:spTree>
    <p:extLst>
      <p:ext uri="{BB962C8B-B14F-4D97-AF65-F5344CB8AC3E}">
        <p14:creationId xmlns:p14="http://schemas.microsoft.com/office/powerpoint/2010/main" val="101009927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cc315347-6dc2-4f31-871c-4fac13c8e90b">
      <Terms xmlns="http://schemas.microsoft.com/office/infopath/2007/PartnerControls"/>
    </lcf76f155ced4ddcb4097134ff3c332f>
    <TaxCatchAll xmlns="abd9c013-afd4-4605-a7aa-45ecbe72d026" xsi:nil="true"/>
    <Document_x0020_Type xmlns="cc315347-6dc2-4f31-871c-4fac13c8e90b">Menus</Document_x0020_Type>
    <NOTES xmlns="cc315347-6dc2-4f31-871c-4fac13c8e90b" xsi:nil="true"/>
    <Tags xmlns="cc315347-6dc2-4f31-871c-4fac13c8e90b"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A86D735906C2045B630126150A2C9FD" ma:contentTypeVersion="21" ma:contentTypeDescription="Create a new document." ma:contentTypeScope="" ma:versionID="10671a9072849d219ff41260d80cde4c">
  <xsd:schema xmlns:xsd="http://www.w3.org/2001/XMLSchema" xmlns:xs="http://www.w3.org/2001/XMLSchema" xmlns:p="http://schemas.microsoft.com/office/2006/metadata/properties" xmlns:ns2="cc315347-6dc2-4f31-871c-4fac13c8e90b" xmlns:ns3="abd9c013-afd4-4605-a7aa-45ecbe72d026" targetNamespace="http://schemas.microsoft.com/office/2006/metadata/properties" ma:root="true" ma:fieldsID="c92aee4f736b14dc762fcc0d04dea306" ns2:_="" ns3:_="">
    <xsd:import namespace="cc315347-6dc2-4f31-871c-4fac13c8e90b"/>
    <xsd:import namespace="abd9c013-afd4-4605-a7aa-45ecbe72d026"/>
    <xsd:element name="properties">
      <xsd:complexType>
        <xsd:sequence>
          <xsd:element name="documentManagement">
            <xsd:complexType>
              <xsd:all>
                <xsd:element ref="ns2:Document_x0020_Type"/>
                <xsd:element ref="ns2:MediaServiceMetadata" minOccurs="0"/>
                <xsd:element ref="ns2:MediaServiceFastMetadata" minOccurs="0"/>
                <xsd:element ref="ns2:MediaLengthInSeconds"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Tags" minOccurs="0"/>
                <xsd:element ref="ns2:MediaServiceSearchProperties" minOccurs="0"/>
                <xsd:element ref="ns2:NOT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c315347-6dc2-4f31-871c-4fac13c8e90b" elementFormDefault="qualified">
    <xsd:import namespace="http://schemas.microsoft.com/office/2006/documentManagement/types"/>
    <xsd:import namespace="http://schemas.microsoft.com/office/infopath/2007/PartnerControls"/>
    <xsd:element name="Document_x0020_Type" ma:index="8" ma:displayName="Document Type" ma:default="Menus" ma:format="Dropdown" ma:internalName="Document_x0020_Type">
      <xsd:simpleType>
        <xsd:restriction base="dms:Choice">
          <xsd:enumeration value="Menus"/>
          <xsd:enumeration value="Recipes"/>
          <xsd:enumeration value="Allergens"/>
          <xsd:enumeration value="Added Benefits"/>
          <xsd:enumeration value="Standards"/>
          <xsd:enumeration value="Packed Lunch"/>
          <xsd:enumeration value="Theme &amp; Discovery Days"/>
        </xsd:restriction>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LengthInSeconds" ma:index="11" nillable="true" ma:displayName="MediaLengthInSeconds" ma:hidden="true" ma:internalName="MediaLengthInSeconds" ma:readOnly="true">
      <xsd:simpleType>
        <xsd:restriction base="dms:Unknown"/>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a60fa401-c735-472c-b85f-e3677d3c5b3f"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21" nillable="true" ma:displayName="MediaServiceDateTaken" ma:hidden="true" ma:indexed="true" ma:internalName="MediaServiceDateTaken" ma:readOnly="true">
      <xsd:simpleType>
        <xsd:restriction base="dms:Text"/>
      </xsd:simpleType>
    </xsd:element>
    <xsd:element name="Tags" ma:index="22" nillable="true" ma:displayName="Tags" ma:format="Dropdown" ma:internalName="Tags">
      <xsd:simpleType>
        <xsd:restriction base="dms:Choice">
          <xsd:enumeration value="Poster"/>
          <xsd:enumeration value="Bulletin"/>
          <xsd:enumeration value="Offers"/>
          <xsd:enumeration value="Menu"/>
          <xsd:enumeration value="Guide"/>
          <xsd:enumeration value="Recipes"/>
          <xsd:enumeration value="FS13"/>
          <xsd:enumeration value="Digital"/>
        </xsd:restriction>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NOTES" ma:index="24" nillable="true" ma:displayName="NOTES" ma:format="Dropdown" ma:internalName="NOTES">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bd9c013-afd4-4605-a7aa-45ecbe72d026"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c54521f6-1ebf-4e9c-aee0-7875e57b3681}" ma:internalName="TaxCatchAll" ma:showField="CatchAllData" ma:web="abd9c013-afd4-4605-a7aa-45ecbe72d026">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AB8ED64-C6F3-4AA7-A4F8-D8EE960172A2}">
  <ds:schemaRefs>
    <ds:schemaRef ds:uri="http://schemas.microsoft.com/sharepoint/v3/contenttype/forms"/>
  </ds:schemaRefs>
</ds:datastoreItem>
</file>

<file path=customXml/itemProps2.xml><?xml version="1.0" encoding="utf-8"?>
<ds:datastoreItem xmlns:ds="http://schemas.openxmlformats.org/officeDocument/2006/customXml" ds:itemID="{38B72B72-EFE2-4371-B500-B2B9B1CA3EDB}">
  <ds:schemaRefs>
    <ds:schemaRef ds:uri="http://purl.org/dc/elements/1.1/"/>
    <ds:schemaRef ds:uri="http://schemas.microsoft.com/office/2006/metadata/properties"/>
    <ds:schemaRef ds:uri="abd9c013-afd4-4605-a7aa-45ecbe72d026"/>
    <ds:schemaRef ds:uri="http://www.w3.org/XML/1998/namespace"/>
    <ds:schemaRef ds:uri="http://purl.org/dc/terms/"/>
    <ds:schemaRef ds:uri="cc315347-6dc2-4f31-871c-4fac13c8e90b"/>
    <ds:schemaRef ds:uri="http://schemas.microsoft.com/office/2006/documentManagement/types"/>
    <ds:schemaRef ds:uri="http://schemas.microsoft.com/office/infopath/2007/PartnerControls"/>
    <ds:schemaRef ds:uri="http://schemas.openxmlformats.org/package/2006/metadata/core-properties"/>
    <ds:schemaRef ds:uri="http://purl.org/dc/dcmitype/"/>
  </ds:schemaRefs>
</ds:datastoreItem>
</file>

<file path=customXml/itemProps3.xml><?xml version="1.0" encoding="utf-8"?>
<ds:datastoreItem xmlns:ds="http://schemas.openxmlformats.org/officeDocument/2006/customXml" ds:itemID="{222819F1-058A-4711-B141-0E69EFB24056}">
  <ds:schemaRefs>
    <ds:schemaRef ds:uri="http://schemas.microsoft.com/office/2006/metadata/contentType"/>
    <ds:schemaRef ds:uri="http://schemas.microsoft.com/office/2006/metadata/properties/metaAttributes"/>
    <ds:schemaRef ds:uri="http://www.w3.org/2000/xmlns/"/>
    <ds:schemaRef ds:uri="http://www.w3.org/2001/XMLSchema"/>
    <ds:schemaRef ds:uri="cc315347-6dc2-4f31-871c-4fac13c8e90b"/>
    <ds:schemaRef ds:uri="abd9c013-afd4-4605-a7aa-45ecbe72d026"/>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58</TotalTime>
  <Words>632</Words>
  <Application>Microsoft Office PowerPoint</Application>
  <PresentationFormat>A4 Paper (210x297 mm)</PresentationFormat>
  <Paragraphs>133</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Century Gothic</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Thomas Christian Pass</dc:creator>
  <cp:lastModifiedBy>Sarah</cp:lastModifiedBy>
  <cp:revision>4</cp:revision>
  <cp:lastPrinted>2026-10-22T13:09:04Z</cp:lastPrinted>
  <dcterms:created xsi:type="dcterms:W3CDTF">2014-08-19T19:35:20Z</dcterms:created>
  <dcterms:modified xsi:type="dcterms:W3CDTF">2026-10-22T14:07:02Z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0x010100FA86D735906C2045B630126150A2C9FD</vt:lpwstr>
  </property>
  <property fmtid="{D5CDD505-2E9C-101B-9397-08002B2CF9AE}" pid="3" name="Company_x0020_Metadata">
    <vt:lpwstr>2;#CaterLink|6b7c7025-ee94-469a-84b5-af43f06be2f7</vt:lpwstr>
  </property>
  <property fmtid="{D5CDD505-2E9C-101B-9397-08002B2CF9AE}" pid="4" name="Company Metadata">
    <vt:lpwstr>2;#CaterLink</vt:lpwstr>
  </property>
  <property fmtid="{D5CDD505-2E9C-101B-9397-08002B2CF9AE}" pid="5" name="Order">
    <vt:r8>70900</vt:r8>
  </property>
  <property fmtid="{D5CDD505-2E9C-101B-9397-08002B2CF9AE}" pid="6" name="MediaServiceImageTags">
    <vt:lpwstr/>
  </property>
</Properties>
</file>