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12192000" cy="6858000"/>
  <p:notesSz cx="6797675" cy="9926638"/>
  <p:embeddedFontLst>
    <p:embeddedFont>
      <p:font typeface="Calibri" panose="020F0502020204030204" pitchFamily="34"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CdVok1/pzNOUa2WD4fdSkccT7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3C6527-0713-4500-86A4-9C1E6C1A8B61}">
  <a:tblStyle styleId="{553C6527-0713-4500-86A4-9C1E6C1A8B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2"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63672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274227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06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5183188" y="987425"/>
            <a:ext cx="6172200" cy="4873625"/>
          </a:xfrm>
          <a:prstGeom prst="rect">
            <a:avLst/>
          </a:prstGeom>
          <a:noFill/>
          <a:ln>
            <a:noFill/>
          </a:ln>
        </p:spPr>
      </p:sp>
      <p:sp>
        <p:nvSpPr>
          <p:cNvPr id="68" name="Google Shape;68;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aphicFrame>
        <p:nvGraphicFramePr>
          <p:cNvPr id="89" name="Google Shape;89;p1"/>
          <p:cNvGraphicFramePr/>
          <p:nvPr/>
        </p:nvGraphicFramePr>
        <p:xfrm>
          <a:off x="7748399" y="1882768"/>
          <a:ext cx="4375475" cy="1435550"/>
        </p:xfrm>
        <a:graphic>
          <a:graphicData uri="http://schemas.openxmlformats.org/drawingml/2006/table">
            <a:tbl>
              <a:tblPr>
                <a:noFill/>
                <a:tableStyleId>{553C6527-0713-4500-86A4-9C1E6C1A8B61}</a:tableStyleId>
              </a:tblPr>
              <a:tblGrid>
                <a:gridCol w="4375475"/>
              </a:tblGrid>
              <a:tr h="240400">
                <a:tc>
                  <a:txBody>
                    <a:bodyPr/>
                    <a:lstStyle/>
                    <a:p>
                      <a:pPr marL="0" marR="0" lvl="0" indent="0" algn="l" rtl="0">
                        <a:lnSpc>
                          <a:spcPct val="107000"/>
                        </a:lnSpc>
                        <a:spcBef>
                          <a:spcPts val="0"/>
                        </a:spcBef>
                        <a:spcAft>
                          <a:spcPts val="0"/>
                        </a:spcAft>
                        <a:buNone/>
                      </a:pPr>
                      <a:r>
                        <a:rPr lang="en-GB" sz="1100" b="1" u="none" strike="noStrike" cap="none">
                          <a:latin typeface="Century Gothic"/>
                          <a:ea typeface="Century Gothic"/>
                          <a:cs typeface="Century Gothic"/>
                          <a:sym typeface="Century Gothic"/>
                        </a:rPr>
                        <a:t>Music</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r>
              <a:tr h="1195150">
                <a:tc>
                  <a:txBody>
                    <a:bodyPr/>
                    <a:lstStyle/>
                    <a:p>
                      <a:pPr marL="0" marR="0" lvl="0" indent="0" algn="l" rtl="0">
                        <a:spcBef>
                          <a:spcPts val="0"/>
                        </a:spcBef>
                        <a:spcAft>
                          <a:spcPts val="0"/>
                        </a:spcAft>
                        <a:buNone/>
                      </a:pPr>
                      <a:r>
                        <a:rPr lang="en-GB" sz="1050" b="1" u="none" strike="noStrike" cap="none">
                          <a:solidFill>
                            <a:schemeClr val="dk1"/>
                          </a:solidFill>
                          <a:latin typeface="Century Gothic"/>
                          <a:ea typeface="Century Gothic"/>
                          <a:cs typeface="Century Gothic"/>
                          <a:sym typeface="Century Gothic"/>
                        </a:rPr>
                        <a:t>Friendship Song: </a:t>
                      </a:r>
                      <a:r>
                        <a:rPr lang="en-GB" sz="1050" b="0" u="none" strike="noStrike" cap="none">
                          <a:solidFill>
                            <a:schemeClr val="dk1"/>
                          </a:solidFill>
                          <a:latin typeface="Century Gothic"/>
                          <a:ea typeface="Century Gothic"/>
                          <a:cs typeface="Century Gothic"/>
                          <a:sym typeface="Century Gothic"/>
                        </a:rPr>
                        <a:t>Children will understand that music has a steady pulse. Singing songs and playing instruments using pitch, high and low sounds, Listening to songs, identifying the style and hearing the instrument. </a:t>
                      </a:r>
                      <a:endParaRPr/>
                    </a:p>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Reflect, Rewind and Replay: </a:t>
                      </a:r>
                      <a:r>
                        <a:rPr lang="en-GB" sz="1050" b="0">
                          <a:solidFill>
                            <a:schemeClr val="dk1"/>
                          </a:solidFill>
                          <a:latin typeface="Century Gothic"/>
                          <a:ea typeface="Century Gothic"/>
                          <a:cs typeface="Century Gothic"/>
                          <a:sym typeface="Century Gothic"/>
                        </a:rPr>
                        <a:t>Have knowledge of the history of music and the beginnings of the language of music. Consolidate the learning throughout the year.</a:t>
                      </a:r>
                      <a:endParaRPr sz="1100">
                        <a:solidFill>
                          <a:schemeClr val="dk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0" name="Google Shape;90;p1"/>
          <p:cNvGraphicFramePr/>
          <p:nvPr/>
        </p:nvGraphicFramePr>
        <p:xfrm>
          <a:off x="63820" y="52739"/>
          <a:ext cx="3705275" cy="2344738"/>
        </p:xfrm>
        <a:graphic>
          <a:graphicData uri="http://schemas.openxmlformats.org/drawingml/2006/table">
            <a:tbl>
              <a:tblPr>
                <a:noFill/>
                <a:tableStyleId>{553C6527-0713-4500-86A4-9C1E6C1A8B61}</a:tableStyleId>
              </a:tblPr>
              <a:tblGrid>
                <a:gridCol w="3705275"/>
              </a:tblGrid>
              <a:tr h="156200">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Personal, Social and Emotional Development Values.</a:t>
                      </a:r>
                      <a:endParaRPr sz="110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r>
              <a:tr h="1728275">
                <a:tc>
                  <a:txBody>
                    <a:bodyPr/>
                    <a:lstStyle/>
                    <a:p>
                      <a:pPr marL="0" marR="0" lvl="0" indent="0" algn="l" rtl="0">
                        <a:spcBef>
                          <a:spcPts val="0"/>
                        </a:spcBef>
                        <a:spcAft>
                          <a:spcPts val="0"/>
                        </a:spcAft>
                        <a:buNone/>
                      </a:pPr>
                      <a:r>
                        <a:rPr lang="en-GB" sz="1100" b="1">
                          <a:solidFill>
                            <a:schemeClr val="dk1"/>
                          </a:solidFill>
                          <a:latin typeface="Century Gothic"/>
                          <a:ea typeface="Century Gothic"/>
                          <a:cs typeface="Century Gothic"/>
                          <a:sym typeface="Century Gothic"/>
                        </a:rPr>
                        <a:t>Living in the wider world</a:t>
                      </a:r>
                      <a:endParaRPr/>
                    </a:p>
                    <a:p>
                      <a:pPr marL="0" marR="0" lvl="0" indent="0" algn="l" rtl="0">
                        <a:spcBef>
                          <a:spcPts val="0"/>
                        </a:spcBef>
                        <a:spcAft>
                          <a:spcPts val="0"/>
                        </a:spcAft>
                        <a:buNone/>
                      </a:pPr>
                      <a:r>
                        <a:rPr lang="en-GB" sz="1100" b="0">
                          <a:solidFill>
                            <a:schemeClr val="dk1"/>
                          </a:solidFill>
                          <a:latin typeface="Century Gothic"/>
                          <a:ea typeface="Century Gothic"/>
                          <a:cs typeface="Century Gothic"/>
                          <a:sym typeface="Century Gothic"/>
                        </a:rPr>
                        <a:t>We can contribute to the classroom and follow school rules. There will a focus on the four Russell Rights and why they are important to us. </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We will explore and understand how we can look after our local environment.</a:t>
                      </a:r>
                      <a:endParaRPr/>
                    </a:p>
                    <a:p>
                      <a:pPr marL="0" marR="0" lvl="0" indent="0" algn="l" rtl="0">
                        <a:spcBef>
                          <a:spcPts val="0"/>
                        </a:spcBef>
                        <a:spcAft>
                          <a:spcPts val="0"/>
                        </a:spcAft>
                        <a:buNone/>
                      </a:pPr>
                      <a:r>
                        <a:rPr lang="en-GB" sz="1100" b="1">
                          <a:solidFill>
                            <a:schemeClr val="dk1"/>
                          </a:solidFill>
                          <a:latin typeface="Century Gothic"/>
                          <a:ea typeface="Century Gothic"/>
                          <a:cs typeface="Century Gothic"/>
                          <a:sym typeface="Century Gothic"/>
                        </a:rPr>
                        <a:t>Health and Wellbeing</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We will learn about ways in which we are all unique and growing and changing from young to old, and how this effects our needs at different ages. </a:t>
                      </a:r>
                      <a:endParaRPr/>
                    </a:p>
                    <a:p>
                      <a:pPr marL="0" marR="0" lvl="0" indent="0" algn="l" rtl="0">
                        <a:spcBef>
                          <a:spcPts val="0"/>
                        </a:spcBef>
                        <a:spcAft>
                          <a:spcPts val="0"/>
                        </a:spcAft>
                        <a:buNone/>
                      </a:pPr>
                      <a:r>
                        <a:rPr lang="en-GB" sz="1100" b="1">
                          <a:solidFill>
                            <a:schemeClr val="dk1"/>
                          </a:solidFill>
                          <a:latin typeface="Century Gothic"/>
                          <a:ea typeface="Century Gothic"/>
                          <a:cs typeface="Century Gothic"/>
                          <a:sym typeface="Century Gothic"/>
                        </a:rPr>
                        <a:t>Relationship</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We will explore different types of families, including those that may be different to our own. </a:t>
                      </a:r>
                      <a:endParaRPr sz="1100">
                        <a:solidFill>
                          <a:schemeClr val="dk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1" name="Google Shape;91;p1"/>
          <p:cNvGraphicFramePr/>
          <p:nvPr/>
        </p:nvGraphicFramePr>
        <p:xfrm>
          <a:off x="3819388" y="41308"/>
          <a:ext cx="3902100" cy="1770253"/>
        </p:xfrm>
        <a:graphic>
          <a:graphicData uri="http://schemas.openxmlformats.org/drawingml/2006/table">
            <a:tbl>
              <a:tblPr>
                <a:noFill/>
                <a:tableStyleId>{553C6527-0713-4500-86A4-9C1E6C1A8B61}</a:tableStyleId>
              </a:tblPr>
              <a:tblGrid>
                <a:gridCol w="3902100"/>
              </a:tblGrid>
              <a:tr h="153850">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Physical Education</a:t>
                      </a:r>
                      <a:endParaRPr sz="11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E8E9C"/>
                    </a:solidFill>
                  </a:tcPr>
                </a:tc>
              </a:tr>
              <a:tr h="1092675">
                <a:tc>
                  <a:txBody>
                    <a:bodyPr/>
                    <a:lstStyle/>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Run, Jump, Throw: </a:t>
                      </a:r>
                      <a:r>
                        <a:rPr lang="en-GB" sz="1050">
                          <a:solidFill>
                            <a:schemeClr val="dk1"/>
                          </a:solidFill>
                          <a:latin typeface="Century Gothic"/>
                          <a:ea typeface="Century Gothic"/>
                          <a:cs typeface="Century Gothic"/>
                          <a:sym typeface="Century Gothic"/>
                        </a:rPr>
                        <a:t>Develop power, agility, co-ordination and balance over a variety of activities.  Can throw and handle a variety of objects including quoits, beanbags, balls and hoops.  Can negotiate obstacles showing increased control of body and limbs. </a:t>
                      </a:r>
                      <a:endParaRPr sz="105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Send and return: </a:t>
                      </a:r>
                      <a:r>
                        <a:rPr lang="en-GB" sz="1050" b="0">
                          <a:solidFill>
                            <a:schemeClr val="dk1"/>
                          </a:solidFill>
                          <a:latin typeface="Century Gothic"/>
                          <a:ea typeface="Century Gothic"/>
                          <a:cs typeface="Century Gothic"/>
                          <a:sym typeface="Century Gothic"/>
                        </a:rPr>
                        <a:t>Be able to track the path of a ball over a net and move towards it.  Begin to hit and return a ball using a variety of hand and racquet with some consistency. Play modified net/wall games throwing, catching and sending over a net.</a:t>
                      </a:r>
                      <a:endParaRPr sz="1050" b="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2" name="Google Shape;92;p1"/>
          <p:cNvGraphicFramePr/>
          <p:nvPr/>
        </p:nvGraphicFramePr>
        <p:xfrm>
          <a:off x="7758522" y="33082"/>
          <a:ext cx="4375475" cy="1846025"/>
        </p:xfrm>
        <a:graphic>
          <a:graphicData uri="http://schemas.openxmlformats.org/drawingml/2006/table">
            <a:tbl>
              <a:tblPr>
                <a:noFill/>
                <a:tableStyleId>{553C6527-0713-4500-86A4-9C1E6C1A8B61}</a:tableStyleId>
              </a:tblPr>
              <a:tblGrid>
                <a:gridCol w="4375475"/>
              </a:tblGrid>
              <a:tr h="197200">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Science</a:t>
                      </a:r>
                      <a:endParaRPr sz="110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99FF"/>
                    </a:solidFill>
                  </a:tcPr>
                </a:tc>
              </a:tr>
              <a:tr h="1648825">
                <a:tc>
                  <a:txBody>
                    <a:bodyPr/>
                    <a:lstStyle/>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Working scientifically:</a:t>
                      </a:r>
                      <a:endParaRPr sz="105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050">
                          <a:solidFill>
                            <a:schemeClr val="dk1"/>
                          </a:solidFill>
                          <a:latin typeface="Century Gothic"/>
                          <a:ea typeface="Century Gothic"/>
                          <a:cs typeface="Century Gothic"/>
                          <a:sym typeface="Century Gothic"/>
                        </a:rPr>
                        <a:t>Observing closely and comparing and contrasting familiar plants through senses.</a:t>
                      </a:r>
                      <a:endParaRPr/>
                    </a:p>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Living things and their habitats: </a:t>
                      </a:r>
                      <a:r>
                        <a:rPr lang="en-GB" sz="1050" b="0">
                          <a:solidFill>
                            <a:schemeClr val="dk1"/>
                          </a:solidFill>
                          <a:latin typeface="Century Gothic"/>
                          <a:ea typeface="Century Gothic"/>
                          <a:cs typeface="Century Gothic"/>
                          <a:sym typeface="Century Gothic"/>
                        </a:rPr>
                        <a:t>Explore and compare the differences between and never been alive. We will explore how different habitats provide for the basic needs of animals. </a:t>
                      </a:r>
                      <a:endParaRPr sz="105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Plants:</a:t>
                      </a:r>
                      <a:r>
                        <a:rPr lang="en-GB" sz="1050" b="0">
                          <a:solidFill>
                            <a:schemeClr val="dk1"/>
                          </a:solidFill>
                          <a:latin typeface="Century Gothic"/>
                          <a:ea typeface="Century Gothic"/>
                          <a:cs typeface="Century Gothic"/>
                          <a:sym typeface="Century Gothic"/>
                        </a:rPr>
                        <a:t> We will observe and describe how seeds and bulbs grow into mature plants by planting broad beans. The children will investigate how and why plants need water light and suitable temperature to grow and stay healthy.</a:t>
                      </a:r>
                      <a:endParaRPr sz="1100" b="0" u="none">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3" name="Google Shape;93;p1"/>
          <p:cNvGraphicFramePr/>
          <p:nvPr/>
        </p:nvGraphicFramePr>
        <p:xfrm>
          <a:off x="67094" y="3913174"/>
          <a:ext cx="4294150" cy="1862975"/>
        </p:xfrm>
        <a:graphic>
          <a:graphicData uri="http://schemas.openxmlformats.org/drawingml/2006/table">
            <a:tbl>
              <a:tblPr>
                <a:noFill/>
                <a:tableStyleId>{553C6527-0713-4500-86A4-9C1E6C1A8B61}</a:tableStyleId>
              </a:tblPr>
              <a:tblGrid>
                <a:gridCol w="4294150"/>
              </a:tblGrid>
              <a:tr h="280250">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Art</a:t>
                      </a:r>
                      <a:endParaRPr sz="110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DCFD5"/>
                    </a:solidFill>
                  </a:tcPr>
                </a:tc>
              </a:tr>
              <a:tr h="1582725">
                <a:tc>
                  <a:txBody>
                    <a:bodyPr/>
                    <a:lstStyle/>
                    <a:p>
                      <a:pPr marL="0" marR="0" lvl="0" indent="0" algn="l" rtl="0">
                        <a:spcBef>
                          <a:spcPts val="0"/>
                        </a:spcBef>
                        <a:spcAft>
                          <a:spcPts val="0"/>
                        </a:spcAft>
                        <a:buNone/>
                      </a:pPr>
                      <a:r>
                        <a:rPr lang="en-GB" sz="1100" b="1">
                          <a:solidFill>
                            <a:schemeClr val="dk1"/>
                          </a:solidFill>
                          <a:latin typeface="Century Gothic"/>
                          <a:ea typeface="Century Gothic"/>
                          <a:cs typeface="Century Gothic"/>
                          <a:sym typeface="Century Gothic"/>
                        </a:rPr>
                        <a:t>Collage: </a:t>
                      </a:r>
                      <a:r>
                        <a:rPr lang="en-GB" sz="1100" b="0">
                          <a:solidFill>
                            <a:schemeClr val="dk1"/>
                          </a:solidFill>
                          <a:latin typeface="Century Gothic"/>
                          <a:ea typeface="Century Gothic"/>
                          <a:cs typeface="Century Gothic"/>
                          <a:sym typeface="Century Gothic"/>
                        </a:rPr>
                        <a:t>U</a:t>
                      </a:r>
                      <a:r>
                        <a:rPr lang="en-GB" sz="1100">
                          <a:solidFill>
                            <a:schemeClr val="dk1"/>
                          </a:solidFill>
                          <a:latin typeface="Century Gothic"/>
                          <a:ea typeface="Century Gothic"/>
                          <a:cs typeface="Century Gothic"/>
                          <a:sym typeface="Century Gothic"/>
                        </a:rPr>
                        <a:t>sing a combination of materials that are cut, torn and glued to sort and arrange materials into an original composition, while mixing materials to create texture. Creating a river collage. Looking at famous collage artists including Picasso.</a:t>
                      </a:r>
                      <a:endParaRPr/>
                    </a:p>
                    <a:p>
                      <a:pPr marL="0" marR="0" lvl="0" indent="0" algn="l" rtl="0">
                        <a:spcBef>
                          <a:spcPts val="0"/>
                        </a:spcBef>
                        <a:spcAft>
                          <a:spcPts val="0"/>
                        </a:spcAft>
                        <a:buNone/>
                      </a:pPr>
                      <a:r>
                        <a:rPr lang="en-GB" sz="1100" b="1">
                          <a:solidFill>
                            <a:schemeClr val="dk1"/>
                          </a:solidFill>
                          <a:latin typeface="Century Gothic"/>
                          <a:ea typeface="Century Gothic"/>
                          <a:cs typeface="Century Gothic"/>
                          <a:sym typeface="Century Gothic"/>
                        </a:rPr>
                        <a:t>Textile: </a:t>
                      </a:r>
                      <a:r>
                        <a:rPr lang="en-GB" sz="1100" b="0">
                          <a:solidFill>
                            <a:schemeClr val="dk1"/>
                          </a:solidFill>
                          <a:latin typeface="Century Gothic"/>
                          <a:ea typeface="Century Gothic"/>
                          <a:cs typeface="Century Gothic"/>
                          <a:sym typeface="Century Gothic"/>
                        </a:rPr>
                        <a:t>Using dip die techniques when working with fabrics and using plaiting and weaving to create artwork.</a:t>
                      </a:r>
                      <a:endParaRPr/>
                    </a:p>
                    <a:p>
                      <a:pPr marL="0" marR="0" lvl="0" indent="0" algn="l" rtl="0">
                        <a:spcBef>
                          <a:spcPts val="0"/>
                        </a:spcBef>
                        <a:spcAft>
                          <a:spcPts val="0"/>
                        </a:spcAft>
                        <a:buNone/>
                      </a:pPr>
                      <a:r>
                        <a:rPr lang="en-GB" sz="1100" b="0">
                          <a:solidFill>
                            <a:schemeClr val="dk1"/>
                          </a:solidFill>
                          <a:latin typeface="Century Gothic"/>
                          <a:ea typeface="Century Gothic"/>
                          <a:cs typeface="Century Gothic"/>
                          <a:sym typeface="Century Gothic"/>
                        </a:rPr>
                        <a:t>Looking at famous artists including Emma Majury, Siobhán Healey &amp; Mairead Burke.</a:t>
                      </a:r>
                      <a:endParaRPr sz="1100" b="0">
                        <a:solidFill>
                          <a:schemeClr val="dk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4" name="Google Shape;94;p1"/>
          <p:cNvGraphicFramePr/>
          <p:nvPr/>
        </p:nvGraphicFramePr>
        <p:xfrm>
          <a:off x="7787913" y="4562377"/>
          <a:ext cx="4346100" cy="2185878"/>
        </p:xfrm>
        <a:graphic>
          <a:graphicData uri="http://schemas.openxmlformats.org/drawingml/2006/table">
            <a:tbl>
              <a:tblPr>
                <a:noFill/>
                <a:tableStyleId>{553C6527-0713-4500-86A4-9C1E6C1A8B61}</a:tableStyleId>
              </a:tblPr>
              <a:tblGrid>
                <a:gridCol w="4346100"/>
              </a:tblGrid>
              <a:tr h="178325">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Geography</a:t>
                      </a:r>
                      <a:endParaRPr sz="11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tr>
              <a:tr h="1826025">
                <a:tc>
                  <a:txBody>
                    <a:bodyPr/>
                    <a:lstStyle/>
                    <a:p>
                      <a:pPr marL="0" marR="0" lvl="0" indent="0" algn="l" rtl="0">
                        <a:lnSpc>
                          <a:spcPct val="107000"/>
                        </a:lnSpc>
                        <a:spcBef>
                          <a:spcPts val="0"/>
                        </a:spcBef>
                        <a:spcAft>
                          <a:spcPts val="0"/>
                        </a:spcAft>
                        <a:buClr>
                          <a:schemeClr val="dk1"/>
                        </a:buClr>
                        <a:buSzPts val="1050"/>
                        <a:buFont typeface="Century Gothic"/>
                        <a:buNone/>
                      </a:pPr>
                      <a:r>
                        <a:rPr lang="en-GB" sz="1050" b="1">
                          <a:solidFill>
                            <a:schemeClr val="dk1"/>
                          </a:solidFill>
                          <a:latin typeface="Century Gothic"/>
                          <a:ea typeface="Century Gothic"/>
                          <a:cs typeface="Century Gothic"/>
                          <a:sym typeface="Century Gothic"/>
                        </a:rPr>
                        <a:t>Locational knowledge</a:t>
                      </a:r>
                      <a:endParaRPr sz="1050">
                        <a:solidFill>
                          <a:schemeClr val="dk1"/>
                        </a:solidFill>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1050" u="none">
                          <a:solidFill>
                            <a:schemeClr val="dk1"/>
                          </a:solidFill>
                          <a:latin typeface="Century Gothic"/>
                          <a:ea typeface="Century Gothic"/>
                          <a:cs typeface="Century Gothic"/>
                          <a:sym typeface="Century Gothic"/>
                        </a:rPr>
                        <a:t>We can name, locate and identify characteristics of the four countries and capital cities of the UK and surrounding seas.</a:t>
                      </a:r>
                      <a:endParaRPr/>
                    </a:p>
                    <a:p>
                      <a:pPr marL="0" marR="0" lvl="0" indent="0" algn="l" rtl="0">
                        <a:lnSpc>
                          <a:spcPct val="107000"/>
                        </a:lnSpc>
                        <a:spcBef>
                          <a:spcPts val="0"/>
                        </a:spcBef>
                        <a:spcAft>
                          <a:spcPts val="0"/>
                        </a:spcAft>
                        <a:buClr>
                          <a:schemeClr val="dk1"/>
                        </a:buClr>
                        <a:buSzPts val="1050"/>
                        <a:buFont typeface="Century Gothic"/>
                        <a:buNone/>
                      </a:pPr>
                      <a:r>
                        <a:rPr lang="en-GB" sz="1050" b="1">
                          <a:solidFill>
                            <a:schemeClr val="dk1"/>
                          </a:solidFill>
                          <a:latin typeface="Century Gothic"/>
                          <a:ea typeface="Century Gothic"/>
                          <a:cs typeface="Century Gothic"/>
                          <a:sym typeface="Century Gothic"/>
                        </a:rPr>
                        <a:t>Human and Physical Geography: </a:t>
                      </a:r>
                      <a:r>
                        <a:rPr lang="en-GB" sz="1050" u="none">
                          <a:solidFill>
                            <a:schemeClr val="dk1"/>
                          </a:solidFill>
                          <a:latin typeface="Century Gothic"/>
                          <a:ea typeface="Century Gothic"/>
                          <a:cs typeface="Century Gothic"/>
                          <a:sym typeface="Century Gothic"/>
                        </a:rPr>
                        <a:t>Identify key landmarks, basic human and physical features.  Using basic geographical language to describe human features: towns, harbours, factories, farms. Use information books to compare places.</a:t>
                      </a:r>
                      <a:endParaRPr/>
                    </a:p>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Geographical skills and fieldwork: </a:t>
                      </a:r>
                      <a:r>
                        <a:rPr lang="en-GB" sz="1050" b="0">
                          <a:solidFill>
                            <a:schemeClr val="dk1"/>
                          </a:solidFill>
                          <a:latin typeface="Century Gothic"/>
                          <a:ea typeface="Century Gothic"/>
                          <a:cs typeface="Century Gothic"/>
                          <a:sym typeface="Century Gothic"/>
                        </a:rPr>
                        <a:t>D</a:t>
                      </a:r>
                      <a:r>
                        <a:rPr lang="en-GB" sz="1050">
                          <a:solidFill>
                            <a:schemeClr val="dk1"/>
                          </a:solidFill>
                          <a:latin typeface="Century Gothic"/>
                          <a:ea typeface="Century Gothic"/>
                          <a:cs typeface="Century Gothic"/>
                          <a:sym typeface="Century Gothic"/>
                        </a:rPr>
                        <a:t>rawing maps of real life and made up places and creating keys for symbols on my map.</a:t>
                      </a:r>
                      <a:endParaRPr/>
                    </a:p>
                    <a:p>
                      <a:pPr marL="0" marR="0" lvl="0" indent="0" algn="l" rtl="0">
                        <a:spcBef>
                          <a:spcPts val="0"/>
                        </a:spcBef>
                        <a:spcAft>
                          <a:spcPts val="0"/>
                        </a:spcAft>
                        <a:buNone/>
                      </a:pPr>
                      <a:r>
                        <a:rPr lang="en-GB" sz="1050">
                          <a:solidFill>
                            <a:schemeClr val="dk1"/>
                          </a:solidFill>
                          <a:latin typeface="Century Gothic"/>
                          <a:ea typeface="Century Gothic"/>
                          <a:cs typeface="Century Gothic"/>
                          <a:sym typeface="Century Gothic"/>
                        </a:rPr>
                        <a:t>Using North, East, South, West for directions and routes on a map.</a:t>
                      </a:r>
                      <a:endParaRPr/>
                    </a:p>
                    <a:p>
                      <a:pPr marL="0" marR="0" lvl="0" indent="0" algn="l" rtl="0">
                        <a:lnSpc>
                          <a:spcPct val="107000"/>
                        </a:lnSpc>
                        <a:spcBef>
                          <a:spcPts val="0"/>
                        </a:spcBef>
                        <a:spcAft>
                          <a:spcPts val="0"/>
                        </a:spcAft>
                        <a:buClr>
                          <a:schemeClr val="dk1"/>
                        </a:buClr>
                        <a:buSzPts val="1050"/>
                        <a:buFont typeface="Century Gothic"/>
                        <a:buNone/>
                      </a:pPr>
                      <a:r>
                        <a:rPr lang="en-GB" sz="1050">
                          <a:solidFill>
                            <a:schemeClr val="dk1"/>
                          </a:solidFill>
                          <a:latin typeface="Century Gothic"/>
                          <a:ea typeface="Century Gothic"/>
                          <a:cs typeface="Century Gothic"/>
                          <a:sym typeface="Century Gothic"/>
                        </a:rPr>
                        <a:t>Using aerial photographs and plan perspectives to recognise landmarks and basic human and physical features.</a:t>
                      </a:r>
                      <a:endParaRPr sz="1050" u="none">
                        <a:solidFill>
                          <a:schemeClr val="dk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5" name="Google Shape;95;p1"/>
          <p:cNvGraphicFramePr/>
          <p:nvPr/>
        </p:nvGraphicFramePr>
        <p:xfrm>
          <a:off x="7371425" y="3323297"/>
          <a:ext cx="4752450" cy="1228943"/>
        </p:xfrm>
        <a:graphic>
          <a:graphicData uri="http://schemas.openxmlformats.org/drawingml/2006/table">
            <a:tbl>
              <a:tblPr>
                <a:noFill/>
                <a:tableStyleId>{553C6527-0713-4500-86A4-9C1E6C1A8B61}</a:tableStyleId>
              </a:tblPr>
              <a:tblGrid>
                <a:gridCol w="4752450"/>
              </a:tblGrid>
              <a:tr h="162050">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Computing </a:t>
                      </a:r>
                      <a:endParaRPr sz="110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C9C9"/>
                    </a:solidFill>
                  </a:tcPr>
                </a:tc>
              </a:tr>
              <a:tr h="1063525">
                <a:tc>
                  <a:txBody>
                    <a:bodyPr/>
                    <a:lstStyle/>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Information Technology - Creating Media: </a:t>
                      </a:r>
                      <a:r>
                        <a:rPr lang="en-GB" sz="1050">
                          <a:solidFill>
                            <a:schemeClr val="dk1"/>
                          </a:solidFill>
                          <a:latin typeface="Century Gothic"/>
                          <a:ea typeface="Century Gothic"/>
                          <a:cs typeface="Century Gothic"/>
                          <a:sym typeface="Century Gothic"/>
                        </a:rPr>
                        <a:t>Create digital music through the use of Chrome Music Lab. Explore rhythms and melodies, before creating a musical composition.</a:t>
                      </a:r>
                      <a:endParaRPr sz="105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Computer Science - Programming quizzes:</a:t>
                      </a:r>
                      <a:r>
                        <a:rPr lang="en-GB" sz="1050">
                          <a:solidFill>
                            <a:schemeClr val="dk1"/>
                          </a:solidFill>
                          <a:latin typeface="Century Gothic"/>
                          <a:ea typeface="Century Gothic"/>
                          <a:cs typeface="Century Gothic"/>
                          <a:sym typeface="Century Gothic"/>
                        </a:rPr>
                        <a:t> Designing algorithms and programs that use events to trigger sequences of code to make an interactive quiz.</a:t>
                      </a:r>
                      <a:endParaRPr sz="1050">
                        <a:solidFill>
                          <a:schemeClr val="dk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6" name="Google Shape;96;p1"/>
          <p:cNvGraphicFramePr/>
          <p:nvPr/>
        </p:nvGraphicFramePr>
        <p:xfrm>
          <a:off x="67094" y="5892388"/>
          <a:ext cx="4305475" cy="836931"/>
        </p:xfrm>
        <a:graphic>
          <a:graphicData uri="http://schemas.openxmlformats.org/drawingml/2006/table">
            <a:tbl>
              <a:tblPr>
                <a:noFill/>
                <a:tableStyleId>{553C6527-0713-4500-86A4-9C1E6C1A8B61}</a:tableStyleId>
              </a:tblPr>
              <a:tblGrid>
                <a:gridCol w="4305475"/>
              </a:tblGrid>
              <a:tr h="88375">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Religious Education</a:t>
                      </a:r>
                      <a:endParaRPr sz="110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5A11"/>
                    </a:solidFill>
                  </a:tcPr>
                </a:tc>
              </a:tr>
              <a:tr h="667700">
                <a:tc>
                  <a:txBody>
                    <a:bodyPr/>
                    <a:lstStyle/>
                    <a:p>
                      <a:pPr marL="0" marR="0" lvl="0" indent="0" algn="l" rtl="0">
                        <a:lnSpc>
                          <a:spcPct val="107000"/>
                        </a:lnSpc>
                        <a:spcBef>
                          <a:spcPts val="0"/>
                        </a:spcBef>
                        <a:spcAft>
                          <a:spcPts val="0"/>
                        </a:spcAft>
                        <a:buNone/>
                      </a:pPr>
                      <a:r>
                        <a:rPr lang="en-GB" sz="1050" b="0">
                          <a:solidFill>
                            <a:schemeClr val="dk1"/>
                          </a:solidFill>
                          <a:latin typeface="Century Gothic"/>
                          <a:ea typeface="Century Gothic"/>
                          <a:cs typeface="Century Gothic"/>
                          <a:sym typeface="Century Gothic"/>
                        </a:rPr>
                        <a:t>Who is an inspiring person? </a:t>
                      </a:r>
                      <a:endParaRPr/>
                    </a:p>
                    <a:p>
                      <a:pPr marL="0" marR="0" lvl="0" indent="0" algn="l" rtl="0">
                        <a:lnSpc>
                          <a:spcPct val="107000"/>
                        </a:lnSpc>
                        <a:spcBef>
                          <a:spcPts val="0"/>
                        </a:spcBef>
                        <a:spcAft>
                          <a:spcPts val="0"/>
                        </a:spcAft>
                        <a:buNone/>
                      </a:pPr>
                      <a:r>
                        <a:rPr lang="en-GB" sz="1050" b="0">
                          <a:solidFill>
                            <a:schemeClr val="dk1"/>
                          </a:solidFill>
                          <a:latin typeface="Century Gothic"/>
                          <a:ea typeface="Century Gothic"/>
                          <a:cs typeface="Century Gothic"/>
                          <a:sym typeface="Century Gothic"/>
                        </a:rPr>
                        <a:t>What stories inspire Christian, Muslim and Jewish people?</a:t>
                      </a:r>
                      <a:endParaRPr/>
                    </a:p>
                    <a:p>
                      <a:pPr marL="0" marR="0" lvl="0" indent="0" algn="l" rtl="0">
                        <a:lnSpc>
                          <a:spcPct val="107000"/>
                        </a:lnSpc>
                        <a:spcBef>
                          <a:spcPts val="0"/>
                        </a:spcBef>
                        <a:spcAft>
                          <a:spcPts val="0"/>
                        </a:spcAft>
                        <a:buNone/>
                      </a:pPr>
                      <a:r>
                        <a:rPr lang="en-GB" sz="1050" b="0">
                          <a:solidFill>
                            <a:schemeClr val="dk1"/>
                          </a:solidFill>
                          <a:latin typeface="Century Gothic"/>
                          <a:ea typeface="Century Gothic"/>
                          <a:cs typeface="Century Gothic"/>
                          <a:sym typeface="Century Gothic"/>
                        </a:rPr>
                        <a:t>What is the good news Christians say Jesus brings?</a:t>
                      </a:r>
                      <a:endParaRPr/>
                    </a:p>
                    <a:p>
                      <a:pPr marL="0" marR="0" lvl="0" indent="0" algn="l" rtl="0">
                        <a:lnSpc>
                          <a:spcPct val="107000"/>
                        </a:lnSpc>
                        <a:spcBef>
                          <a:spcPts val="0"/>
                        </a:spcBef>
                        <a:spcAft>
                          <a:spcPts val="0"/>
                        </a:spcAft>
                        <a:buNone/>
                      </a:pPr>
                      <a:endParaRPr sz="1050" b="0">
                        <a:solidFill>
                          <a:schemeClr val="dk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7" name="Google Shape;97;p1"/>
          <p:cNvGraphicFramePr/>
          <p:nvPr/>
        </p:nvGraphicFramePr>
        <p:xfrm>
          <a:off x="63820" y="2424441"/>
          <a:ext cx="4527550" cy="1372511"/>
        </p:xfrm>
        <a:graphic>
          <a:graphicData uri="http://schemas.openxmlformats.org/drawingml/2006/table">
            <a:tbl>
              <a:tblPr>
                <a:noFill/>
                <a:tableStyleId>{553C6527-0713-4500-86A4-9C1E6C1A8B61}</a:tableStyleId>
              </a:tblPr>
              <a:tblGrid>
                <a:gridCol w="4527550"/>
              </a:tblGrid>
              <a:tr h="150525">
                <a:tc>
                  <a:txBody>
                    <a:bodyPr/>
                    <a:lstStyle/>
                    <a:p>
                      <a:pPr marL="0" marR="0" lvl="0" indent="0" algn="l" rtl="0">
                        <a:lnSpc>
                          <a:spcPct val="107000"/>
                        </a:lnSpc>
                        <a:spcBef>
                          <a:spcPts val="0"/>
                        </a:spcBef>
                        <a:spcAft>
                          <a:spcPts val="0"/>
                        </a:spcAft>
                        <a:buNone/>
                      </a:pPr>
                      <a:r>
                        <a:rPr lang="en-GB" sz="1050" b="1">
                          <a:latin typeface="Century Gothic"/>
                          <a:ea typeface="Century Gothic"/>
                          <a:cs typeface="Century Gothic"/>
                          <a:sym typeface="Century Gothic"/>
                        </a:rPr>
                        <a:t>Design Technology</a:t>
                      </a:r>
                      <a:endParaRPr sz="105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8AE6"/>
                    </a:solidFill>
                  </a:tcPr>
                </a:tc>
              </a:tr>
              <a:tr h="1214650">
                <a:tc>
                  <a:txBody>
                    <a:bodyPr/>
                    <a:lstStyle/>
                    <a:p>
                      <a:pPr marL="0" marR="0" lvl="0" indent="0" algn="l" rtl="0">
                        <a:lnSpc>
                          <a:spcPct val="107000"/>
                        </a:lnSpc>
                        <a:spcBef>
                          <a:spcPts val="0"/>
                        </a:spcBef>
                        <a:spcAft>
                          <a:spcPts val="0"/>
                        </a:spcAft>
                        <a:buClr>
                          <a:schemeClr val="dk1"/>
                        </a:buClr>
                        <a:buSzPts val="1050"/>
                        <a:buFont typeface="Century Gothic"/>
                        <a:buNone/>
                      </a:pPr>
                      <a:r>
                        <a:rPr lang="en-GB" sz="1050" b="1">
                          <a:solidFill>
                            <a:schemeClr val="dk1"/>
                          </a:solidFill>
                          <a:latin typeface="Century Gothic"/>
                          <a:ea typeface="Century Gothic"/>
                          <a:cs typeface="Century Gothic"/>
                          <a:sym typeface="Century Gothic"/>
                        </a:rPr>
                        <a:t>Design: </a:t>
                      </a:r>
                      <a:r>
                        <a:rPr lang="en-GB" sz="1050" b="0">
                          <a:solidFill>
                            <a:schemeClr val="dk1"/>
                          </a:solidFill>
                          <a:latin typeface="Century Gothic"/>
                          <a:ea typeface="Century Gothic"/>
                          <a:cs typeface="Century Gothic"/>
                          <a:sym typeface="Century Gothic"/>
                        </a:rPr>
                        <a:t>When designing/making a hand puppet, making </a:t>
                      </a:r>
                      <a:r>
                        <a:rPr lang="en-GB" sz="1050">
                          <a:solidFill>
                            <a:schemeClr val="dk1"/>
                          </a:solidFill>
                          <a:latin typeface="Century Gothic"/>
                          <a:ea typeface="Century Gothic"/>
                          <a:cs typeface="Century Gothic"/>
                          <a:sym typeface="Century Gothic"/>
                        </a:rPr>
                        <a:t>a mock-up of a design and discussing it. </a:t>
                      </a:r>
                      <a:endParaRPr/>
                    </a:p>
                    <a:p>
                      <a:pPr marL="0" marR="0" lvl="0" indent="0" algn="l" rtl="0">
                        <a:lnSpc>
                          <a:spcPct val="107000"/>
                        </a:lnSpc>
                        <a:spcBef>
                          <a:spcPts val="0"/>
                        </a:spcBef>
                        <a:spcAft>
                          <a:spcPts val="0"/>
                        </a:spcAft>
                        <a:buClr>
                          <a:schemeClr val="dk1"/>
                        </a:buClr>
                        <a:buSzPts val="1050"/>
                        <a:buFont typeface="Century Gothic"/>
                        <a:buNone/>
                      </a:pPr>
                      <a:r>
                        <a:rPr lang="en-GB" sz="1050" b="1">
                          <a:solidFill>
                            <a:schemeClr val="dk1"/>
                          </a:solidFill>
                          <a:latin typeface="Century Gothic"/>
                          <a:ea typeface="Century Gothic"/>
                          <a:cs typeface="Century Gothic"/>
                          <a:sym typeface="Century Gothic"/>
                        </a:rPr>
                        <a:t>Make:</a:t>
                      </a:r>
                      <a:r>
                        <a:rPr lang="en-GB" sz="1050">
                          <a:solidFill>
                            <a:schemeClr val="dk1"/>
                          </a:solidFill>
                          <a:latin typeface="Century Gothic"/>
                          <a:ea typeface="Century Gothic"/>
                          <a:cs typeface="Century Gothic"/>
                          <a:sym typeface="Century Gothic"/>
                        </a:rPr>
                        <a:t> Joining fabrics using a running stitch and decorating textiles using buttons, beads and ribbon. Cutting along straight lines, curved lines and more complex shapes marked out by a template.</a:t>
                      </a:r>
                      <a:endParaRPr/>
                    </a:p>
                    <a:p>
                      <a:pPr marL="0" marR="0" lvl="0" indent="0" algn="l" rtl="0">
                        <a:spcBef>
                          <a:spcPts val="0"/>
                        </a:spcBef>
                        <a:spcAft>
                          <a:spcPts val="0"/>
                        </a:spcAft>
                        <a:buNone/>
                      </a:pPr>
                      <a:r>
                        <a:rPr lang="en-GB" sz="1050" b="1">
                          <a:solidFill>
                            <a:schemeClr val="dk1"/>
                          </a:solidFill>
                          <a:latin typeface="Century Gothic"/>
                          <a:ea typeface="Century Gothic"/>
                          <a:cs typeface="Century Gothic"/>
                          <a:sym typeface="Century Gothic"/>
                        </a:rPr>
                        <a:t>Evaluate: </a:t>
                      </a:r>
                      <a:r>
                        <a:rPr lang="en-GB" sz="1050">
                          <a:solidFill>
                            <a:schemeClr val="dk1"/>
                          </a:solidFill>
                          <a:latin typeface="Century Gothic"/>
                          <a:ea typeface="Century Gothic"/>
                          <a:cs typeface="Century Gothic"/>
                          <a:sym typeface="Century Gothic"/>
                        </a:rPr>
                        <a:t>Say how well our designs and products met the given design criteria.</a:t>
                      </a:r>
                      <a:endParaRPr sz="105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8" name="Google Shape;98;p1"/>
          <p:cNvGraphicFramePr/>
          <p:nvPr/>
        </p:nvGraphicFramePr>
        <p:xfrm>
          <a:off x="4361242" y="6066494"/>
          <a:ext cx="3426675" cy="662825"/>
        </p:xfrm>
        <a:graphic>
          <a:graphicData uri="http://schemas.openxmlformats.org/drawingml/2006/table">
            <a:tbl>
              <a:tblPr>
                <a:noFill/>
                <a:tableStyleId>{553C6527-0713-4500-86A4-9C1E6C1A8B61}</a:tableStyleId>
              </a:tblPr>
              <a:tblGrid>
                <a:gridCol w="3426675"/>
              </a:tblGrid>
              <a:tr h="264100">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Wow moments</a:t>
                      </a:r>
                      <a:endParaRPr sz="110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r>
              <a:tr h="398725">
                <a:tc>
                  <a:txBody>
                    <a:bodyPr/>
                    <a:lstStyle/>
                    <a:p>
                      <a:pPr marL="0" marR="0" lvl="0" indent="0" algn="l" rtl="0">
                        <a:spcBef>
                          <a:spcPts val="0"/>
                        </a:spcBef>
                        <a:spcAft>
                          <a:spcPts val="0"/>
                        </a:spcAft>
                        <a:buNone/>
                      </a:pPr>
                      <a:r>
                        <a:rPr lang="en-GB" sz="1100" b="0">
                          <a:solidFill>
                            <a:schemeClr val="dk1"/>
                          </a:solidFill>
                          <a:latin typeface="Century Gothic"/>
                          <a:ea typeface="Century Gothic"/>
                          <a:cs typeface="Century Gothic"/>
                          <a:sym typeface="Century Gothic"/>
                        </a:rPr>
                        <a:t>Trip to Marston Vale Forest Centre - May 2023</a:t>
                      </a:r>
                      <a:endParaRPr/>
                    </a:p>
                    <a:p>
                      <a:pPr marL="0" marR="0" lvl="0" indent="0" algn="l" rtl="0">
                        <a:lnSpc>
                          <a:spcPct val="100000"/>
                        </a:lnSpc>
                        <a:spcBef>
                          <a:spcPts val="0"/>
                        </a:spcBef>
                        <a:spcAft>
                          <a:spcPts val="0"/>
                        </a:spcAft>
                        <a:buClr>
                          <a:srgbClr val="FF0000"/>
                        </a:buClr>
                        <a:buSzPts val="1100"/>
                        <a:buFont typeface="Century Gothic"/>
                        <a:buNone/>
                      </a:pPr>
                      <a:r>
                        <a:rPr lang="en-GB" sz="1100" b="0">
                          <a:solidFill>
                            <a:srgbClr val="FF0000"/>
                          </a:solidFill>
                          <a:latin typeface="Century Gothic"/>
                          <a:ea typeface="Century Gothic"/>
                          <a:cs typeface="Century Gothic"/>
                          <a:sym typeface="Century Gothic"/>
                        </a:rPr>
                        <a:t>Trip to the Roald Dahl Museum – July 2023?????</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99" name="Google Shape;99;p1"/>
          <p:cNvSpPr txBox="1"/>
          <p:nvPr/>
        </p:nvSpPr>
        <p:spPr>
          <a:xfrm>
            <a:off x="5597471" y="3279300"/>
            <a:ext cx="2331935" cy="2594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endParaRPr sz="1100" b="0" i="1" u="none" strike="noStrike" cap="none">
              <a:solidFill>
                <a:schemeClr val="dk1"/>
              </a:solidFill>
              <a:latin typeface="Century Gothic"/>
              <a:ea typeface="Century Gothic"/>
              <a:cs typeface="Century Gothic"/>
              <a:sym typeface="Century Gothic"/>
            </a:endParaRPr>
          </a:p>
        </p:txBody>
      </p:sp>
      <p:graphicFrame>
        <p:nvGraphicFramePr>
          <p:cNvPr id="100" name="Google Shape;100;p1"/>
          <p:cNvGraphicFramePr/>
          <p:nvPr/>
        </p:nvGraphicFramePr>
        <p:xfrm>
          <a:off x="4668086" y="3085830"/>
          <a:ext cx="2626625" cy="1463040"/>
        </p:xfrm>
        <a:graphic>
          <a:graphicData uri="http://schemas.openxmlformats.org/drawingml/2006/table">
            <a:tbl>
              <a:tblPr>
                <a:noFill/>
                <a:tableStyleId>{553C6527-0713-4500-86A4-9C1E6C1A8B61}</a:tableStyleId>
              </a:tblPr>
              <a:tblGrid>
                <a:gridCol w="2626625"/>
              </a:tblGrid>
              <a:tr h="1327850">
                <a:tc>
                  <a:txBody>
                    <a:bodyPr/>
                    <a:lstStyle/>
                    <a:p>
                      <a:pPr marL="0" marR="0" lvl="0" indent="0" algn="l" rtl="0">
                        <a:spcBef>
                          <a:spcPts val="0"/>
                        </a:spcBef>
                        <a:spcAft>
                          <a:spcPts val="0"/>
                        </a:spcAft>
                        <a:buNone/>
                      </a:pP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GB"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GB" sz="2000" b="1">
                          <a:solidFill>
                            <a:srgbClr val="00B050"/>
                          </a:solidFill>
                          <a:latin typeface="Calibri"/>
                          <a:ea typeface="Calibri"/>
                          <a:cs typeface="Calibri"/>
                          <a:sym typeface="Calibri"/>
                        </a:rPr>
                        <a:t>Year 2</a:t>
                      </a:r>
                      <a:endParaRPr sz="2000">
                        <a:solidFill>
                          <a:srgbClr val="00B050"/>
                        </a:solidFill>
                        <a:latin typeface="Calibri"/>
                        <a:ea typeface="Calibri"/>
                        <a:cs typeface="Calibri"/>
                        <a:sym typeface="Calibri"/>
                      </a:endParaRPr>
                    </a:p>
                    <a:p>
                      <a:pPr marL="0" marR="0" lvl="0" indent="0" algn="l" rtl="0">
                        <a:spcBef>
                          <a:spcPts val="0"/>
                        </a:spcBef>
                        <a:spcAft>
                          <a:spcPts val="0"/>
                        </a:spcAft>
                        <a:buNone/>
                      </a:pPr>
                      <a:r>
                        <a:rPr lang="en-GB" sz="2000" b="1">
                          <a:solidFill>
                            <a:srgbClr val="00B050"/>
                          </a:solidFill>
                          <a:latin typeface="Calibri"/>
                          <a:ea typeface="Calibri"/>
                          <a:cs typeface="Calibri"/>
                          <a:sym typeface="Calibri"/>
                        </a:rPr>
                        <a:t>Summer 2024</a:t>
                      </a:r>
                      <a:endParaRPr sz="2000">
                        <a:solidFill>
                          <a:srgbClr val="00B050"/>
                        </a:solidFill>
                        <a:latin typeface="Calibri"/>
                        <a:ea typeface="Calibri"/>
                        <a:cs typeface="Calibri"/>
                        <a:sym typeface="Calibri"/>
                      </a:endParaRPr>
                    </a:p>
                    <a:p>
                      <a:pPr marL="0" marR="0" lvl="0" indent="0" algn="l" rtl="0">
                        <a:spcBef>
                          <a:spcPts val="0"/>
                        </a:spcBef>
                        <a:spcAft>
                          <a:spcPts val="0"/>
                        </a:spcAft>
                        <a:buNone/>
                      </a:pPr>
                      <a:r>
                        <a:rPr lang="en-GB" sz="2000" b="1">
                          <a:solidFill>
                            <a:srgbClr val="00B050"/>
                          </a:solidFill>
                          <a:latin typeface="Calibri"/>
                          <a:ea typeface="Calibri"/>
                          <a:cs typeface="Calibri"/>
                          <a:sym typeface="Calibri"/>
                        </a:rPr>
                        <a:t>Countryside Tales</a:t>
                      </a:r>
                      <a:endParaRPr/>
                    </a:p>
                    <a:p>
                      <a:pPr marL="0" marR="0" lvl="0" indent="0" algn="l" rtl="0">
                        <a:spcBef>
                          <a:spcPts val="0"/>
                        </a:spcBef>
                        <a:spcAft>
                          <a:spcPts val="0"/>
                        </a:spcAft>
                        <a:buNone/>
                      </a:pPr>
                      <a:endParaRPr sz="1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pic>
        <p:nvPicPr>
          <p:cNvPr id="101" name="Google Shape;101;p1"/>
          <p:cNvPicPr preferRelativeResize="0"/>
          <p:nvPr/>
        </p:nvPicPr>
        <p:blipFill rotWithShape="1">
          <a:blip r:embed="rId3">
            <a:alphaModFix/>
          </a:blip>
          <a:srcRect/>
          <a:stretch/>
        </p:blipFill>
        <p:spPr>
          <a:xfrm>
            <a:off x="6059256" y="2222352"/>
            <a:ext cx="1123682" cy="1413932"/>
          </a:xfrm>
          <a:prstGeom prst="rect">
            <a:avLst/>
          </a:prstGeom>
          <a:noFill/>
          <a:ln>
            <a:noFill/>
          </a:ln>
        </p:spPr>
      </p:pic>
      <p:pic>
        <p:nvPicPr>
          <p:cNvPr id="102" name="Google Shape;102;p1"/>
          <p:cNvPicPr preferRelativeResize="0"/>
          <p:nvPr/>
        </p:nvPicPr>
        <p:blipFill rotWithShape="1">
          <a:blip r:embed="rId4">
            <a:alphaModFix/>
          </a:blip>
          <a:srcRect/>
          <a:stretch/>
        </p:blipFill>
        <p:spPr>
          <a:xfrm>
            <a:off x="4869295" y="2029553"/>
            <a:ext cx="1137520" cy="1313927"/>
          </a:xfrm>
          <a:prstGeom prst="rect">
            <a:avLst/>
          </a:prstGeom>
          <a:noFill/>
          <a:ln>
            <a:noFill/>
          </a:ln>
        </p:spPr>
      </p:pic>
      <p:graphicFrame>
        <p:nvGraphicFramePr>
          <p:cNvPr id="103" name="Google Shape;103;p1"/>
          <p:cNvGraphicFramePr/>
          <p:nvPr/>
        </p:nvGraphicFramePr>
        <p:xfrm>
          <a:off x="4420024" y="4669096"/>
          <a:ext cx="3356550" cy="1133500"/>
        </p:xfrm>
        <a:graphic>
          <a:graphicData uri="http://schemas.openxmlformats.org/drawingml/2006/table">
            <a:tbl>
              <a:tblPr>
                <a:noFill/>
                <a:tableStyleId>{553C6527-0713-4500-86A4-9C1E6C1A8B61}</a:tableStyleId>
              </a:tblPr>
              <a:tblGrid>
                <a:gridCol w="3356550"/>
              </a:tblGrid>
              <a:tr h="295300">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History</a:t>
                      </a:r>
                      <a:endParaRPr sz="110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r>
              <a:tr h="730675">
                <a:tc>
                  <a:txBody>
                    <a:bodyPr/>
                    <a:lstStyle/>
                    <a:p>
                      <a:pPr marL="0" marR="0" lvl="0" indent="0" algn="l" rtl="0">
                        <a:spcBef>
                          <a:spcPts val="0"/>
                        </a:spcBef>
                        <a:spcAft>
                          <a:spcPts val="0"/>
                        </a:spcAft>
                        <a:buNone/>
                      </a:pPr>
                      <a:r>
                        <a:rPr lang="en-GB" sz="1100" b="1">
                          <a:solidFill>
                            <a:schemeClr val="dk1"/>
                          </a:solidFill>
                          <a:latin typeface="Century Gothic"/>
                          <a:ea typeface="Century Gothic"/>
                          <a:cs typeface="Century Gothic"/>
                          <a:sym typeface="Century Gothic"/>
                        </a:rPr>
                        <a:t>Significant historical events, people and places in their own locality.</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Henry VIII, Catherine of Aragon, </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Catherine’s Cross and Ampthill Great Park</a:t>
                      </a:r>
                      <a:endParaRPr/>
                    </a:p>
                    <a:p>
                      <a:pPr marL="0" marR="0" lvl="0" indent="0" algn="l" rtl="0">
                        <a:spcBef>
                          <a:spcPts val="0"/>
                        </a:spcBef>
                        <a:spcAft>
                          <a:spcPts val="0"/>
                        </a:spcAft>
                        <a:buNone/>
                      </a:pPr>
                      <a:r>
                        <a:rPr lang="en-GB" sz="1100" b="1">
                          <a:solidFill>
                            <a:schemeClr val="dk1"/>
                          </a:solidFill>
                          <a:latin typeface="Century Gothic"/>
                          <a:ea typeface="Century Gothic"/>
                          <a:cs typeface="Century Gothic"/>
                          <a:sym typeface="Century Gothic"/>
                        </a:rPr>
                        <a:t>Church of England</a:t>
                      </a:r>
                      <a:endParaRPr sz="1100" b="1">
                        <a:solidFill>
                          <a:schemeClr val="dk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aphicFrame>
        <p:nvGraphicFramePr>
          <p:cNvPr id="108" name="Google Shape;108;p2"/>
          <p:cNvGraphicFramePr/>
          <p:nvPr/>
        </p:nvGraphicFramePr>
        <p:xfrm>
          <a:off x="838200" y="144965"/>
          <a:ext cx="3000000" cy="3000000"/>
        </p:xfrm>
        <a:graphic>
          <a:graphicData uri="http://schemas.openxmlformats.org/drawingml/2006/table">
            <a:tbl>
              <a:tblPr>
                <a:noFill/>
                <a:tableStyleId>{553C6527-0713-4500-86A4-9C1E6C1A8B61}</a:tableStyleId>
              </a:tblPr>
              <a:tblGrid>
                <a:gridCol w="5172300"/>
              </a:tblGrid>
              <a:tr h="293550">
                <a:tc>
                  <a:txBody>
                    <a:bodyPr/>
                    <a:lstStyle/>
                    <a:p>
                      <a:pPr marL="0" marR="0" lvl="0" indent="0" algn="l" rtl="0">
                        <a:lnSpc>
                          <a:spcPct val="107000"/>
                        </a:lnSpc>
                        <a:spcBef>
                          <a:spcPts val="0"/>
                        </a:spcBef>
                        <a:spcAft>
                          <a:spcPts val="0"/>
                        </a:spcAft>
                        <a:buNone/>
                      </a:pPr>
                      <a:r>
                        <a:rPr lang="en-GB" sz="1100" b="1">
                          <a:latin typeface="Century Gothic"/>
                          <a:ea typeface="Century Gothic"/>
                          <a:cs typeface="Century Gothic"/>
                          <a:sym typeface="Century Gothic"/>
                        </a:rPr>
                        <a:t>English</a:t>
                      </a:r>
                      <a:endParaRPr sz="11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r>
              <a:tr h="2337950">
                <a:tc>
                  <a:txBody>
                    <a:bodyPr/>
                    <a:lstStyle/>
                    <a:p>
                      <a:pPr marL="0" marR="0" lvl="0" indent="0" algn="l" rtl="0">
                        <a:spcBef>
                          <a:spcPts val="0"/>
                        </a:spcBef>
                        <a:spcAft>
                          <a:spcPts val="0"/>
                        </a:spcAft>
                        <a:buNone/>
                      </a:pPr>
                      <a:r>
                        <a:rPr lang="en-GB" sz="1100" b="1">
                          <a:latin typeface="Century Gothic"/>
                          <a:ea typeface="Century Gothic"/>
                          <a:cs typeface="Century Gothic"/>
                          <a:sym typeface="Century Gothic"/>
                        </a:rPr>
                        <a:t>Phonics</a:t>
                      </a:r>
                      <a:endParaRPr sz="1100" b="0">
                        <a:latin typeface="Century Gothic"/>
                        <a:ea typeface="Century Gothic"/>
                        <a:cs typeface="Century Gothic"/>
                        <a:sym typeface="Century Gothic"/>
                      </a:endParaRPr>
                    </a:p>
                    <a:p>
                      <a:pPr marL="0" marR="0" lvl="0" indent="0" algn="l" rtl="0">
                        <a:spcBef>
                          <a:spcPts val="0"/>
                        </a:spcBef>
                        <a:spcAft>
                          <a:spcPts val="0"/>
                        </a:spcAft>
                        <a:buNone/>
                      </a:pPr>
                      <a:r>
                        <a:rPr lang="en-GB" sz="1100" b="0">
                          <a:latin typeface="Century Gothic"/>
                          <a:ea typeface="Century Gothic"/>
                          <a:cs typeface="Century Gothic"/>
                          <a:sym typeface="Century Gothic"/>
                        </a:rPr>
                        <a:t>Revising suffixes, ed, er, est, ly, ment, ness, homophones, near homophones, possessive apostrophe.</a:t>
                      </a:r>
                      <a:endParaRPr/>
                    </a:p>
                    <a:p>
                      <a:pPr marL="0" marR="0" lvl="0" indent="0" algn="l" rtl="0">
                        <a:spcBef>
                          <a:spcPts val="0"/>
                        </a:spcBef>
                        <a:spcAft>
                          <a:spcPts val="0"/>
                        </a:spcAft>
                        <a:buNone/>
                      </a:pPr>
                      <a:r>
                        <a:rPr lang="en-GB" sz="1100" b="1">
                          <a:latin typeface="Century Gothic"/>
                          <a:ea typeface="Century Gothic"/>
                          <a:cs typeface="Century Gothic"/>
                          <a:sym typeface="Century Gothic"/>
                        </a:rPr>
                        <a:t>Vocabulary, Grammar and Punctuation:</a:t>
                      </a:r>
                      <a:endParaRPr/>
                    </a:p>
                    <a:p>
                      <a:pPr marL="0" marR="0" lvl="0" indent="0" algn="l" rtl="0">
                        <a:spcBef>
                          <a:spcPts val="0"/>
                        </a:spcBef>
                        <a:spcAft>
                          <a:spcPts val="0"/>
                        </a:spcAft>
                        <a:buNone/>
                      </a:pPr>
                      <a:r>
                        <a:rPr lang="en-GB" sz="1100" b="0">
                          <a:solidFill>
                            <a:schemeClr val="dk1"/>
                          </a:solidFill>
                          <a:latin typeface="Century Gothic"/>
                          <a:ea typeface="Century Gothic"/>
                          <a:cs typeface="Century Gothic"/>
                          <a:sym typeface="Century Gothic"/>
                        </a:rPr>
                        <a:t>Suffixes - Adding er for comparative adjectives.     Adding est for superlative adjectives.  Consolidation of adverbs, apostrophes, plurals, past and present tenses.</a:t>
                      </a:r>
                      <a:endParaRPr sz="1100" b="0">
                        <a:latin typeface="Century Gothic"/>
                        <a:ea typeface="Century Gothic"/>
                        <a:cs typeface="Century Gothic"/>
                        <a:sym typeface="Century Gothic"/>
                      </a:endParaRPr>
                    </a:p>
                    <a:p>
                      <a:pPr marL="0" marR="0" lvl="0" indent="0" algn="l" rtl="0">
                        <a:spcBef>
                          <a:spcPts val="0"/>
                        </a:spcBef>
                        <a:spcAft>
                          <a:spcPts val="0"/>
                        </a:spcAft>
                        <a:buNone/>
                      </a:pPr>
                      <a:endParaRPr sz="1100" b="0">
                        <a:latin typeface="Century Gothic"/>
                        <a:ea typeface="Century Gothic"/>
                        <a:cs typeface="Century Gothic"/>
                        <a:sym typeface="Century Gothic"/>
                      </a:endParaRPr>
                    </a:p>
                    <a:p>
                      <a:pPr marL="0" marR="0" lvl="0" indent="0" algn="l" rtl="0">
                        <a:spcBef>
                          <a:spcPts val="0"/>
                        </a:spcBef>
                        <a:spcAft>
                          <a:spcPts val="0"/>
                        </a:spcAft>
                        <a:buNone/>
                      </a:pPr>
                      <a:r>
                        <a:rPr lang="en-GB" sz="1100" b="1">
                          <a:latin typeface="Century Gothic"/>
                          <a:ea typeface="Century Gothic"/>
                          <a:cs typeface="Century Gothic"/>
                          <a:sym typeface="Century Gothic"/>
                        </a:rPr>
                        <a:t>Reading and VIPERS (vocabulary, infer, predict, explain, retrieve, sequence/summarise):</a:t>
                      </a:r>
                      <a:endParaRPr/>
                    </a:p>
                    <a:p>
                      <a:pPr marL="0" marR="0" lvl="0" indent="0" algn="l" rtl="0">
                        <a:spcBef>
                          <a:spcPts val="0"/>
                        </a:spcBef>
                        <a:spcAft>
                          <a:spcPts val="0"/>
                        </a:spcAft>
                        <a:buNone/>
                      </a:pPr>
                      <a:r>
                        <a:rPr lang="en-GB" sz="1100" b="0">
                          <a:latin typeface="Century Gothic"/>
                          <a:ea typeface="Century Gothic"/>
                          <a:cs typeface="Century Gothic"/>
                          <a:sym typeface="Century Gothic"/>
                        </a:rPr>
                        <a:t>Through studying a variety of key texts, both fiction and non fiction, we will:</a:t>
                      </a:r>
                      <a:endParaRPr/>
                    </a:p>
                    <a:p>
                      <a:pPr marL="171450" marR="0" lvl="0" indent="-171450" algn="l" rtl="0">
                        <a:spcBef>
                          <a:spcPts val="0"/>
                        </a:spcBef>
                        <a:spcAft>
                          <a:spcPts val="0"/>
                        </a:spcAft>
                        <a:buClr>
                          <a:schemeClr val="dk1"/>
                        </a:buClr>
                        <a:buSzPts val="1100"/>
                        <a:buFont typeface="Arial"/>
                        <a:buChar char="•"/>
                      </a:pPr>
                      <a:r>
                        <a:rPr lang="en-GB" sz="1100" b="0">
                          <a:latin typeface="Century Gothic"/>
                          <a:ea typeface="Century Gothic"/>
                          <a:cs typeface="Century Gothic"/>
                          <a:sym typeface="Century Gothic"/>
                        </a:rPr>
                        <a:t>develop our understanding by drawing on what we already know or on background information and vocabulary provided by the teacher	</a:t>
                      </a:r>
                      <a:endParaRPr/>
                    </a:p>
                    <a:p>
                      <a:pPr marL="0" marR="0" lvl="0" indent="0" algn="l" rtl="0">
                        <a:spcBef>
                          <a:spcPts val="0"/>
                        </a:spcBef>
                        <a:spcAft>
                          <a:spcPts val="0"/>
                        </a:spcAft>
                        <a:buClr>
                          <a:schemeClr val="dk1"/>
                        </a:buClr>
                        <a:buSzPts val="1100"/>
                        <a:buFont typeface="Arial"/>
                        <a:buNone/>
                      </a:pPr>
                      <a:r>
                        <a:rPr lang="en-GB" sz="1100" b="0">
                          <a:latin typeface="Century Gothic"/>
                          <a:ea typeface="Century Gothic"/>
                          <a:cs typeface="Century Gothic"/>
                          <a:sym typeface="Century Gothic"/>
                        </a:rPr>
                        <a:t>Through studying our key texts we will:</a:t>
                      </a:r>
                      <a:endParaRPr/>
                    </a:p>
                    <a:p>
                      <a:pPr marL="171450" marR="0" lvl="0" indent="-171450" algn="l" rtl="0">
                        <a:spcBef>
                          <a:spcPts val="0"/>
                        </a:spcBef>
                        <a:spcAft>
                          <a:spcPts val="0"/>
                        </a:spcAft>
                        <a:buClr>
                          <a:schemeClr val="dk1"/>
                        </a:buClr>
                        <a:buSzPts val="1100"/>
                        <a:buFont typeface="Arial"/>
                        <a:buChar char="•"/>
                      </a:pPr>
                      <a:r>
                        <a:rPr lang="en-GB" sz="1100" b="0">
                          <a:latin typeface="Century Gothic"/>
                          <a:ea typeface="Century Gothic"/>
                          <a:cs typeface="Century Gothic"/>
                          <a:sym typeface="Century Gothic"/>
                        </a:rPr>
                        <a:t>develop pleasure in reading, motivation to read, vocabulary and understanding by becoming increasingly familiar with and retelling stories, fairy stories and traditional tales	</a:t>
                      </a:r>
                      <a:endParaRPr/>
                    </a:p>
                    <a:p>
                      <a:pPr marL="0" marR="0" lvl="0" indent="0" algn="l" rtl="0">
                        <a:spcBef>
                          <a:spcPts val="0"/>
                        </a:spcBef>
                        <a:spcAft>
                          <a:spcPts val="0"/>
                        </a:spcAft>
                        <a:buNone/>
                      </a:pPr>
                      <a:r>
                        <a:rPr lang="en-GB" sz="1100" b="1">
                          <a:latin typeface="Century Gothic"/>
                          <a:ea typeface="Century Gothic"/>
                          <a:cs typeface="Century Gothic"/>
                          <a:sym typeface="Century Gothic"/>
                        </a:rPr>
                        <a:t>Key texts:  A collection of books by Eric Carle including The Very Hungry Caterpillar and The Very Busy Spider.  Fantastic Mr Fox by Roald Dahl and </a:t>
                      </a:r>
                      <a:endParaRPr/>
                    </a:p>
                    <a:p>
                      <a:pPr marL="0" marR="0" lvl="0" indent="0" algn="l" rtl="0">
                        <a:spcBef>
                          <a:spcPts val="0"/>
                        </a:spcBef>
                        <a:spcAft>
                          <a:spcPts val="0"/>
                        </a:spcAft>
                        <a:buNone/>
                      </a:pPr>
                      <a:r>
                        <a:rPr lang="en-GB" sz="1100" b="1">
                          <a:latin typeface="Century Gothic"/>
                          <a:ea typeface="Century Gothic"/>
                          <a:cs typeface="Century Gothic"/>
                          <a:sym typeface="Century Gothic"/>
                        </a:rPr>
                        <a:t>The Wind in the Willows by Kenneth Grahame.</a:t>
                      </a:r>
                      <a:endParaRPr sz="1100" b="0">
                        <a:latin typeface="Century Gothic"/>
                        <a:ea typeface="Century Gothic"/>
                        <a:cs typeface="Century Gothic"/>
                        <a:sym typeface="Century Gothic"/>
                      </a:endParaRPr>
                    </a:p>
                    <a:p>
                      <a:pPr marL="0" marR="0" lvl="0" indent="0" algn="l" rtl="0">
                        <a:spcBef>
                          <a:spcPts val="0"/>
                        </a:spcBef>
                        <a:spcAft>
                          <a:spcPts val="0"/>
                        </a:spcAft>
                        <a:buNone/>
                      </a:pPr>
                      <a:r>
                        <a:rPr lang="en-GB" sz="1100" b="1">
                          <a:latin typeface="Century Gothic"/>
                          <a:ea typeface="Century Gothic"/>
                          <a:cs typeface="Century Gothic"/>
                          <a:sym typeface="Century Gothic"/>
                        </a:rPr>
                        <a:t>Writing:</a:t>
                      </a:r>
                      <a:endParaRPr/>
                    </a:p>
                    <a:p>
                      <a:pPr marL="0" marR="0" lvl="0" indent="0" algn="l" rtl="0">
                        <a:spcBef>
                          <a:spcPts val="0"/>
                        </a:spcBef>
                        <a:spcAft>
                          <a:spcPts val="0"/>
                        </a:spcAft>
                        <a:buNone/>
                      </a:pPr>
                      <a:r>
                        <a:rPr lang="en-GB" sz="1100" b="0">
                          <a:solidFill>
                            <a:schemeClr val="dk1"/>
                          </a:solidFill>
                          <a:latin typeface="Century Gothic"/>
                          <a:ea typeface="Century Gothic"/>
                          <a:cs typeface="Century Gothic"/>
                          <a:sym typeface="Century Gothic"/>
                        </a:rPr>
                        <a:t>Develop positive attitudes towards and stamina for writing through planning, drafting and editing by:</a:t>
                      </a:r>
                      <a:endParaRPr/>
                    </a:p>
                    <a:p>
                      <a:pPr marL="171450" marR="0" lvl="0" indent="-171450" algn="l" rtl="0">
                        <a:spcBef>
                          <a:spcPts val="0"/>
                        </a:spcBef>
                        <a:spcAft>
                          <a:spcPts val="0"/>
                        </a:spcAft>
                        <a:buClr>
                          <a:schemeClr val="dk1"/>
                        </a:buClr>
                        <a:buSzPts val="1100"/>
                        <a:buFont typeface="Arial"/>
                        <a:buChar char="•"/>
                      </a:pPr>
                      <a:r>
                        <a:rPr lang="en-GB" sz="1100" b="0">
                          <a:solidFill>
                            <a:schemeClr val="dk1"/>
                          </a:solidFill>
                          <a:latin typeface="Century Gothic"/>
                          <a:ea typeface="Century Gothic"/>
                          <a:cs typeface="Century Gothic"/>
                          <a:sym typeface="Century Gothic"/>
                        </a:rPr>
                        <a:t>writing about real events, including recounts on our visit to Marston Vale Country park,  thank you letters.  Comparing and contrasting stories by the same author.  Character descriptions, prediction and narrative story writing.  Mini beast poetry.  Play script on The Wind in the Willows.</a:t>
                      </a:r>
                      <a:endParaRPr/>
                    </a:p>
                    <a:p>
                      <a:pPr marL="171450" marR="0" lvl="0" indent="-171450" algn="l" rtl="0">
                        <a:spcBef>
                          <a:spcPts val="0"/>
                        </a:spcBef>
                        <a:spcAft>
                          <a:spcPts val="0"/>
                        </a:spcAft>
                        <a:buClr>
                          <a:schemeClr val="dk1"/>
                        </a:buClr>
                        <a:buSzPts val="1100"/>
                        <a:buFont typeface="Arial"/>
                        <a:buChar char="•"/>
                      </a:pPr>
                      <a:r>
                        <a:rPr lang="en-GB" sz="1100" b="0">
                          <a:solidFill>
                            <a:schemeClr val="dk1"/>
                          </a:solidFill>
                          <a:latin typeface="Century Gothic"/>
                          <a:ea typeface="Century Gothic"/>
                          <a:cs typeface="Century Gothic"/>
                          <a:sym typeface="Century Gothic"/>
                        </a:rPr>
                        <a:t>Handwriting - lower-case letters of the correct size, start using some of the diagonal and horizontal strokes needed to join letters, write capital letters and digits of the correct size, orientation, use spacing between words that reflects the size of the letters</a:t>
                      </a:r>
                      <a:endParaRPr/>
                    </a:p>
                    <a:p>
                      <a:pPr marL="0" marR="0" lvl="0" indent="0" algn="l" rtl="0">
                        <a:spcBef>
                          <a:spcPts val="0"/>
                        </a:spcBef>
                        <a:spcAft>
                          <a:spcPts val="0"/>
                        </a:spcAft>
                        <a:buClr>
                          <a:schemeClr val="dk1"/>
                        </a:buClr>
                        <a:buSzPts val="1100"/>
                        <a:buFont typeface="Arial"/>
                        <a:buNone/>
                      </a:pPr>
                      <a:endParaRPr sz="1100" b="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100"/>
                        <a:buFont typeface="Arial"/>
                        <a:buNone/>
                      </a:pPr>
                      <a:r>
                        <a:rPr lang="en-GB" sz="1100" b="1">
                          <a:solidFill>
                            <a:schemeClr val="dk1"/>
                          </a:solidFill>
                          <a:latin typeface="Century Gothic"/>
                          <a:ea typeface="Century Gothic"/>
                          <a:cs typeface="Century Gothic"/>
                          <a:sym typeface="Century Gothic"/>
                        </a:rPr>
                        <a:t>Reading and writing the Year 2 common exception words.</a:t>
                      </a:r>
                      <a:endParaRPr/>
                    </a:p>
                    <a:p>
                      <a:pPr marL="0" marR="0" lvl="0" indent="0" algn="l" rtl="0">
                        <a:spcBef>
                          <a:spcPts val="0"/>
                        </a:spcBef>
                        <a:spcAft>
                          <a:spcPts val="0"/>
                        </a:spcAft>
                        <a:buClr>
                          <a:schemeClr val="dk1"/>
                        </a:buClr>
                        <a:buSzPts val="1100"/>
                        <a:buFont typeface="Arial"/>
                        <a:buNone/>
                      </a:pPr>
                      <a:r>
                        <a:rPr lang="en-GB" sz="1100" b="0">
                          <a:solidFill>
                            <a:schemeClr val="dk1"/>
                          </a:solidFill>
                          <a:latin typeface="Century Gothic"/>
                          <a:ea typeface="Century Gothic"/>
                          <a:cs typeface="Century Gothic"/>
                          <a:sym typeface="Century Gothic"/>
                        </a:rPr>
                        <a:t>In order to support with the above we will partake in a range of speaking and listening and drama activities – including a play script and role play around Wind in the Willows.</a:t>
                      </a:r>
                      <a:endParaRPr sz="1100" b="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09" name="Google Shape;109;p2"/>
          <p:cNvGraphicFramePr/>
          <p:nvPr/>
        </p:nvGraphicFramePr>
        <p:xfrm>
          <a:off x="6322741" y="144966"/>
          <a:ext cx="3000000" cy="3000000"/>
        </p:xfrm>
        <a:graphic>
          <a:graphicData uri="http://schemas.openxmlformats.org/drawingml/2006/table">
            <a:tbl>
              <a:tblPr>
                <a:noFill/>
                <a:tableStyleId>{553C6527-0713-4500-86A4-9C1E6C1A8B61}</a:tableStyleId>
              </a:tblPr>
              <a:tblGrid>
                <a:gridCol w="5018050"/>
              </a:tblGrid>
              <a:tr h="245325">
                <a:tc>
                  <a:txBody>
                    <a:bodyPr/>
                    <a:lstStyle/>
                    <a:p>
                      <a:pPr marL="0" marR="0" lvl="0" indent="0" algn="l" rtl="0">
                        <a:lnSpc>
                          <a:spcPct val="107000"/>
                        </a:lnSpc>
                        <a:spcBef>
                          <a:spcPts val="0"/>
                        </a:spcBef>
                        <a:spcAft>
                          <a:spcPts val="0"/>
                        </a:spcAft>
                        <a:buNone/>
                      </a:pPr>
                      <a:r>
                        <a:rPr lang="en-GB" sz="1050" b="1">
                          <a:latin typeface="Century Gothic"/>
                          <a:ea typeface="Century Gothic"/>
                          <a:cs typeface="Century Gothic"/>
                          <a:sym typeface="Century Gothic"/>
                        </a:rPr>
                        <a:t>Maths</a:t>
                      </a:r>
                      <a:endParaRPr sz="1050">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r>
              <a:tr h="2386175">
                <a:tc>
                  <a:txBody>
                    <a:bodyPr/>
                    <a:lstStyle/>
                    <a:p>
                      <a:pPr marL="0" marR="0" lvl="0" indent="0" algn="l" rtl="0">
                        <a:spcBef>
                          <a:spcPts val="0"/>
                        </a:spcBef>
                        <a:spcAft>
                          <a:spcPts val="0"/>
                        </a:spcAft>
                        <a:buNone/>
                      </a:pPr>
                      <a:endParaRPr sz="1050" b="1" u="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100" b="1" u="none">
                          <a:solidFill>
                            <a:schemeClr val="dk1"/>
                          </a:solidFill>
                          <a:latin typeface="Century Gothic"/>
                          <a:ea typeface="Century Gothic"/>
                          <a:cs typeface="Century Gothic"/>
                          <a:sym typeface="Century Gothic"/>
                        </a:rPr>
                        <a:t>Geometry: Position and Direction </a:t>
                      </a:r>
                      <a:endParaRPr/>
                    </a:p>
                    <a:p>
                      <a:pPr marL="0" marR="0" lvl="0" indent="0" algn="l" rtl="0">
                        <a:spcBef>
                          <a:spcPts val="0"/>
                        </a:spcBef>
                        <a:spcAft>
                          <a:spcPts val="0"/>
                        </a:spcAft>
                        <a:buNone/>
                      </a:pPr>
                      <a:endParaRPr sz="11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Use mathematical vocabulary to describe position, direction and movement including movement in a straight line and distinguishing between rotation as a turn and in terms of right angles for quarter, half and three-quarter turns (clockwise and anticlockwise). </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Order and arrange combinations of mathematical objects in </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patterns and sequences. </a:t>
                      </a:r>
                      <a:endParaRPr sz="1100" b="1" u="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Calibri"/>
                        <a:buNone/>
                      </a:pPr>
                      <a:endParaRPr sz="1100" b="1" u="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Century Gothic"/>
                        <a:buNone/>
                      </a:pPr>
                      <a:r>
                        <a:rPr lang="en-GB" sz="1100" b="1" u="none">
                          <a:solidFill>
                            <a:schemeClr val="dk1"/>
                          </a:solidFill>
                          <a:latin typeface="Century Gothic"/>
                          <a:ea typeface="Century Gothic"/>
                          <a:cs typeface="Century Gothic"/>
                          <a:sym typeface="Century Gothic"/>
                        </a:rPr>
                        <a:t>Measurement: Time </a:t>
                      </a:r>
                      <a:endParaRPr sz="1100" u="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1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Tell and write the time to five minutes, including quarter past/to the hour and  draw the hands on a clock face to show these times.</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Know the number of minutes in an hour and the number of hours in a day. Compare and sequence intervals of time. </a:t>
                      </a:r>
                      <a:endParaRPr/>
                    </a:p>
                    <a:p>
                      <a:pPr marL="0" marR="0" lvl="0" indent="0" algn="l" rtl="0">
                        <a:spcBef>
                          <a:spcPts val="0"/>
                        </a:spcBef>
                        <a:spcAft>
                          <a:spcPts val="0"/>
                        </a:spcAft>
                        <a:buNone/>
                      </a:pPr>
                      <a:endParaRPr sz="1100" u="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Century Gothic"/>
                        <a:buNone/>
                      </a:pPr>
                      <a:r>
                        <a:rPr lang="en-GB" sz="1100" b="1" u="none">
                          <a:solidFill>
                            <a:schemeClr val="dk1"/>
                          </a:solidFill>
                          <a:latin typeface="Century Gothic"/>
                          <a:ea typeface="Century Gothic"/>
                          <a:cs typeface="Century Gothic"/>
                          <a:sym typeface="Century Gothic"/>
                        </a:rPr>
                        <a:t>Measurement: Mass, Capacity and Temperature </a:t>
                      </a:r>
                      <a:endParaRPr/>
                    </a:p>
                    <a:p>
                      <a:pPr marL="0" marR="0" lvl="0" indent="0" algn="l" rtl="0">
                        <a:spcBef>
                          <a:spcPts val="0"/>
                        </a:spcBef>
                        <a:spcAft>
                          <a:spcPts val="0"/>
                        </a:spcAft>
                        <a:buNone/>
                      </a:pPr>
                      <a:endParaRPr sz="11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Choose and use appropriate standard units to estimate and measure length/height in any direction (m/cm); mass (kg/g); temperature (°C); capacity (litres/ml) to the nearest appropriate unit, using rulers, scales, thermometers and measuring vessels.</a:t>
                      </a:r>
                      <a:endParaRPr/>
                    </a:p>
                    <a:p>
                      <a:pPr marL="0" marR="0" lvl="0" indent="0" algn="l" rtl="0">
                        <a:spcBef>
                          <a:spcPts val="0"/>
                        </a:spcBef>
                        <a:spcAft>
                          <a:spcPts val="0"/>
                        </a:spcAft>
                        <a:buNone/>
                      </a:pPr>
                      <a:r>
                        <a:rPr lang="en-GB" sz="1100">
                          <a:solidFill>
                            <a:schemeClr val="dk1"/>
                          </a:solidFill>
                          <a:latin typeface="Century Gothic"/>
                          <a:ea typeface="Century Gothic"/>
                          <a:cs typeface="Century Gothic"/>
                          <a:sym typeface="Century Gothic"/>
                        </a:rPr>
                        <a:t>Compare and order lengths, mass, volume/capacity and record the results using &gt;, &lt; and =. </a:t>
                      </a:r>
                      <a:endParaRPr sz="1100" u="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50">
                        <a:solidFill>
                          <a:schemeClr val="dk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1050</Words>
  <Application>Microsoft Office PowerPoint</Application>
  <PresentationFormat>Widescreen</PresentationFormat>
  <Paragraphs>92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Times New Roman</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dc:creator>
  <cp:lastModifiedBy>C Johnson</cp:lastModifiedBy>
  <cp:revision>1</cp:revision>
  <dcterms:created xsi:type="dcterms:W3CDTF">2017-11-23T10:45:01Z</dcterms:created>
  <dcterms:modified xsi:type="dcterms:W3CDTF">2024-03-25T11:58:30Z</dcterms:modified>
</cp:coreProperties>
</file>