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79" autoAdjust="0"/>
    <p:restoredTop sz="95126" autoAdjust="0"/>
  </p:normalViewPr>
  <p:slideViewPr>
    <p:cSldViewPr snapToGrid="0">
      <p:cViewPr varScale="1">
        <p:scale>
          <a:sx n="109" d="100"/>
          <a:sy n="109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92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64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1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9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6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60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7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0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8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21D6D-1AF7-49C2-AD4B-B456C68D7DD5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B78F4-3632-4E3C-ADDD-BE0EB8861A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71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05684"/>
              </p:ext>
            </p:extLst>
          </p:nvPr>
        </p:nvGraphicFramePr>
        <p:xfrm>
          <a:off x="4476307" y="2483742"/>
          <a:ext cx="3125972" cy="1499392"/>
        </p:xfrm>
        <a:graphic>
          <a:graphicData uri="http://schemas.openxmlformats.org/drawingml/2006/table">
            <a:tbl>
              <a:tblPr firstRow="1" firstCol="1" bandRow="1"/>
              <a:tblGrid>
                <a:gridCol w="3125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99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2021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‘Oh I Do</a:t>
                      </a:r>
                      <a:r>
                        <a:rPr lang="en-GB" sz="11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 To Be Beside The Seaside!’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278520"/>
              </p:ext>
            </p:extLst>
          </p:nvPr>
        </p:nvGraphicFramePr>
        <p:xfrm>
          <a:off x="112529" y="2998669"/>
          <a:ext cx="3740878" cy="1659505"/>
        </p:xfrm>
        <a:graphic>
          <a:graphicData uri="http://schemas.openxmlformats.org/drawingml/2006/table">
            <a:tbl>
              <a:tblPr firstRow="1" firstCol="1" bandRow="1"/>
              <a:tblGrid>
                <a:gridCol w="3740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07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41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Traditional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Seaside songs – ‘Oh I do like to be beside the seaside!’ </a:t>
                      </a:r>
                      <a:endParaRPr lang="en-GB" sz="900" dirty="0"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900" dirty="0">
                          <a:latin typeface="Century Gothic" panose="020B0502020202020204" pitchFamily="34" charset="0"/>
                        </a:rPr>
                        <a:t>We will use our voices expressively and creatively by singing songs and speaking chants and rhymes.</a:t>
                      </a:r>
                    </a:p>
                    <a:p>
                      <a:pPr algn="l"/>
                      <a:r>
                        <a:rPr lang="en-GB" sz="900" dirty="0"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GB" sz="900" dirty="0">
                          <a:latin typeface="Century Gothic" panose="020B0502020202020204" pitchFamily="34" charset="0"/>
                        </a:rPr>
                        <a:t>have the opportunity to play tuned and un-tuned instruments musically and listen with concentration and understanding to a range of high-quality live and recorded music.</a:t>
                      </a:r>
                    </a:p>
                    <a:p>
                      <a:pPr algn="l"/>
                      <a:r>
                        <a:rPr lang="en-US" sz="900" dirty="0">
                          <a:latin typeface="Century Gothic" panose="020B0502020202020204" pitchFamily="34" charset="0"/>
                        </a:rPr>
                        <a:t>We will use the ‘Charanga’ music program and follow the theme ‘</a:t>
                      </a:r>
                      <a:r>
                        <a:rPr lang="en-US" sz="900" b="1" dirty="0">
                          <a:latin typeface="Century Gothic" panose="020B0502020202020204" pitchFamily="34" charset="0"/>
                        </a:rPr>
                        <a:t>Round and Round’ and In the Grove’</a:t>
                      </a:r>
                      <a:r>
                        <a:rPr lang="en-US" sz="900" dirty="0">
                          <a:latin typeface="Century Gothic" panose="020B0502020202020204" pitchFamily="34" charset="0"/>
                        </a:rPr>
                        <a:t> These unit will focus on identifying pulse, rhythm and pitch in different styles of music.</a:t>
                      </a:r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924933"/>
              </p:ext>
            </p:extLst>
          </p:nvPr>
        </p:nvGraphicFramePr>
        <p:xfrm>
          <a:off x="4146698" y="77627"/>
          <a:ext cx="3785191" cy="2339531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8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Personal, Social,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Health, Relationships </a:t>
                      </a: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Emotional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</a:t>
                      </a: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alues.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1062">
                <a:tc>
                  <a:txBody>
                    <a:bodyPr/>
                    <a:lstStyle/>
                    <a:p>
                      <a:r>
                        <a:rPr lang="en-US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lang="en-US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wellbeing:</a:t>
                      </a:r>
                    </a:p>
                    <a:p>
                      <a:r>
                        <a:rPr lang="en-US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safety</a:t>
                      </a:r>
                    </a:p>
                    <a:p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learn that household products, including medicines, can be harmful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if not used properly. We will 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learn/understand</a:t>
                      </a: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rules for and ways of keeping physically and emotionally safe.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We will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recognise that we share a responsibility for keeping ourselves and others safe,</a:t>
                      </a:r>
                      <a:endParaRPr lang="en-US" sz="900" b="1" baseline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and feelings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learn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the importance of, and how to, maintain personal hygiene.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We will learn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vocabulary we can use to describe our feelings to others and to develop simple strategies for managing feelings.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We will think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about change and loss and the associated feelings (including moving home, changing year group, losing toys, pets or friends)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Values: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Trust and tolerance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52582"/>
              </p:ext>
            </p:extLst>
          </p:nvPr>
        </p:nvGraphicFramePr>
        <p:xfrm>
          <a:off x="4136064" y="4087158"/>
          <a:ext cx="3806455" cy="1535466"/>
        </p:xfrm>
        <a:graphic>
          <a:graphicData uri="http://schemas.openxmlformats.org/drawingml/2006/table">
            <a:tbl>
              <a:tblPr firstRow="1" firstCol="1" bandRow="1"/>
              <a:tblGrid>
                <a:gridCol w="3806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8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Education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E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9628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Dance </a:t>
                      </a:r>
                      <a:endParaRPr lang="en-GB" sz="9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compose and link actions to make simple movement routines.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Run, Jump, Throw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run in different directions and at different speeds. We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 throwing techniques to send objects over long distances.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 will develop stamina for running and build up working together e.g. taking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part in a relay.</a:t>
                      </a:r>
                      <a:endParaRPr lang="en-GB" sz="9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Attack, Defend</a:t>
                      </a: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 Shoot Unit 1.</a:t>
                      </a:r>
                    </a:p>
                    <a:p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work as a team and develop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attacking skills.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70937"/>
              </p:ext>
            </p:extLst>
          </p:nvPr>
        </p:nvGraphicFramePr>
        <p:xfrm>
          <a:off x="8316436" y="77627"/>
          <a:ext cx="3785191" cy="2329942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2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Working Scientifically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be o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bserving closely and comparing and contrasting familiar plants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Plants</a:t>
                      </a:r>
                    </a:p>
                    <a:p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identify and name a variety of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common wild and garden plants. We will identify and describe the basic structure of a variety of common flowering plants including trees.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Seasonal changes</a:t>
                      </a:r>
                    </a:p>
                    <a:p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be learning about the 4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different seasons and comparing them. We will be looking at animals and humans in different seasons and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observe and describe weather associated with the seasons and how day length varies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Animals including Humans</a:t>
                      </a:r>
                    </a:p>
                    <a:p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 identify, name, draw and label the basic parts of the human body and say which part of the body is associated with each sense.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29401"/>
              </p:ext>
            </p:extLst>
          </p:nvPr>
        </p:nvGraphicFramePr>
        <p:xfrm>
          <a:off x="8316435" y="4682069"/>
          <a:ext cx="3785191" cy="1023567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56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explore changes within living memory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Seasides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 the past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share what we know about seaside holidays today and then take a look back and find out what seaside holidays were like in Victorian times, why they became popular and how they have changed since. We will develop a chronological understanding of changes.</a:t>
                      </a:r>
                      <a:endParaRPr lang="en-GB" sz="900" baseline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187328"/>
              </p:ext>
            </p:extLst>
          </p:nvPr>
        </p:nvGraphicFramePr>
        <p:xfrm>
          <a:off x="112529" y="1533226"/>
          <a:ext cx="3740878" cy="1373569"/>
        </p:xfrm>
        <a:graphic>
          <a:graphicData uri="http://schemas.openxmlformats.org/drawingml/2006/table">
            <a:tbl>
              <a:tblPr firstRow="1" firstCol="1" bandRow="1"/>
              <a:tblGrid>
                <a:gridCol w="3740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29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C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9796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 History and Artists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Giuseppe Arcimboldo.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Sculpture and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explore a range of </a:t>
                      </a:r>
                      <a:r>
                        <a:rPr lang="en-US" sz="900" b="0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Arcimboldo’s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paintings and find out what different natural materials he used to create his portraits. 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also be looking at paper sculpture,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making models using natural and man-made materials and explaining how 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we made our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sculpture using a combination of shape.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We will be challenged to create our own abstract sculpture by twisting, folding, tearing and joining paper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43561"/>
              </p:ext>
            </p:extLst>
          </p:nvPr>
        </p:nvGraphicFramePr>
        <p:xfrm>
          <a:off x="8316435" y="2483742"/>
          <a:ext cx="3785191" cy="2153540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8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Geography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1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latin typeface="Century Gothic" panose="020B0502020202020204" pitchFamily="34" charset="0"/>
                        </a:rPr>
                        <a:t>We will research the seaside town of Brighton– what would we find there? How is it different to where we live?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Locational knowledge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will be making observations about and describing key physical and human features as well as key landmarks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when finding out a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bout the local area.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Geographical skills and fieldwork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follow directions: up, down, left, right, forwards and backwards. They will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a simple plan to follow a route and draw a route showing features.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Human and Physical Geography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 u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basic geographical vocabulary to identify and describe key human features such</a:t>
                      </a:r>
                      <a:r>
                        <a:rPr lang="en-GB" sz="9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as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city, town, village, factory, farm, house, office, port, harbour and shop.</a:t>
                      </a:r>
                      <a:endParaRPr lang="en-GB" sz="900" u="non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44300"/>
              </p:ext>
            </p:extLst>
          </p:nvPr>
        </p:nvGraphicFramePr>
        <p:xfrm>
          <a:off x="90373" y="4859192"/>
          <a:ext cx="3740878" cy="1888808"/>
        </p:xfrm>
        <a:graphic>
          <a:graphicData uri="http://schemas.openxmlformats.org/drawingml/2006/table">
            <a:tbl>
              <a:tblPr firstRow="1" firstCol="1" bandRow="1"/>
              <a:tblGrid>
                <a:gridCol w="3740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3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Computing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16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Computer Science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will  create and debug simple programs.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We will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use logical reasoning to predict the behaviour of simple programs.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Information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Technology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will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use technology purposefully to create, organise, store, manipulate and retrieve digital content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about the seaside using 2simple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Digital literacy and E-Safety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 technology safely and respectfully, keeping personal information private.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We will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identify where to go for help and support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if we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have concerns about content or contact on the internet or other online technologies </a:t>
                      </a:r>
                      <a:endParaRPr lang="en-GB" sz="9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001598"/>
              </p:ext>
            </p:extLst>
          </p:nvPr>
        </p:nvGraphicFramePr>
        <p:xfrm>
          <a:off x="8316435" y="5750424"/>
          <a:ext cx="3785191" cy="1103547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Religious Education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Century Gothic" panose="020B0502020202020204" pitchFamily="34" charset="0"/>
                        </a:rPr>
                        <a:t>Who is Muslim? What do they believe and how do they live?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US" sz="900" baseline="0" dirty="0">
                          <a:latin typeface="Century Gothic" panose="020B0502020202020204" pitchFamily="34" charset="0"/>
                        </a:rPr>
                        <a:t> will </a:t>
                      </a:r>
                      <a:r>
                        <a:rPr lang="en-US" sz="900" dirty="0">
                          <a:latin typeface="Century Gothic" panose="020B0502020202020204" pitchFamily="34" charset="0"/>
                        </a:rPr>
                        <a:t>think, talk about and ask questions about Muslim beliefs and ways of living. We</a:t>
                      </a:r>
                      <a:r>
                        <a:rPr lang="en-US" sz="900" baseline="0" dirty="0">
                          <a:latin typeface="Century Gothic" panose="020B0502020202020204" pitchFamily="34" charset="0"/>
                        </a:rPr>
                        <a:t> will</a:t>
                      </a:r>
                      <a:r>
                        <a:rPr lang="en-US" sz="900" dirty="0">
                          <a:latin typeface="Century Gothic" panose="020B0502020202020204" pitchFamily="34" charset="0"/>
                        </a:rPr>
                        <a:t> give examples of how Muslims use stories about the Prophet to guide their beliefs and actions (e.g. care for creation, fast in Ramadan).</a:t>
                      </a:r>
                      <a:r>
                        <a:rPr lang="en-US" sz="900" baseline="0" dirty="0">
                          <a:latin typeface="Century Gothic" panose="020B0502020202020204" pitchFamily="34" charset="0"/>
                        </a:rPr>
                        <a:t> We will</a:t>
                      </a:r>
                      <a:r>
                        <a:rPr lang="en-US" sz="900" dirty="0">
                          <a:latin typeface="Century Gothic" panose="020B0502020202020204" pitchFamily="34" charset="0"/>
                        </a:rPr>
                        <a:t> identify some of the key Muslim beliefs about God (Allah).</a:t>
                      </a:r>
                      <a:endParaRPr lang="en-GB" sz="9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8879"/>
              </p:ext>
            </p:extLst>
          </p:nvPr>
        </p:nvGraphicFramePr>
        <p:xfrm>
          <a:off x="90373" y="159037"/>
          <a:ext cx="3785191" cy="958342"/>
        </p:xfrm>
        <a:graphic>
          <a:graphicData uri="http://schemas.openxmlformats.org/drawingml/2006/table">
            <a:tbl>
              <a:tblPr firstRow="1" firstCol="1" bandRow="1"/>
              <a:tblGrid>
                <a:gridCol w="378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9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 Technology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8A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566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Cooking and Nutrition.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the basic principles of a healthy and varied diet to prepare a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seaside themed snack.</a:t>
                      </a:r>
                    </a:p>
                    <a:p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 will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the right tools to chop fruit and vegetables safely.</a:t>
                      </a:r>
                    </a:p>
                    <a:p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will </a:t>
                      </a: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use IT to explore design ideas and use a basic paint program to draw our design.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15884"/>
              </p:ext>
            </p:extLst>
          </p:nvPr>
        </p:nvGraphicFramePr>
        <p:xfrm>
          <a:off x="4136064" y="5803596"/>
          <a:ext cx="3827721" cy="498602"/>
        </p:xfrm>
        <a:graphic>
          <a:graphicData uri="http://schemas.openxmlformats.org/drawingml/2006/table">
            <a:tbl>
              <a:tblPr firstRow="1" firstCol="1" bandRow="1"/>
              <a:tblGrid>
                <a:gridCol w="3827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Wow moments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seaside comes to Ampthill!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Wear our summer clothes to school day!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015" y="3019647"/>
            <a:ext cx="1488558" cy="84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8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20421"/>
              </p:ext>
            </p:extLst>
          </p:nvPr>
        </p:nvGraphicFramePr>
        <p:xfrm>
          <a:off x="228600" y="169561"/>
          <a:ext cx="4324793" cy="6578970"/>
        </p:xfrm>
        <a:graphic>
          <a:graphicData uri="http://schemas.openxmlformats.org/drawingml/2006/table">
            <a:tbl>
              <a:tblPr firstRow="1" firstCol="1" bandRow="1"/>
              <a:tblGrid>
                <a:gridCol w="4324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6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73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Phonics: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u="none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Revisit phase 3 and 5 digraphs through flashcard recognition.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</a:t>
                      </a: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of Letters and Sounds – Alternative Pronunciations.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Vocabulary, Grammar and Punctuation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a question?  Question openers.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Singular or plural – single nouns. Adding -s and -</a:t>
                      </a:r>
                      <a:r>
                        <a:rPr lang="en-GB" sz="900" b="0" baseline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</a:t>
                      </a:r>
                      <a:endParaRPr lang="en-GB" sz="900" b="0" baseline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Suffixes and Prefixes including un, </a:t>
                      </a:r>
                      <a:r>
                        <a:rPr lang="en-GB" sz="900" b="0" baseline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 b="0" baseline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900" b="0" baseline="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est. Exclamation marks.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and VIPERS 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(vocabulary, infer, predict, explain, retrieve, sequence/summarise):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Through studying our key texts we will: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continue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to d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evelop pleasure in reading, motivation to read, vocabulary and understanding by: listening to and discussing a wide range of poems, stories and non-fiction at a level beyond that at which they can read independently.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Confidently answer ‘how’ and ‘why’ questions about what they have read and find basic information.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Predicting what might happen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in a story and linking</a:t>
                      </a:r>
                      <a:r>
                        <a:rPr lang="en-GB" sz="900" dirty="0">
                          <a:latin typeface="Century Gothic" panose="020B0502020202020204" pitchFamily="34" charset="0"/>
                        </a:rPr>
                        <a:t> all responses closely to the story characters, plot and language read so far.</a:t>
                      </a:r>
                      <a:endParaRPr lang="en-GB" sz="9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texts: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u="sng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Fiction texts: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‘Rainbow Fish’, ‘Tiddler’, ‘Grandad’s Island’, ‘The Lighthouse Keepers Lunch,’ ‘Commotion In The Ocean’ and ‘Shark in the Dark’.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u="sng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fiction texts: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Century Gothic" panose="020B0502020202020204" pitchFamily="34" charset="0"/>
                        </a:rPr>
                        <a:t>Seaside Holidays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Then and Now’ Victorian Seaside Holidays’ ‘Beside the Seaside – Seaside Towns’ and ‘Exploring Coasts’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will write sentences: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 a personal experience linked to a text.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style of a postcard.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instructing how to make a jam sandwich.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style of a letter to our new teacher.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create our own short ocean poems.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900" b="1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Handwriting </a:t>
                      </a:r>
                      <a:r>
                        <a:rPr lang="en-GB" sz="900" dirty="0">
                          <a:latin typeface="Century Gothic" panose="020B0502020202020204" pitchFamily="34" charset="0"/>
                        </a:rPr>
                        <a:t>– lowercase and capital letters – ensuring our writing is neat, joined and sitting on</a:t>
                      </a:r>
                      <a:r>
                        <a:rPr lang="en-GB" sz="900" baseline="0" dirty="0">
                          <a:latin typeface="Century Gothic" panose="020B0502020202020204" pitchFamily="34" charset="0"/>
                        </a:rPr>
                        <a:t> the line correctly.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and writing the Year 1 common exception words.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order to support with the above we will partake in a range of speaking and listening and drama activities.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baseline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82993"/>
              </p:ext>
            </p:extLst>
          </p:nvPr>
        </p:nvGraphicFramePr>
        <p:xfrm>
          <a:off x="7638607" y="176006"/>
          <a:ext cx="4324793" cy="3429940"/>
        </p:xfrm>
        <a:graphic>
          <a:graphicData uri="http://schemas.openxmlformats.org/drawingml/2006/table">
            <a:tbl>
              <a:tblPr firstRow="1" firstCol="1" bandRow="1"/>
              <a:tblGrid>
                <a:gridCol w="4324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81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7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9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and order numbers to 100.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one more and one less.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 numbers to 100 using language such as equal, more/greater, less/fewer and introduce =,&gt;, &lt; symbols.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Order numbers to 100.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number lines.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tens and ones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make 2 digit numbers.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in 10s.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Multiplication and division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</a:t>
                      </a: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arrays and sharing to make equal groups.</a:t>
                      </a:r>
                      <a:endParaRPr lang="en-US" sz="9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Fractions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at ½ &amp; ¼ of shapes and numbers.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Geometry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Position and direction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Measurement: </a:t>
                      </a: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 and volume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 and compare mass, capacity and volume.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Money</a:t>
                      </a: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Recognising coins and notes, and counting in coins.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Consolidate  telling the time to ‘o’ clock and half past. Recognise and use language relating to dates, including days of the week, weeks, months and years.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Sequence events in chronological order using language.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690769"/>
              </p:ext>
            </p:extLst>
          </p:nvPr>
        </p:nvGraphicFramePr>
        <p:xfrm>
          <a:off x="4726171" y="2502430"/>
          <a:ext cx="2849525" cy="1959036"/>
        </p:xfrm>
        <a:graphic>
          <a:graphicData uri="http://schemas.openxmlformats.org/drawingml/2006/table">
            <a:tbl>
              <a:tblPr firstRow="1" firstCol="1" bandRow="1"/>
              <a:tblGrid>
                <a:gridCol w="284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9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2021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‘Oh I Do</a:t>
                      </a:r>
                      <a:r>
                        <a:rPr lang="en-GB" sz="1100" b="1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Like To Be Beside The Seaside!’</a:t>
                      </a: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728" y="3104474"/>
            <a:ext cx="2158409" cy="119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0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24989</TotalTime>
  <Words>1488</Words>
  <Application>Microsoft Office PowerPoint</Application>
  <PresentationFormat>Widescreen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</dc:creator>
  <cp:lastModifiedBy>Louise</cp:lastModifiedBy>
  <cp:revision>95</cp:revision>
  <cp:lastPrinted>2018-03-21T14:25:44Z</cp:lastPrinted>
  <dcterms:created xsi:type="dcterms:W3CDTF">2017-11-23T10:45:01Z</dcterms:created>
  <dcterms:modified xsi:type="dcterms:W3CDTF">2021-04-27T12:43:09Z</dcterms:modified>
</cp:coreProperties>
</file>