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25492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4652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45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0764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21D6D-1AF7-49C2-AD4B-B456C68D7DD5}"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8260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721D6D-1AF7-49C2-AD4B-B456C68D7DD5}"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4329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721D6D-1AF7-49C2-AD4B-B456C68D7DD5}" type="datetimeFigureOut">
              <a:rPr lang="en-GB" smtClean="0"/>
              <a:t>25/02/2021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396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721D6D-1AF7-49C2-AD4B-B456C68D7DD5}" type="datetimeFigureOut">
              <a:rPr lang="en-GB" smtClean="0"/>
              <a:t>25/02/2021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660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21D6D-1AF7-49C2-AD4B-B456C68D7DD5}" type="datetimeFigureOut">
              <a:rPr lang="en-GB" smtClean="0"/>
              <a:t>25/02/2021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53277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40080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38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21D6D-1AF7-49C2-AD4B-B456C68D7DD5}" type="datetimeFigureOut">
              <a:rPr lang="en-GB" smtClean="0"/>
              <a:t>25/02/2021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78F4-3632-4E3C-ADDD-BE0EB8861A8A}" type="slidenum">
              <a:rPr lang="en-GB" smtClean="0"/>
              <a:t>‹#›</a:t>
            </a:fld>
            <a:endParaRPr lang="en-GB"/>
          </a:p>
        </p:txBody>
      </p:sp>
    </p:spTree>
    <p:extLst>
      <p:ext uri="{BB962C8B-B14F-4D97-AF65-F5344CB8AC3E}">
        <p14:creationId xmlns:p14="http://schemas.microsoft.com/office/powerpoint/2010/main" val="121071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28474537"/>
              </p:ext>
            </p:extLst>
          </p:nvPr>
        </p:nvGraphicFramePr>
        <p:xfrm>
          <a:off x="36860" y="2999717"/>
          <a:ext cx="3721084" cy="1553286"/>
        </p:xfrm>
        <a:graphic>
          <a:graphicData uri="http://schemas.openxmlformats.org/drawingml/2006/table">
            <a:tbl>
              <a:tblPr firstRow="1" firstCol="1" bandRow="1"/>
              <a:tblGrid>
                <a:gridCol w="3721084">
                  <a:extLst>
                    <a:ext uri="{9D8B030D-6E8A-4147-A177-3AD203B41FA5}">
                      <a16:colId xmlns:a16="http://schemas.microsoft.com/office/drawing/2014/main" val="20000"/>
                    </a:ext>
                  </a:extLst>
                </a:gridCol>
              </a:tblGrid>
              <a:tr h="181686">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Music</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0000"/>
                  </a:ext>
                </a:extLst>
              </a:tr>
              <a:tr h="1358603">
                <a:tc>
                  <a:txBody>
                    <a:bodyPr/>
                    <a:lstStyle/>
                    <a:p>
                      <a:r>
                        <a:rPr lang="en-GB" sz="1000" b="1" kern="1200" dirty="0">
                          <a:solidFill>
                            <a:schemeClr val="tx1"/>
                          </a:solidFill>
                          <a:effectLst/>
                          <a:latin typeface="Century Gothic" panose="020B0502020202020204" pitchFamily="34" charset="0"/>
                          <a:ea typeface="+mn-ea"/>
                          <a:cs typeface="+mn-cs"/>
                        </a:rPr>
                        <a:t>Charanga – I Wanna be in a Band </a:t>
                      </a:r>
                      <a:r>
                        <a:rPr lang="en-GB" sz="1000" b="0" kern="1200" dirty="0">
                          <a:solidFill>
                            <a:schemeClr val="tx1"/>
                          </a:solidFill>
                          <a:effectLst/>
                          <a:latin typeface="Century Gothic" panose="020B0502020202020204" pitchFamily="34" charset="0"/>
                          <a:ea typeface="+mn-ea"/>
                          <a:cs typeface="+mn-cs"/>
                        </a:rPr>
                        <a:t>Find</a:t>
                      </a:r>
                      <a:r>
                        <a:rPr lang="en-GB" sz="1000" b="0" kern="1200" baseline="0" dirty="0">
                          <a:solidFill>
                            <a:schemeClr val="tx1"/>
                          </a:solidFill>
                          <a:effectLst/>
                          <a:latin typeface="Century Gothic" panose="020B0502020202020204" pitchFamily="34" charset="0"/>
                          <a:ea typeface="+mn-ea"/>
                          <a:cs typeface="+mn-cs"/>
                        </a:rPr>
                        <a:t> the pulse and recognise the style of Rock Music.</a:t>
                      </a:r>
                    </a:p>
                    <a:p>
                      <a:r>
                        <a:rPr lang="en-GB" sz="1000" b="0" kern="1200" baseline="0" dirty="0">
                          <a:solidFill>
                            <a:schemeClr val="tx1"/>
                          </a:solidFill>
                          <a:effectLst/>
                          <a:latin typeface="Century Gothic" panose="020B0502020202020204" pitchFamily="34" charset="0"/>
                          <a:ea typeface="+mn-ea"/>
                          <a:cs typeface="+mn-cs"/>
                        </a:rPr>
                        <a:t>Recognise and name some of the instruments that they hear: keyboard, drums, base, electric guitar.</a:t>
                      </a:r>
                    </a:p>
                    <a:p>
                      <a:r>
                        <a:rPr lang="en-GB" sz="1000" b="0" kern="1200" baseline="0" dirty="0">
                          <a:solidFill>
                            <a:schemeClr val="tx1"/>
                          </a:solidFill>
                          <a:effectLst/>
                          <a:latin typeface="Century Gothic" panose="020B0502020202020204" pitchFamily="34" charset="0"/>
                          <a:ea typeface="+mn-ea"/>
                          <a:cs typeface="+mn-cs"/>
                        </a:rPr>
                        <a:t>Clap rhythms that they hear, long and short sounds. </a:t>
                      </a:r>
                    </a:p>
                    <a:p>
                      <a:r>
                        <a:rPr lang="en-GB" sz="1000" b="0" kern="1200" baseline="0" dirty="0">
                          <a:solidFill>
                            <a:schemeClr val="tx1"/>
                          </a:solidFill>
                          <a:effectLst/>
                          <a:latin typeface="Century Gothic" panose="020B0502020202020204" pitchFamily="34" charset="0"/>
                          <a:ea typeface="+mn-ea"/>
                          <a:cs typeface="+mn-cs"/>
                        </a:rPr>
                        <a:t>Play instruments, improvise and compose.</a:t>
                      </a:r>
                    </a:p>
                    <a:p>
                      <a:r>
                        <a:rPr lang="en-GB" sz="1000" b="1" kern="1200" dirty="0">
                          <a:solidFill>
                            <a:schemeClr val="tx1"/>
                          </a:solidFill>
                          <a:effectLst/>
                          <a:latin typeface="Century Gothic" panose="020B0502020202020204" pitchFamily="34" charset="0"/>
                          <a:ea typeface="+mn-ea"/>
                          <a:cs typeface="+mn-cs"/>
                        </a:rPr>
                        <a:t>Charanga – Zootime: </a:t>
                      </a:r>
                      <a:r>
                        <a:rPr lang="en-GB" sz="1000" b="0" kern="1200" dirty="0">
                          <a:solidFill>
                            <a:schemeClr val="tx1"/>
                          </a:solidFill>
                          <a:effectLst/>
                          <a:latin typeface="Century Gothic" panose="020B0502020202020204" pitchFamily="34" charset="0"/>
                          <a:ea typeface="+mn-ea"/>
                          <a:cs typeface="+mn-cs"/>
                        </a:rPr>
                        <a:t>Find the pulse in Reggae</a:t>
                      </a:r>
                      <a:r>
                        <a:rPr lang="en-GB" sz="1000" b="0" kern="1200" baseline="0" dirty="0">
                          <a:solidFill>
                            <a:schemeClr val="tx1"/>
                          </a:solidFill>
                          <a:effectLst/>
                          <a:latin typeface="Century Gothic" panose="020B0502020202020204" pitchFamily="34" charset="0"/>
                          <a:ea typeface="+mn-ea"/>
                          <a:cs typeface="+mn-cs"/>
                        </a:rPr>
                        <a:t> music.</a:t>
                      </a:r>
                    </a:p>
                    <a:p>
                      <a:r>
                        <a:rPr lang="en-GB" sz="1000" b="0" kern="1200" baseline="0" dirty="0">
                          <a:solidFill>
                            <a:schemeClr val="tx1"/>
                          </a:solidFill>
                          <a:effectLst/>
                          <a:latin typeface="Century Gothic" panose="020B0502020202020204" pitchFamily="34" charset="0"/>
                          <a:ea typeface="+mn-ea"/>
                          <a:cs typeface="+mn-cs"/>
                        </a:rPr>
                        <a:t>Recognise high and low sounds as the pitch, clap rhythms, play instruments, improvise and compose.</a:t>
                      </a:r>
                      <a:endParaRPr lang="en-GB" sz="1000" b="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86636570"/>
              </p:ext>
            </p:extLst>
          </p:nvPr>
        </p:nvGraphicFramePr>
        <p:xfrm>
          <a:off x="3841535" y="198734"/>
          <a:ext cx="4004474" cy="1853057"/>
        </p:xfrm>
        <a:graphic>
          <a:graphicData uri="http://schemas.openxmlformats.org/drawingml/2006/table">
            <a:tbl>
              <a:tblPr firstRow="1" firstCol="1" bandRow="1"/>
              <a:tblGrid>
                <a:gridCol w="4004474">
                  <a:extLst>
                    <a:ext uri="{9D8B030D-6E8A-4147-A177-3AD203B41FA5}">
                      <a16:colId xmlns:a16="http://schemas.microsoft.com/office/drawing/2014/main" val="20000"/>
                    </a:ext>
                  </a:extLst>
                </a:gridCol>
              </a:tblGrid>
              <a:tr h="319659">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Personal, Social, Health, Relationship Economic </a:t>
                      </a:r>
                    </a:p>
                    <a:p>
                      <a:pPr algn="l">
                        <a:lnSpc>
                          <a:spcPct val="107000"/>
                        </a:lnSpc>
                        <a:spcAft>
                          <a:spcPts val="0"/>
                        </a:spcAft>
                      </a:pPr>
                      <a:r>
                        <a:rPr lang="en-GB" sz="1050" b="1" baseline="0" dirty="0">
                          <a:effectLst/>
                          <a:latin typeface="Century Gothic" panose="020B0502020202020204" pitchFamily="34" charset="0"/>
                          <a:ea typeface="Calibri" panose="020F0502020204030204" pitchFamily="34" charset="0"/>
                          <a:cs typeface="Times New Roman" panose="02020603050405020304" pitchFamily="18" charset="0"/>
                        </a:rPr>
                        <a:t>V</a:t>
                      </a: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alues</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01504">
                <a:tc>
                  <a:txBody>
                    <a:bodyPr/>
                    <a:lstStyle/>
                    <a:p>
                      <a:r>
                        <a:rPr lang="en-GB"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Relationships: </a:t>
                      </a:r>
                      <a:r>
                        <a:rPr lang="en-GB" sz="1000" kern="1200" dirty="0">
                          <a:solidFill>
                            <a:schemeClr val="tx1"/>
                          </a:solidFill>
                          <a:effectLst/>
                          <a:latin typeface="Century Gothic" panose="020B0502020202020204" pitchFamily="34" charset="0"/>
                          <a:ea typeface="+mn-ea"/>
                          <a:cs typeface="+mn-cs"/>
                        </a:rPr>
                        <a:t>How others are feeling and how they show those feelings. e.g. Smiling, crying, being quiet etc.</a:t>
                      </a:r>
                    </a:p>
                    <a:p>
                      <a:r>
                        <a:rPr lang="en-GB" sz="1000" kern="1200" dirty="0">
                          <a:solidFill>
                            <a:schemeClr val="tx1"/>
                          </a:solidFill>
                          <a:effectLst/>
                          <a:latin typeface="Century Gothic" panose="020B0502020202020204" pitchFamily="34" charset="0"/>
                          <a:ea typeface="+mn-ea"/>
                          <a:cs typeface="+mn-cs"/>
                        </a:rPr>
                        <a:t>Understand how my actions may make others feel.</a:t>
                      </a:r>
                    </a:p>
                    <a:p>
                      <a:r>
                        <a:rPr lang="en-GB" sz="1000" kern="1200" dirty="0">
                          <a:solidFill>
                            <a:schemeClr val="tx1"/>
                          </a:solidFill>
                          <a:effectLst/>
                          <a:latin typeface="Century Gothic" panose="020B0502020202020204" pitchFamily="34" charset="0"/>
                          <a:ea typeface="+mn-ea"/>
                          <a:cs typeface="+mn-cs"/>
                        </a:rPr>
                        <a:t>Recognise from my actions what is fair and unfair, kind and unkind and right and wrong.</a:t>
                      </a:r>
                    </a:p>
                    <a:p>
                      <a:r>
                        <a:rPr lang="en-GB" sz="1000" kern="1200" dirty="0">
                          <a:solidFill>
                            <a:schemeClr val="tx1"/>
                          </a:solidFill>
                          <a:effectLst/>
                          <a:latin typeface="Century Gothic" panose="020B0502020202020204" pitchFamily="34" charset="0"/>
                          <a:ea typeface="+mn-ea"/>
                          <a:cs typeface="+mn-cs"/>
                        </a:rPr>
                        <a:t>Describe different ways others can be teased or bullied and understand that these are wrong.</a:t>
                      </a:r>
                    </a:p>
                    <a:p>
                      <a:r>
                        <a:rPr lang="en-GB" sz="1000" kern="1200" dirty="0">
                          <a:solidFill>
                            <a:schemeClr val="tx1"/>
                          </a:solidFill>
                          <a:effectLst/>
                          <a:latin typeface="Century Gothic" panose="020B0502020202020204" pitchFamily="34" charset="0"/>
                          <a:ea typeface="+mn-ea"/>
                          <a:cs typeface="+mn-cs"/>
                        </a:rPr>
                        <a:t>Understand how to resist teasing or bullying and who to go to for help if</a:t>
                      </a:r>
                      <a:r>
                        <a:rPr lang="en-GB" sz="1000" kern="1200" baseline="0" dirty="0">
                          <a:solidFill>
                            <a:schemeClr val="tx1"/>
                          </a:solidFill>
                          <a:effectLst/>
                          <a:latin typeface="Century Gothic" panose="020B0502020202020204" pitchFamily="34" charset="0"/>
                          <a:ea typeface="+mn-ea"/>
                          <a:cs typeface="+mn-cs"/>
                        </a:rPr>
                        <a:t> it is witnessed.</a:t>
                      </a:r>
                    </a:p>
                    <a:p>
                      <a:r>
                        <a:rPr lang="en-GB" sz="1000" b="1" kern="1200" baseline="0" dirty="0">
                          <a:solidFill>
                            <a:schemeClr val="tx1"/>
                          </a:solidFill>
                          <a:effectLst/>
                          <a:latin typeface="Century Gothic" panose="020B0502020202020204" pitchFamily="34" charset="0"/>
                          <a:ea typeface="+mn-ea"/>
                          <a:cs typeface="+mn-cs"/>
                        </a:rPr>
                        <a:t>Values: </a:t>
                      </a:r>
                      <a:r>
                        <a:rPr lang="en-GB" sz="1000" b="0" kern="1200" baseline="0" dirty="0">
                          <a:solidFill>
                            <a:schemeClr val="tx1"/>
                          </a:solidFill>
                          <a:effectLst/>
                          <a:latin typeface="Century Gothic" panose="020B0502020202020204" pitchFamily="34" charset="0"/>
                          <a:ea typeface="+mn-ea"/>
                          <a:cs typeface="+mn-cs"/>
                        </a:rPr>
                        <a:t>Courage and Happiness</a:t>
                      </a:r>
                      <a:endParaRPr lang="en-GB" sz="1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408907688"/>
              </p:ext>
            </p:extLst>
          </p:nvPr>
        </p:nvGraphicFramePr>
        <p:xfrm>
          <a:off x="3841535" y="2187577"/>
          <a:ext cx="4004474" cy="1991043"/>
        </p:xfrm>
        <a:graphic>
          <a:graphicData uri="http://schemas.openxmlformats.org/drawingml/2006/table">
            <a:tbl>
              <a:tblPr firstRow="1" firstCol="1" bandRow="1"/>
              <a:tblGrid>
                <a:gridCol w="4004474">
                  <a:extLst>
                    <a:ext uri="{9D8B030D-6E8A-4147-A177-3AD203B41FA5}">
                      <a16:colId xmlns:a16="http://schemas.microsoft.com/office/drawing/2014/main" val="20000"/>
                    </a:ext>
                  </a:extLst>
                </a:gridCol>
              </a:tblGrid>
              <a:tr h="135188">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Physical Education</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8E9C"/>
                    </a:solidFill>
                  </a:tcPr>
                </a:tc>
                <a:extLst>
                  <a:ext uri="{0D108BD9-81ED-4DB2-BD59-A6C34878D82A}">
                    <a16:rowId xmlns:a16="http://schemas.microsoft.com/office/drawing/2014/main" val="10000"/>
                  </a:ext>
                </a:extLst>
              </a:tr>
              <a:tr h="1600031">
                <a:tc>
                  <a:txBody>
                    <a:bodyPr/>
                    <a:lstStyle/>
                    <a:p>
                      <a:r>
                        <a:rPr lang="en-GB" sz="1000" b="1" i="0" kern="1200" dirty="0">
                          <a:solidFill>
                            <a:schemeClr val="tx1"/>
                          </a:solidFill>
                          <a:effectLst/>
                          <a:latin typeface="Century Gothic" panose="020B0502020202020204" pitchFamily="34" charset="0"/>
                          <a:ea typeface="+mn-ea"/>
                          <a:cs typeface="+mn-cs"/>
                        </a:rPr>
                        <a:t>Hit</a:t>
                      </a:r>
                      <a:r>
                        <a:rPr lang="en-GB" sz="1000" b="1" i="0" kern="1200" baseline="0" dirty="0">
                          <a:solidFill>
                            <a:schemeClr val="tx1"/>
                          </a:solidFill>
                          <a:effectLst/>
                          <a:latin typeface="Century Gothic" panose="020B0502020202020204" pitchFamily="34" charset="0"/>
                          <a:ea typeface="+mn-ea"/>
                          <a:cs typeface="+mn-cs"/>
                        </a:rPr>
                        <a:t> Catch Run: </a:t>
                      </a:r>
                      <a:r>
                        <a:rPr lang="en-GB" sz="1000" b="0" i="0" kern="1200" baseline="0" dirty="0">
                          <a:solidFill>
                            <a:schemeClr val="tx1"/>
                          </a:solidFill>
                          <a:effectLst/>
                          <a:latin typeface="Century Gothic" panose="020B0502020202020204" pitchFamily="34" charset="0"/>
                          <a:ea typeface="+mn-ea"/>
                          <a:cs typeface="+mn-cs"/>
                        </a:rPr>
                        <a:t>Develop hitting skills with a variety of bats. Practise feeding and bowling skills. Hit and run to score points in a game.</a:t>
                      </a:r>
                    </a:p>
                    <a:p>
                      <a:r>
                        <a:rPr lang="en-GB" sz="1000" b="1" i="0" kern="1200" baseline="0" dirty="0">
                          <a:solidFill>
                            <a:schemeClr val="tx1"/>
                          </a:solidFill>
                          <a:effectLst/>
                          <a:latin typeface="Century Gothic" panose="020B0502020202020204" pitchFamily="34" charset="0"/>
                          <a:ea typeface="+mn-ea"/>
                          <a:cs typeface="+mn-cs"/>
                        </a:rPr>
                        <a:t>Dance: </a:t>
                      </a:r>
                      <a:r>
                        <a:rPr lang="en-GB" sz="1000" b="0" i="0" kern="1200" baseline="0" dirty="0">
                          <a:solidFill>
                            <a:schemeClr val="tx1"/>
                          </a:solidFill>
                          <a:effectLst/>
                          <a:latin typeface="Century Gothic" panose="020B0502020202020204" pitchFamily="34" charset="0"/>
                          <a:ea typeface="+mn-ea"/>
                          <a:cs typeface="+mn-cs"/>
                        </a:rPr>
                        <a:t>Describe and explain how performers can transition and link shapes and balances.  Perform basic actions with control and consistency at different speeds and at different levels. Challenge themselves to move imaginatively to music. Work as part of a group to create and perform short movement sequences to music.</a:t>
                      </a:r>
                    </a:p>
                    <a:p>
                      <a:r>
                        <a:rPr lang="en-GB" sz="1000" b="1" i="0" kern="1200" baseline="0" dirty="0">
                          <a:solidFill>
                            <a:schemeClr val="tx1"/>
                          </a:solidFill>
                          <a:effectLst/>
                          <a:latin typeface="Century Gothic" panose="020B0502020202020204" pitchFamily="34" charset="0"/>
                          <a:ea typeface="+mn-ea"/>
                          <a:cs typeface="+mn-cs"/>
                        </a:rPr>
                        <a:t>Attack, defend, shoot: </a:t>
                      </a:r>
                      <a:r>
                        <a:rPr lang="en-GB" sz="1000" b="0" i="0" kern="1200" baseline="0" dirty="0">
                          <a:solidFill>
                            <a:schemeClr val="tx1"/>
                          </a:solidFill>
                          <a:effectLst/>
                          <a:latin typeface="Century Gothic" panose="020B0502020202020204" pitchFamily="34" charset="0"/>
                          <a:ea typeface="+mn-ea"/>
                          <a:cs typeface="+mn-cs"/>
                        </a:rPr>
                        <a:t>Send and receive a ball using feet. Refine ways to control bodies and a range of equipment.</a:t>
                      </a:r>
                    </a:p>
                    <a:p>
                      <a:r>
                        <a:rPr lang="en-GB" sz="1000" b="0" i="0" kern="1200" baseline="0" dirty="0">
                          <a:solidFill>
                            <a:schemeClr val="tx1"/>
                          </a:solidFill>
                          <a:effectLst/>
                          <a:latin typeface="Century Gothic" panose="020B0502020202020204" pitchFamily="34" charset="0"/>
                          <a:ea typeface="+mn-ea"/>
                          <a:cs typeface="+mn-cs"/>
                        </a:rPr>
                        <a:t>Recall and link combinations of skills.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03834917"/>
              </p:ext>
            </p:extLst>
          </p:nvPr>
        </p:nvGraphicFramePr>
        <p:xfrm>
          <a:off x="7949644" y="64255"/>
          <a:ext cx="4147975" cy="1708789"/>
        </p:xfrm>
        <a:graphic>
          <a:graphicData uri="http://schemas.openxmlformats.org/drawingml/2006/table">
            <a:tbl>
              <a:tblPr firstRow="1" firstCol="1" bandRow="1"/>
              <a:tblGrid>
                <a:gridCol w="4147975">
                  <a:extLst>
                    <a:ext uri="{9D8B030D-6E8A-4147-A177-3AD203B41FA5}">
                      <a16:colId xmlns:a16="http://schemas.microsoft.com/office/drawing/2014/main" val="20000"/>
                    </a:ext>
                  </a:extLst>
                </a:gridCol>
              </a:tblGrid>
              <a:tr h="214543">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Science</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0"/>
                  </a:ext>
                </a:extLst>
              </a:tr>
              <a:tr h="1494246">
                <a:tc>
                  <a:txBody>
                    <a:bodyPr/>
                    <a:lstStyle/>
                    <a:p>
                      <a:r>
                        <a:rPr lang="en-GB" sz="1000" b="1" kern="1200" dirty="0">
                          <a:solidFill>
                            <a:schemeClr val="tx1"/>
                          </a:solidFill>
                          <a:effectLst/>
                          <a:latin typeface="Century Gothic" panose="020B0502020202020204" pitchFamily="34" charset="0"/>
                          <a:ea typeface="+mn-ea"/>
                          <a:cs typeface="+mn-cs"/>
                        </a:rPr>
                        <a:t>Working scientifically: </a:t>
                      </a:r>
                      <a:r>
                        <a:rPr lang="en-GB" sz="1000" b="0" kern="1200" dirty="0">
                          <a:solidFill>
                            <a:schemeClr val="tx1"/>
                          </a:solidFill>
                          <a:effectLst/>
                          <a:latin typeface="Century Gothic" panose="020B0502020202020204" pitchFamily="34" charset="0"/>
                          <a:ea typeface="+mn-ea"/>
                          <a:cs typeface="+mn-cs"/>
                        </a:rPr>
                        <a:t>The</a:t>
                      </a:r>
                      <a:r>
                        <a:rPr lang="en-GB" sz="1000" b="0" kern="1200" baseline="0" dirty="0">
                          <a:solidFill>
                            <a:schemeClr val="tx1"/>
                          </a:solidFill>
                          <a:effectLst/>
                          <a:latin typeface="Century Gothic" panose="020B0502020202020204" pitchFamily="34" charset="0"/>
                          <a:ea typeface="+mn-ea"/>
                          <a:cs typeface="+mn-cs"/>
                        </a:rPr>
                        <a:t> children will  </a:t>
                      </a:r>
                      <a:r>
                        <a:rPr lang="en-GB" sz="1000" b="0" kern="1200" dirty="0">
                          <a:solidFill>
                            <a:schemeClr val="tx1"/>
                          </a:solidFill>
                          <a:effectLst/>
                          <a:latin typeface="Century Gothic" panose="020B0502020202020204" pitchFamily="34" charset="0"/>
                          <a:ea typeface="+mn-ea"/>
                          <a:cs typeface="+mn-cs"/>
                        </a:rPr>
                        <a:t>gather and record data to help answer questions e.g. seeing how the shapes of some materials can be changed.</a:t>
                      </a:r>
                    </a:p>
                    <a:p>
                      <a:r>
                        <a:rPr lang="en-GB" sz="1000" b="1" kern="1200" dirty="0">
                          <a:solidFill>
                            <a:schemeClr val="tx1"/>
                          </a:solidFill>
                          <a:effectLst/>
                          <a:latin typeface="Century Gothic" panose="020B0502020202020204" pitchFamily="34" charset="0"/>
                          <a:ea typeface="+mn-ea"/>
                          <a:cs typeface="+mn-cs"/>
                        </a:rPr>
                        <a:t>Everyday materials: </a:t>
                      </a:r>
                      <a:r>
                        <a:rPr lang="en-GB" sz="1000" b="0" kern="1200" dirty="0">
                          <a:solidFill>
                            <a:schemeClr val="tx1"/>
                          </a:solidFill>
                          <a:effectLst/>
                          <a:latin typeface="Century Gothic" panose="020B0502020202020204" pitchFamily="34" charset="0"/>
                          <a:ea typeface="+mn-ea"/>
                          <a:cs typeface="+mn-cs"/>
                        </a:rPr>
                        <a:t>Find out how the shapes of solid objects made from some materials can be changed by squashing, bending, twisting and stretching. </a:t>
                      </a:r>
                    </a:p>
                    <a:p>
                      <a:r>
                        <a:rPr lang="en-GB" sz="1000" b="0" kern="1200" dirty="0">
                          <a:solidFill>
                            <a:schemeClr val="tx1"/>
                          </a:solidFill>
                          <a:effectLst/>
                          <a:latin typeface="Century Gothic" panose="020B0502020202020204" pitchFamily="34" charset="0"/>
                          <a:ea typeface="+mn-ea"/>
                          <a:cs typeface="+mn-cs"/>
                        </a:rPr>
                        <a:t>Identify and compare the suitability of a variety of everyday materials, including wood, metal, plastic, glass, brick, rock, paper and cardboard for particular uses.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155735007"/>
              </p:ext>
            </p:extLst>
          </p:nvPr>
        </p:nvGraphicFramePr>
        <p:xfrm>
          <a:off x="28463" y="1440484"/>
          <a:ext cx="3709437" cy="1444892"/>
        </p:xfrm>
        <a:graphic>
          <a:graphicData uri="http://schemas.openxmlformats.org/drawingml/2006/table">
            <a:tbl>
              <a:tblPr firstRow="1" firstCol="1" bandRow="1"/>
              <a:tblGrid>
                <a:gridCol w="3709437">
                  <a:extLst>
                    <a:ext uri="{9D8B030D-6E8A-4147-A177-3AD203B41FA5}">
                      <a16:colId xmlns:a16="http://schemas.microsoft.com/office/drawing/2014/main" val="20000"/>
                    </a:ext>
                  </a:extLst>
                </a:gridCol>
              </a:tblGrid>
              <a:tr h="154338">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Art and Design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CFD5"/>
                    </a:solidFill>
                  </a:tcPr>
                </a:tc>
                <a:extLst>
                  <a:ext uri="{0D108BD9-81ED-4DB2-BD59-A6C34878D82A}">
                    <a16:rowId xmlns:a16="http://schemas.microsoft.com/office/drawing/2014/main" val="10000"/>
                  </a:ext>
                </a:extLst>
              </a:tr>
              <a:tr h="1287475">
                <a:tc>
                  <a:txBody>
                    <a:bodyPr/>
                    <a:lstStyle/>
                    <a:p>
                      <a:r>
                        <a:rPr lang="en-GB" sz="1000" b="1" kern="1200" dirty="0">
                          <a:solidFill>
                            <a:schemeClr val="tx1"/>
                          </a:solidFill>
                          <a:effectLst/>
                          <a:latin typeface="Century Gothic" panose="020B0502020202020204" pitchFamily="34" charset="0"/>
                          <a:ea typeface="+mn-ea"/>
                          <a:cs typeface="+mn-cs"/>
                        </a:rPr>
                        <a:t>Art History and Artists: David</a:t>
                      </a:r>
                      <a:r>
                        <a:rPr lang="en-GB" sz="1000" b="1" kern="1200" baseline="0" dirty="0">
                          <a:solidFill>
                            <a:schemeClr val="tx1"/>
                          </a:solidFill>
                          <a:effectLst/>
                          <a:latin typeface="Century Gothic" panose="020B0502020202020204" pitchFamily="34" charset="0"/>
                          <a:ea typeface="+mn-ea"/>
                          <a:cs typeface="+mn-cs"/>
                        </a:rPr>
                        <a:t> </a:t>
                      </a:r>
                      <a:r>
                        <a:rPr lang="en-GB" sz="1000" b="1" kern="1200" baseline="0" dirty="0" err="1">
                          <a:solidFill>
                            <a:schemeClr val="tx1"/>
                          </a:solidFill>
                          <a:effectLst/>
                          <a:latin typeface="Century Gothic" panose="020B0502020202020204" pitchFamily="34" charset="0"/>
                          <a:ea typeface="+mn-ea"/>
                          <a:cs typeface="+mn-cs"/>
                        </a:rPr>
                        <a:t>Hockney</a:t>
                      </a:r>
                      <a:endParaRPr lang="en-GB" sz="1000" b="0" kern="1200" dirty="0">
                        <a:solidFill>
                          <a:schemeClr val="tx1"/>
                        </a:solidFill>
                        <a:effectLst/>
                        <a:latin typeface="Century Gothic" panose="020B0502020202020204" pitchFamily="34" charset="0"/>
                        <a:ea typeface="+mn-ea"/>
                        <a:cs typeface="+mn-cs"/>
                      </a:endParaRPr>
                    </a:p>
                    <a:p>
                      <a:r>
                        <a:rPr lang="en-GB" sz="1000" kern="1200" dirty="0">
                          <a:solidFill>
                            <a:schemeClr val="tx1"/>
                          </a:solidFill>
                          <a:effectLst/>
                          <a:latin typeface="Century Gothic" panose="020B0502020202020204" pitchFamily="34" charset="0"/>
                          <a:ea typeface="+mn-ea"/>
                          <a:cs typeface="+mn-cs"/>
                        </a:rPr>
                        <a:t>Take inspiration from Art, History and Artists.</a:t>
                      </a:r>
                      <a:endParaRPr lang="en-GB" sz="1000" b="0" kern="1200" dirty="0">
                        <a:solidFill>
                          <a:schemeClr val="tx1"/>
                        </a:solidFill>
                        <a:effectLst/>
                        <a:latin typeface="Century Gothic" panose="020B0502020202020204" pitchFamily="34" charset="0"/>
                        <a:ea typeface="+mn-ea"/>
                        <a:cs typeface="+mn-cs"/>
                      </a:endParaRPr>
                    </a:p>
                    <a:p>
                      <a:r>
                        <a:rPr lang="en-GB" sz="1000" b="1" kern="1200" dirty="0">
                          <a:solidFill>
                            <a:schemeClr val="tx1"/>
                          </a:solidFill>
                          <a:effectLst/>
                          <a:latin typeface="Century Gothic" panose="020B0502020202020204" pitchFamily="34" charset="0"/>
                          <a:ea typeface="+mn-ea"/>
                          <a:cs typeface="+mn-cs"/>
                        </a:rPr>
                        <a:t>Drawing/</a:t>
                      </a:r>
                      <a:r>
                        <a:rPr lang="en-GB" sz="1000" b="1" kern="1200" dirty="0" err="1">
                          <a:solidFill>
                            <a:schemeClr val="tx1"/>
                          </a:solidFill>
                          <a:effectLst/>
                          <a:latin typeface="Century Gothic" panose="020B0502020202020204" pitchFamily="34" charset="0"/>
                          <a:ea typeface="+mn-ea"/>
                          <a:cs typeface="+mn-cs"/>
                        </a:rPr>
                        <a:t>PaInting</a:t>
                      </a:r>
                      <a:r>
                        <a:rPr lang="en-GB" sz="1000" b="1" kern="1200" dirty="0">
                          <a:solidFill>
                            <a:schemeClr val="tx1"/>
                          </a:solidFill>
                          <a:effectLst/>
                          <a:latin typeface="Century Gothic" panose="020B0502020202020204" pitchFamily="34" charset="0"/>
                          <a:ea typeface="+mn-ea"/>
                          <a:cs typeface="+mn-cs"/>
                        </a:rPr>
                        <a:t>/Textiles </a:t>
                      </a:r>
                    </a:p>
                    <a:p>
                      <a:r>
                        <a:rPr lang="en-GB" sz="1000" kern="1200" dirty="0">
                          <a:solidFill>
                            <a:schemeClr val="tx1"/>
                          </a:solidFill>
                          <a:effectLst/>
                          <a:latin typeface="Century Gothic" panose="020B0502020202020204" pitchFamily="34" charset="0"/>
                          <a:ea typeface="+mn-ea"/>
                          <a:cs typeface="+mn-cs"/>
                        </a:rPr>
                        <a:t>to learn</a:t>
                      </a:r>
                      <a:r>
                        <a:rPr lang="en-GB" sz="1000" b="1" kern="1200" baseline="0" dirty="0">
                          <a:solidFill>
                            <a:schemeClr val="tx1"/>
                          </a:solidFill>
                          <a:effectLst/>
                          <a:latin typeface="Century Gothic" panose="020B0502020202020204" pitchFamily="34" charset="0"/>
                          <a:ea typeface="+mn-ea"/>
                          <a:cs typeface="+mn-cs"/>
                        </a:rPr>
                        <a:t> </a:t>
                      </a:r>
                      <a:r>
                        <a:rPr lang="en-GB" sz="1000" kern="1200" dirty="0">
                          <a:solidFill>
                            <a:schemeClr val="tx1"/>
                          </a:solidFill>
                          <a:effectLst/>
                          <a:latin typeface="Century Gothic" panose="020B0502020202020204" pitchFamily="34" charset="0"/>
                          <a:ea typeface="+mn-ea"/>
                          <a:cs typeface="+mn-cs"/>
                        </a:rPr>
                        <a:t>about the work of a range of artists, craft makers and designers, describing the differences and similarities between different practices and disciplines, and making links to their own work</a:t>
                      </a:r>
                      <a:r>
                        <a:rPr lang="en-GB" sz="1000" kern="1200" baseline="0" dirty="0">
                          <a:solidFill>
                            <a:schemeClr val="tx1"/>
                          </a:solidFill>
                          <a:effectLst/>
                          <a:latin typeface="Century Gothic" panose="020B0502020202020204" pitchFamily="34" charset="0"/>
                          <a:ea typeface="+mn-ea"/>
                          <a:cs typeface="+mn-cs"/>
                        </a:rPr>
                        <a:t>; to include designing, sketching, painting and weaving.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115428404"/>
              </p:ext>
            </p:extLst>
          </p:nvPr>
        </p:nvGraphicFramePr>
        <p:xfrm>
          <a:off x="7949644" y="1885420"/>
          <a:ext cx="4156191" cy="1709145"/>
        </p:xfrm>
        <a:graphic>
          <a:graphicData uri="http://schemas.openxmlformats.org/drawingml/2006/table">
            <a:tbl>
              <a:tblPr firstRow="1" firstCol="1" bandRow="1"/>
              <a:tblGrid>
                <a:gridCol w="4156191">
                  <a:extLst>
                    <a:ext uri="{9D8B030D-6E8A-4147-A177-3AD203B41FA5}">
                      <a16:colId xmlns:a16="http://schemas.microsoft.com/office/drawing/2014/main" val="20000"/>
                    </a:ext>
                  </a:extLst>
                </a:gridCol>
              </a:tblGrid>
              <a:tr h="126215">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Geography</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0000"/>
                  </a:ext>
                </a:extLst>
              </a:tr>
              <a:tr h="1551284">
                <a:tc>
                  <a:txBody>
                    <a:bodyPr/>
                    <a:lstStyle/>
                    <a:p>
                      <a:r>
                        <a:rPr lang="en-GB" sz="1000" b="1" kern="1200" dirty="0">
                          <a:solidFill>
                            <a:schemeClr val="tx1"/>
                          </a:solidFill>
                          <a:effectLst/>
                          <a:latin typeface="Century Gothic" panose="020B0502020202020204" pitchFamily="34" charset="0"/>
                          <a:ea typeface="+mn-ea"/>
                          <a:cs typeface="+mn-cs"/>
                        </a:rPr>
                        <a:t>Locational knowledge: </a:t>
                      </a:r>
                      <a:r>
                        <a:rPr lang="en-GB" sz="1000" b="0" kern="1200" dirty="0">
                          <a:solidFill>
                            <a:schemeClr val="tx1"/>
                          </a:solidFill>
                          <a:effectLst/>
                          <a:latin typeface="Century Gothic" panose="020B0502020202020204" pitchFamily="34" charset="0"/>
                          <a:ea typeface="+mn-ea"/>
                          <a:cs typeface="+mn-cs"/>
                        </a:rPr>
                        <a:t>N</a:t>
                      </a:r>
                      <a:r>
                        <a:rPr lang="en-GB" sz="1000" kern="1200" dirty="0">
                          <a:solidFill>
                            <a:schemeClr val="tx1"/>
                          </a:solidFill>
                          <a:effectLst/>
                          <a:latin typeface="Century Gothic" panose="020B0502020202020204" pitchFamily="34" charset="0"/>
                          <a:ea typeface="+mn-ea"/>
                          <a:cs typeface="+mn-cs"/>
                        </a:rPr>
                        <a:t>ame and locate the world’s seven continents and five oceans using globes, maps and atlases. </a:t>
                      </a:r>
                      <a:r>
                        <a:rPr lang="en-GB" sz="1000" b="1" kern="1200" dirty="0">
                          <a:solidFill>
                            <a:schemeClr val="tx1"/>
                          </a:solidFill>
                          <a:effectLst/>
                          <a:latin typeface="Century Gothic" panose="020B0502020202020204" pitchFamily="34" charset="0"/>
                          <a:ea typeface="+mn-ea"/>
                          <a:cs typeface="+mn-cs"/>
                        </a:rPr>
                        <a:t>Human and Physical Geography:</a:t>
                      </a:r>
                    </a:p>
                    <a:p>
                      <a:r>
                        <a:rPr lang="en-GB" sz="1000" kern="1200" dirty="0">
                          <a:solidFill>
                            <a:schemeClr val="tx1"/>
                          </a:solidFill>
                          <a:effectLst/>
                          <a:latin typeface="Century Gothic" panose="020B0502020202020204" pitchFamily="34" charset="0"/>
                          <a:ea typeface="+mn-ea"/>
                          <a:cs typeface="+mn-cs"/>
                        </a:rPr>
                        <a:t>Identify hot and cold areas of the world in relation to the Equator and North and South Poles</a:t>
                      </a:r>
                      <a:r>
                        <a:rPr lang="en-GB" sz="1000" kern="1200" baseline="0" dirty="0">
                          <a:solidFill>
                            <a:schemeClr val="tx1"/>
                          </a:solidFill>
                          <a:effectLst/>
                          <a:latin typeface="Century Gothic" panose="020B0502020202020204" pitchFamily="34" charset="0"/>
                          <a:ea typeface="+mn-ea"/>
                          <a:cs typeface="+mn-cs"/>
                        </a:rPr>
                        <a:t> and </a:t>
                      </a:r>
                      <a:r>
                        <a:rPr lang="en-GB" sz="1000" kern="1200" dirty="0">
                          <a:solidFill>
                            <a:schemeClr val="tx1"/>
                          </a:solidFill>
                          <a:effectLst/>
                          <a:latin typeface="Century Gothic" panose="020B0502020202020204" pitchFamily="34" charset="0"/>
                          <a:ea typeface="+mn-ea"/>
                          <a:cs typeface="+mn-cs"/>
                        </a:rPr>
                        <a:t>show an awareness that the weather may vary in different parts of the world.</a:t>
                      </a:r>
                    </a:p>
                    <a:p>
                      <a:r>
                        <a:rPr lang="en-GB" sz="1000" kern="1200" dirty="0">
                          <a:solidFill>
                            <a:schemeClr val="tx1"/>
                          </a:solidFill>
                          <a:effectLst/>
                          <a:latin typeface="Century Gothic" panose="020B0502020202020204" pitchFamily="34" charset="0"/>
                          <a:ea typeface="+mn-ea"/>
                          <a:cs typeface="+mn-cs"/>
                        </a:rPr>
                        <a:t>Explain geographical similarities and differences between an area of the UK and a non-European country.</a:t>
                      </a:r>
                    </a:p>
                    <a:p>
                      <a:r>
                        <a:rPr lang="en-GB" sz="1000" kern="1200" dirty="0">
                          <a:solidFill>
                            <a:schemeClr val="tx1"/>
                          </a:solidFill>
                          <a:effectLst/>
                          <a:latin typeface="Century Gothic" panose="020B0502020202020204" pitchFamily="34" charset="0"/>
                          <a:ea typeface="+mn-ea"/>
                          <a:cs typeface="+mn-cs"/>
                        </a:rPr>
                        <a:t>(Arctic and Antarctic)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418613749"/>
              </p:ext>
            </p:extLst>
          </p:nvPr>
        </p:nvGraphicFramePr>
        <p:xfrm>
          <a:off x="7915807" y="5738812"/>
          <a:ext cx="4190028" cy="991716"/>
        </p:xfrm>
        <a:graphic>
          <a:graphicData uri="http://schemas.openxmlformats.org/drawingml/2006/table">
            <a:tbl>
              <a:tblPr firstRow="1" firstCol="1" bandRow="1"/>
              <a:tblGrid>
                <a:gridCol w="4190028">
                  <a:extLst>
                    <a:ext uri="{9D8B030D-6E8A-4147-A177-3AD203B41FA5}">
                      <a16:colId xmlns:a16="http://schemas.microsoft.com/office/drawing/2014/main" val="20000"/>
                    </a:ext>
                  </a:extLst>
                </a:gridCol>
              </a:tblGrid>
              <a:tr h="157316">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Computing </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00"/>
                  </a:ext>
                </a:extLst>
              </a:tr>
              <a:tr h="833855">
                <a:tc>
                  <a:txBody>
                    <a:bodyPr/>
                    <a:lstStyle/>
                    <a:p>
                      <a:r>
                        <a:rPr lang="en-GB" sz="1000" b="1" kern="1200" dirty="0">
                          <a:solidFill>
                            <a:schemeClr val="tx1"/>
                          </a:solidFill>
                          <a:effectLst/>
                          <a:latin typeface="Century Gothic" panose="020B0502020202020204" pitchFamily="34" charset="0"/>
                          <a:ea typeface="+mn-ea"/>
                          <a:cs typeface="+mn-cs"/>
                        </a:rPr>
                        <a:t>Computer Science </a:t>
                      </a:r>
                      <a:r>
                        <a:rPr lang="en-GB" sz="1000" kern="1200" dirty="0">
                          <a:solidFill>
                            <a:schemeClr val="tx1"/>
                          </a:solidFill>
                          <a:effectLst/>
                          <a:latin typeface="Century Gothic" panose="020B0502020202020204" pitchFamily="34" charset="0"/>
                          <a:ea typeface="+mn-ea"/>
                          <a:cs typeface="+mn-cs"/>
                        </a:rPr>
                        <a:t>- Espresso coding – writing simple codes</a:t>
                      </a:r>
                    </a:p>
                    <a:p>
                      <a:r>
                        <a:rPr lang="en-GB" sz="1000" kern="1200" dirty="0">
                          <a:solidFill>
                            <a:schemeClr val="tx1"/>
                          </a:solidFill>
                          <a:effectLst/>
                          <a:latin typeface="Century Gothic" panose="020B0502020202020204" pitchFamily="34" charset="0"/>
                          <a:ea typeface="+mn-ea"/>
                          <a:cs typeface="+mn-cs"/>
                        </a:rPr>
                        <a:t>Give and follow algorithms</a:t>
                      </a:r>
                    </a:p>
                    <a:p>
                      <a:r>
                        <a:rPr lang="en-GB" sz="1000" b="1" kern="1200" dirty="0">
                          <a:solidFill>
                            <a:schemeClr val="tx1"/>
                          </a:solidFill>
                          <a:effectLst/>
                          <a:latin typeface="Century Gothic" panose="020B0502020202020204" pitchFamily="34" charset="0"/>
                          <a:ea typeface="+mn-ea"/>
                          <a:cs typeface="+mn-cs"/>
                        </a:rPr>
                        <a:t>Information Technology</a:t>
                      </a:r>
                      <a:endParaRPr lang="en-GB" sz="1000" kern="1200" dirty="0">
                        <a:solidFill>
                          <a:schemeClr val="tx1"/>
                        </a:solidFill>
                        <a:effectLst/>
                        <a:latin typeface="Century Gothic" panose="020B0502020202020204" pitchFamily="34" charset="0"/>
                        <a:ea typeface="+mn-ea"/>
                        <a:cs typeface="+mn-cs"/>
                      </a:endParaRPr>
                    </a:p>
                    <a:p>
                      <a:r>
                        <a:rPr lang="en-GB" sz="1000" kern="1200" dirty="0">
                          <a:solidFill>
                            <a:schemeClr val="tx1"/>
                          </a:solidFill>
                          <a:effectLst/>
                          <a:latin typeface="Century Gothic" panose="020B0502020202020204" pitchFamily="34" charset="0"/>
                          <a:ea typeface="+mn-ea"/>
                          <a:cs typeface="+mn-cs"/>
                        </a:rPr>
                        <a:t>Presentations – using PowerPoint to create our own presentations about The Great Fire of London</a:t>
                      </a:r>
                      <a:endParaRPr lang="en-GB" sz="1000" baseline="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14047380"/>
              </p:ext>
            </p:extLst>
          </p:nvPr>
        </p:nvGraphicFramePr>
        <p:xfrm>
          <a:off x="28464" y="4670423"/>
          <a:ext cx="3740959" cy="2139061"/>
        </p:xfrm>
        <a:graphic>
          <a:graphicData uri="http://schemas.openxmlformats.org/drawingml/2006/table">
            <a:tbl>
              <a:tblPr firstRow="1" firstCol="1" bandRow="1"/>
              <a:tblGrid>
                <a:gridCol w="3740959">
                  <a:extLst>
                    <a:ext uri="{9D8B030D-6E8A-4147-A177-3AD203B41FA5}">
                      <a16:colId xmlns:a16="http://schemas.microsoft.com/office/drawing/2014/main" val="20000"/>
                    </a:ext>
                  </a:extLst>
                </a:gridCol>
              </a:tblGrid>
              <a:tr h="147278">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Religious Education</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0"/>
                  </a:ext>
                </a:extLst>
              </a:tr>
              <a:tr h="1843765">
                <a:tc>
                  <a:txBody>
                    <a:bodyPr/>
                    <a:lstStyle/>
                    <a:p>
                      <a:r>
                        <a:rPr lang="en-GB" sz="1000" b="1" kern="1200" dirty="0">
                          <a:solidFill>
                            <a:schemeClr val="tx1"/>
                          </a:solidFill>
                          <a:effectLst/>
                          <a:latin typeface="Century Gothic" panose="020B0502020202020204" pitchFamily="34" charset="0"/>
                          <a:ea typeface="+mn-ea"/>
                          <a:cs typeface="+mn-cs"/>
                        </a:rPr>
                        <a:t>How do we show we care for others? Why does it matter?</a:t>
                      </a:r>
                    </a:p>
                    <a:p>
                      <a:r>
                        <a:rPr lang="en-GB" sz="1000" b="0" kern="1200" dirty="0">
                          <a:solidFill>
                            <a:schemeClr val="tx1"/>
                          </a:solidFill>
                          <a:effectLst/>
                          <a:latin typeface="Century Gothic" panose="020B0502020202020204" pitchFamily="34" charset="0"/>
                          <a:ea typeface="+mn-ea"/>
                          <a:cs typeface="+mn-cs"/>
                        </a:rPr>
                        <a:t>Why</a:t>
                      </a:r>
                      <a:r>
                        <a:rPr lang="en-GB" sz="1000" b="0" kern="1200" baseline="0" dirty="0">
                          <a:solidFill>
                            <a:schemeClr val="tx1"/>
                          </a:solidFill>
                          <a:effectLst/>
                          <a:latin typeface="Century Gothic" panose="020B0502020202020204" pitchFamily="34" charset="0"/>
                          <a:ea typeface="+mn-ea"/>
                          <a:cs typeface="+mn-cs"/>
                        </a:rPr>
                        <a:t> caring for others matters.  To discuss why friendships matter. The importance of the Golden Rule and why some people use it to help them lead their lives. Learn about people who have been inspired to help others – Mother Teresa.  Discuss why some religions give money to charity.</a:t>
                      </a:r>
                      <a:endParaRPr lang="en-GB" sz="1000" b="0" kern="1200" dirty="0">
                        <a:solidFill>
                          <a:schemeClr val="tx1"/>
                        </a:solidFill>
                        <a:effectLst/>
                        <a:latin typeface="Century Gothic" panose="020B0502020202020204" pitchFamily="34" charset="0"/>
                        <a:ea typeface="+mn-ea"/>
                        <a:cs typeface="+mn-cs"/>
                      </a:endParaRPr>
                    </a:p>
                    <a:p>
                      <a:r>
                        <a:rPr lang="en-GB" sz="1000" b="1" kern="1200" dirty="0">
                          <a:solidFill>
                            <a:schemeClr val="tx1"/>
                          </a:solidFill>
                          <a:effectLst/>
                          <a:latin typeface="Century Gothic" panose="020B0502020202020204" pitchFamily="34" charset="0"/>
                          <a:ea typeface="+mn-ea"/>
                          <a:cs typeface="+mn-cs"/>
                        </a:rPr>
                        <a:t>How do we show we care for the Earth? Why does it matter?</a:t>
                      </a:r>
                    </a:p>
                    <a:p>
                      <a:r>
                        <a:rPr lang="en-GB" sz="1000" b="0" kern="1200" dirty="0">
                          <a:solidFill>
                            <a:schemeClr val="tx1"/>
                          </a:solidFill>
                          <a:effectLst/>
                          <a:latin typeface="Century Gothic" panose="020B0502020202020204" pitchFamily="34" charset="0"/>
                          <a:ea typeface="+mn-ea"/>
                          <a:cs typeface="+mn-cs"/>
                        </a:rPr>
                        <a:t>Learning</a:t>
                      </a:r>
                      <a:r>
                        <a:rPr lang="en-GB" sz="1000" b="0" kern="1200" baseline="0" dirty="0">
                          <a:solidFill>
                            <a:schemeClr val="tx1"/>
                          </a:solidFill>
                          <a:effectLst/>
                          <a:latin typeface="Century Gothic" panose="020B0502020202020204" pitchFamily="34" charset="0"/>
                          <a:ea typeface="+mn-ea"/>
                          <a:cs typeface="+mn-cs"/>
                        </a:rPr>
                        <a:t> about our wonderful world and why we should look after it. Learn how some people give thanks to god for earth and all the creatures that live here.  The story of Genesis. The children will discuss their favourite things in the world and be able to say why they appreciate them.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4133947910"/>
              </p:ext>
            </p:extLst>
          </p:nvPr>
        </p:nvGraphicFramePr>
        <p:xfrm>
          <a:off x="48507" y="88275"/>
          <a:ext cx="3709437" cy="1244998"/>
        </p:xfrm>
        <a:graphic>
          <a:graphicData uri="http://schemas.openxmlformats.org/drawingml/2006/table">
            <a:tbl>
              <a:tblPr firstRow="1" firstCol="1" bandRow="1"/>
              <a:tblGrid>
                <a:gridCol w="3709437">
                  <a:extLst>
                    <a:ext uri="{9D8B030D-6E8A-4147-A177-3AD203B41FA5}">
                      <a16:colId xmlns:a16="http://schemas.microsoft.com/office/drawing/2014/main" val="20000"/>
                    </a:ext>
                  </a:extLst>
                </a:gridCol>
              </a:tblGrid>
              <a:tr h="147652">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Design and Technology</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8AE6"/>
                    </a:solidFill>
                  </a:tcPr>
                </a:tc>
                <a:extLst>
                  <a:ext uri="{0D108BD9-81ED-4DB2-BD59-A6C34878D82A}">
                    <a16:rowId xmlns:a16="http://schemas.microsoft.com/office/drawing/2014/main" val="10000"/>
                  </a:ext>
                </a:extLst>
              </a:tr>
              <a:tr h="1087137">
                <a:tc>
                  <a:txBody>
                    <a:bodyPr/>
                    <a:lstStyle/>
                    <a:p>
                      <a:r>
                        <a:rPr lang="en-GB" sz="1000" b="1" kern="1200" dirty="0">
                          <a:solidFill>
                            <a:schemeClr val="tx1"/>
                          </a:solidFill>
                          <a:effectLst/>
                          <a:latin typeface="Century Gothic" panose="020B0502020202020204" pitchFamily="34" charset="0"/>
                          <a:ea typeface="+mn-ea"/>
                          <a:cs typeface="+mn-cs"/>
                        </a:rPr>
                        <a:t>Mechanisms and stable structures </a:t>
                      </a:r>
                      <a:r>
                        <a:rPr lang="en-GB" sz="1000" kern="1200" dirty="0">
                          <a:solidFill>
                            <a:schemeClr val="tx1"/>
                          </a:solidFill>
                          <a:effectLst/>
                          <a:latin typeface="Century Gothic" panose="020B0502020202020204" pitchFamily="34" charset="0"/>
                          <a:ea typeface="+mn-ea"/>
                          <a:cs typeface="+mn-cs"/>
                        </a:rPr>
                        <a:t>Make a fire engine (with ladder and light) to save London</a:t>
                      </a:r>
                    </a:p>
                    <a:p>
                      <a:r>
                        <a:rPr lang="en-GB" sz="1000" kern="1200" dirty="0">
                          <a:solidFill>
                            <a:schemeClr val="tx1"/>
                          </a:solidFill>
                          <a:effectLst/>
                          <a:latin typeface="Century Gothic" panose="020B0502020202020204" pitchFamily="34" charset="0"/>
                          <a:ea typeface="+mn-ea"/>
                          <a:cs typeface="+mn-cs"/>
                        </a:rPr>
                        <a:t>The children will design and build</a:t>
                      </a:r>
                      <a:r>
                        <a:rPr lang="en-GB" sz="1000" kern="1200" baseline="0" dirty="0">
                          <a:solidFill>
                            <a:schemeClr val="tx1"/>
                          </a:solidFill>
                          <a:effectLst/>
                          <a:latin typeface="Century Gothic" panose="020B0502020202020204" pitchFamily="34" charset="0"/>
                          <a:ea typeface="+mn-ea"/>
                          <a:cs typeface="+mn-cs"/>
                        </a:rPr>
                        <a:t> a fire engine including creating a s</a:t>
                      </a:r>
                      <a:r>
                        <a:rPr lang="en-GB" sz="1000" kern="1200" dirty="0">
                          <a:solidFill>
                            <a:schemeClr val="tx1"/>
                          </a:solidFill>
                          <a:effectLst/>
                          <a:latin typeface="Century Gothic" panose="020B0502020202020204" pitchFamily="34" charset="0"/>
                          <a:ea typeface="+mn-ea"/>
                          <a:cs typeface="+mn-cs"/>
                        </a:rPr>
                        <a:t>imple circuit in a model. e.g. A closed circuit with a bulb.</a:t>
                      </a:r>
                      <a:r>
                        <a:rPr lang="en-GB" sz="1000" kern="1200" baseline="0" dirty="0">
                          <a:solidFill>
                            <a:schemeClr val="tx1"/>
                          </a:solidFill>
                          <a:effectLst/>
                          <a:latin typeface="Century Gothic" panose="020B0502020202020204" pitchFamily="34" charset="0"/>
                          <a:ea typeface="+mn-ea"/>
                          <a:cs typeface="+mn-cs"/>
                        </a:rPr>
                        <a:t> They will use simple mechanisms in their engine </a:t>
                      </a:r>
                      <a:r>
                        <a:rPr lang="en-GB" sz="1000" kern="1200" baseline="0" dirty="0" err="1">
                          <a:solidFill>
                            <a:schemeClr val="tx1"/>
                          </a:solidFill>
                          <a:effectLst/>
                          <a:latin typeface="Century Gothic" panose="020B0502020202020204" pitchFamily="34" charset="0"/>
                          <a:ea typeface="+mn-ea"/>
                          <a:cs typeface="+mn-cs"/>
                        </a:rPr>
                        <a:t>eg</a:t>
                      </a:r>
                      <a:r>
                        <a:rPr lang="en-GB" sz="1000" kern="1200" baseline="0" dirty="0">
                          <a:solidFill>
                            <a:schemeClr val="tx1"/>
                          </a:solidFill>
                          <a:effectLst/>
                          <a:latin typeface="Century Gothic" panose="020B0502020202020204" pitchFamily="34" charset="0"/>
                          <a:ea typeface="+mn-ea"/>
                          <a:cs typeface="+mn-cs"/>
                        </a:rPr>
                        <a:t>. Wheels, axels, chassis. They will evaluate their design.</a:t>
                      </a:r>
                      <a:endParaRPr lang="en-GB" sz="1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10156217"/>
              </p:ext>
            </p:extLst>
          </p:nvPr>
        </p:nvGraphicFramePr>
        <p:xfrm>
          <a:off x="4169592" y="4450192"/>
          <a:ext cx="3346046" cy="2154791"/>
        </p:xfrm>
        <a:graphic>
          <a:graphicData uri="http://schemas.openxmlformats.org/drawingml/2006/table">
            <a:tbl>
              <a:tblPr firstRow="1" firstCol="1" bandRow="1"/>
              <a:tblGrid>
                <a:gridCol w="3346046">
                  <a:extLst>
                    <a:ext uri="{9D8B030D-6E8A-4147-A177-3AD203B41FA5}">
                      <a16:colId xmlns:a16="http://schemas.microsoft.com/office/drawing/2014/main" val="20000"/>
                    </a:ext>
                  </a:extLst>
                </a:gridCol>
              </a:tblGrid>
              <a:tr h="2154791">
                <a:tc>
                  <a:txBody>
                    <a:bodyPr/>
                    <a:lstStyle/>
                    <a:p>
                      <a:pPr algn="ctr">
                        <a:spcAft>
                          <a:spcPts val="0"/>
                        </a:spcAft>
                      </a:pPr>
                      <a:r>
                        <a:rPr lang="en-US" sz="2000" b="1" kern="1200" dirty="0">
                          <a:solidFill>
                            <a:schemeClr val="accent1">
                              <a:lumMod val="75000"/>
                            </a:schemeClr>
                          </a:solidFill>
                          <a:effectLst/>
                          <a:latin typeface="Century Gothic" panose="020B0502020202020204" pitchFamily="34" charset="0"/>
                          <a:ea typeface="+mn-ea"/>
                          <a:cs typeface="+mn-cs"/>
                        </a:rPr>
                        <a:t>Year 2 – Spring</a:t>
                      </a:r>
                      <a:r>
                        <a:rPr lang="en-US" sz="2000" b="1" kern="1200" baseline="0" dirty="0">
                          <a:solidFill>
                            <a:schemeClr val="accent1">
                              <a:lumMod val="75000"/>
                            </a:schemeClr>
                          </a:solidFill>
                          <a:effectLst/>
                          <a:latin typeface="Century Gothic" panose="020B0502020202020204" pitchFamily="34" charset="0"/>
                          <a:ea typeface="+mn-ea"/>
                          <a:cs typeface="+mn-cs"/>
                        </a:rPr>
                        <a:t> 2021</a:t>
                      </a:r>
                      <a:endParaRPr lang="en-GB" sz="2000" kern="1200" dirty="0">
                        <a:solidFill>
                          <a:schemeClr val="accent1">
                            <a:lumMod val="75000"/>
                          </a:schemeClr>
                        </a:solidFill>
                        <a:effectLst/>
                        <a:latin typeface="Century Gothic" panose="020B0502020202020204" pitchFamily="34" charset="0"/>
                        <a:ea typeface="+mn-ea"/>
                        <a:cs typeface="+mn-cs"/>
                      </a:endParaRPr>
                    </a:p>
                    <a:p>
                      <a:pPr algn="ctr"/>
                      <a:r>
                        <a:rPr lang="en-US" sz="2400" b="1" kern="1200" dirty="0">
                          <a:solidFill>
                            <a:schemeClr val="accent1">
                              <a:lumMod val="75000"/>
                            </a:schemeClr>
                          </a:solidFill>
                          <a:effectLst/>
                          <a:latin typeface="Century Gothic" panose="020B0502020202020204" pitchFamily="34" charset="0"/>
                          <a:ea typeface="+mn-ea"/>
                          <a:cs typeface="+mn-cs"/>
                        </a:rPr>
                        <a:t>Ice</a:t>
                      </a:r>
                      <a:r>
                        <a:rPr lang="en-US" sz="2400" b="1" kern="1200" baseline="0" dirty="0">
                          <a:solidFill>
                            <a:schemeClr val="accent1">
                              <a:lumMod val="75000"/>
                            </a:schemeClr>
                          </a:solidFill>
                          <a:effectLst/>
                          <a:latin typeface="Century Gothic" panose="020B0502020202020204" pitchFamily="34" charset="0"/>
                          <a:ea typeface="+mn-ea"/>
                          <a:cs typeface="+mn-cs"/>
                        </a:rPr>
                        <a:t> and Fire</a:t>
                      </a:r>
                      <a:endParaRPr lang="en-GB" sz="1400" dirty="0">
                        <a:solidFill>
                          <a:schemeClr val="accent1">
                            <a:lumMod val="75000"/>
                          </a:schemeClr>
                        </a:solidFill>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1332132604"/>
              </p:ext>
            </p:extLst>
          </p:nvPr>
        </p:nvGraphicFramePr>
        <p:xfrm>
          <a:off x="7915807" y="3689054"/>
          <a:ext cx="4228627" cy="1871449"/>
        </p:xfrm>
        <a:graphic>
          <a:graphicData uri="http://schemas.openxmlformats.org/drawingml/2006/table">
            <a:tbl>
              <a:tblPr firstRow="1" firstCol="1" bandRow="1"/>
              <a:tblGrid>
                <a:gridCol w="4228627">
                  <a:extLst>
                    <a:ext uri="{9D8B030D-6E8A-4147-A177-3AD203B41FA5}">
                      <a16:colId xmlns:a16="http://schemas.microsoft.com/office/drawing/2014/main" val="20000"/>
                    </a:ext>
                  </a:extLst>
                </a:gridCol>
              </a:tblGrid>
              <a:tr h="195049">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History</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517169">
                <a:tc>
                  <a:txBody>
                    <a:bodyPr/>
                    <a:lstStyle/>
                    <a:p>
                      <a:r>
                        <a:rPr lang="en-GB" sz="1000" b="1" kern="1200" dirty="0">
                          <a:solidFill>
                            <a:schemeClr val="tx1"/>
                          </a:solidFill>
                          <a:effectLst/>
                          <a:latin typeface="Century Gothic" panose="020B0502020202020204" pitchFamily="34" charset="0"/>
                          <a:ea typeface="+mn-ea"/>
                          <a:cs typeface="+mn-cs"/>
                        </a:rPr>
                        <a:t>Events beyond living memory that are significant nationally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Century Gothic" panose="020B0502020202020204" pitchFamily="34" charset="0"/>
                          <a:ea typeface="+mn-ea"/>
                          <a:cs typeface="+mn-cs"/>
                        </a:rPr>
                        <a:t>The Great Fire of London and The Plague.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Century Gothic" panose="020B0502020202020204" pitchFamily="34" charset="0"/>
                          <a:ea typeface="+mn-ea"/>
                          <a:cs typeface="+mn-cs"/>
                        </a:rPr>
                        <a:t>We will place events</a:t>
                      </a:r>
                      <a:r>
                        <a:rPr lang="en-GB" sz="1000" kern="1200" baseline="0" dirty="0">
                          <a:solidFill>
                            <a:schemeClr val="tx1"/>
                          </a:solidFill>
                          <a:effectLst/>
                          <a:latin typeface="Century Gothic" panose="020B0502020202020204" pitchFamily="34" charset="0"/>
                          <a:ea typeface="+mn-ea"/>
                          <a:cs typeface="+mn-cs"/>
                        </a:rPr>
                        <a:t> </a:t>
                      </a:r>
                      <a:r>
                        <a:rPr lang="en-GB" sz="1000" kern="1200" dirty="0">
                          <a:solidFill>
                            <a:schemeClr val="tx1"/>
                          </a:solidFill>
                          <a:effectLst/>
                          <a:latin typeface="Century Gothic" panose="020B0502020202020204" pitchFamily="34" charset="0"/>
                          <a:ea typeface="+mn-ea"/>
                          <a:cs typeface="+mn-cs"/>
                        </a:rPr>
                        <a:t>in chronological order using a timeline</a:t>
                      </a:r>
                      <a:r>
                        <a:rPr lang="en-GB" sz="1000" kern="1200" baseline="0" dirty="0">
                          <a:solidFill>
                            <a:schemeClr val="tx1"/>
                          </a:solidFill>
                          <a:effectLst/>
                          <a:latin typeface="Century Gothic" panose="020B0502020202020204" pitchFamily="34" charset="0"/>
                          <a:ea typeface="+mn-ea"/>
                          <a:cs typeface="+mn-cs"/>
                        </a:rPr>
                        <a:t> and </a:t>
                      </a:r>
                      <a:r>
                        <a:rPr lang="en-GB" sz="1000" kern="1200" dirty="0">
                          <a:solidFill>
                            <a:schemeClr val="tx1"/>
                          </a:solidFill>
                          <a:effectLst/>
                          <a:latin typeface="Century Gothic" panose="020B0502020202020204" pitchFamily="34" charset="0"/>
                          <a:ea typeface="+mn-ea"/>
                          <a:cs typeface="+mn-cs"/>
                        </a:rPr>
                        <a:t>describe the similarities and differences between life during a time in the past and life today. We will use role play and movement to help us tell stories from the past.</a:t>
                      </a:r>
                      <a:endParaRPr lang="en-GB" sz="1000" b="1" kern="1200" dirty="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Century Gothic" panose="020B0502020202020204" pitchFamily="34" charset="0"/>
                          <a:ea typeface="+mn-ea"/>
                          <a:cs typeface="+mn-cs"/>
                        </a:rPr>
                        <a:t>The lives of significant individuals in the past who have contributed to national and international achievements using these to compare aspects of life then and now.</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Century Gothic" panose="020B0502020202020204" pitchFamily="34" charset="0"/>
                          <a:ea typeface="+mn-ea"/>
                          <a:cs typeface="+mn-cs"/>
                        </a:rPr>
                        <a:t>Scott, Shackleton, Fiennes, Samuel Pepys, Florence Nightingale and Mary Seacole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5910" y="5738812"/>
            <a:ext cx="2087037" cy="79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MP9004388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9458" y="5142646"/>
            <a:ext cx="1493282" cy="769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228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08917143"/>
              </p:ext>
            </p:extLst>
          </p:nvPr>
        </p:nvGraphicFramePr>
        <p:xfrm>
          <a:off x="6021659" y="248607"/>
          <a:ext cx="5910147" cy="5347018"/>
        </p:xfrm>
        <a:graphic>
          <a:graphicData uri="http://schemas.openxmlformats.org/drawingml/2006/table">
            <a:tbl>
              <a:tblPr firstRow="1" firstCol="1" bandRow="1"/>
              <a:tblGrid>
                <a:gridCol w="5910147">
                  <a:extLst>
                    <a:ext uri="{9D8B030D-6E8A-4147-A177-3AD203B41FA5}">
                      <a16:colId xmlns:a16="http://schemas.microsoft.com/office/drawing/2014/main" val="20000"/>
                    </a:ext>
                  </a:extLst>
                </a:gridCol>
              </a:tblGrid>
              <a:tr h="0">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Maths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881110">
                <a:tc>
                  <a:txBody>
                    <a:bodyPr/>
                    <a:lstStyle/>
                    <a:p>
                      <a:r>
                        <a:rPr lang="en-GB" sz="1000" b="1" kern="1200" dirty="0">
                          <a:solidFill>
                            <a:schemeClr val="tx1"/>
                          </a:solidFill>
                          <a:effectLst/>
                          <a:latin typeface="Century Gothic" panose="020B0502020202020204" pitchFamily="34" charset="0"/>
                          <a:ea typeface="+mn-ea"/>
                          <a:cs typeface="+mn-cs"/>
                        </a:rPr>
                        <a:t>Multiplication</a:t>
                      </a:r>
                      <a:r>
                        <a:rPr lang="en-GB" sz="1000" b="1" kern="1200" baseline="0" dirty="0">
                          <a:solidFill>
                            <a:schemeClr val="tx1"/>
                          </a:solidFill>
                          <a:effectLst/>
                          <a:latin typeface="Century Gothic" panose="020B0502020202020204" pitchFamily="34" charset="0"/>
                          <a:ea typeface="+mn-ea"/>
                          <a:cs typeface="+mn-cs"/>
                        </a:rPr>
                        <a:t> and Division</a:t>
                      </a:r>
                      <a:endParaRPr lang="en-GB" sz="1000" b="1" kern="1200" dirty="0">
                        <a:solidFill>
                          <a:schemeClr val="tx1"/>
                        </a:solidFill>
                        <a:effectLst/>
                        <a:latin typeface="Century Gothic" panose="020B0502020202020204" pitchFamily="34" charset="0"/>
                        <a:ea typeface="+mn-ea"/>
                        <a:cs typeface="+mn-cs"/>
                      </a:endParaRPr>
                    </a:p>
                    <a:p>
                      <a:r>
                        <a:rPr lang="en-GB" sz="1000" kern="1200" dirty="0">
                          <a:solidFill>
                            <a:schemeClr val="tx1"/>
                          </a:solidFill>
                          <a:effectLst/>
                          <a:latin typeface="Century Gothic" panose="020B0502020202020204" pitchFamily="34" charset="0"/>
                          <a:ea typeface="+mn-ea"/>
                          <a:cs typeface="+mn-cs"/>
                        </a:rPr>
                        <a:t>Recall and use multiplication and division facts for the 2, 5 and 10 times tables, including recognising odd and even numbers.</a:t>
                      </a:r>
                    </a:p>
                    <a:p>
                      <a:r>
                        <a:rPr lang="en-GB" sz="1000" kern="1200" dirty="0">
                          <a:solidFill>
                            <a:schemeClr val="tx1"/>
                          </a:solidFill>
                          <a:effectLst/>
                          <a:latin typeface="Century Gothic" panose="020B0502020202020204" pitchFamily="34" charset="0"/>
                          <a:ea typeface="+mn-ea"/>
                          <a:cs typeface="+mn-cs"/>
                        </a:rPr>
                        <a:t>Calculate mathematical statements for multiplication and division within the multiplication tables and write them using the multiplication (x), division (÷) and equals (=) sign.</a:t>
                      </a:r>
                    </a:p>
                    <a:p>
                      <a:r>
                        <a:rPr lang="en-GB" sz="1000" kern="1200" dirty="0">
                          <a:solidFill>
                            <a:schemeClr val="tx1"/>
                          </a:solidFill>
                          <a:effectLst/>
                          <a:latin typeface="Century Gothic" panose="020B0502020202020204" pitchFamily="34" charset="0"/>
                          <a:ea typeface="+mn-ea"/>
                          <a:cs typeface="+mn-cs"/>
                        </a:rPr>
                        <a:t>Solve problems involving multiplication and division, using materials, arrays, repeated addition, mental methods and multiplication and division facts, including problems in contexts.</a:t>
                      </a:r>
                    </a:p>
                    <a:p>
                      <a:r>
                        <a:rPr lang="en-GB" sz="1000" kern="1200" dirty="0">
                          <a:solidFill>
                            <a:schemeClr val="tx1"/>
                          </a:solidFill>
                          <a:effectLst/>
                          <a:latin typeface="Century Gothic" panose="020B0502020202020204" pitchFamily="34" charset="0"/>
                          <a:ea typeface="+mn-ea"/>
                          <a:cs typeface="+mn-cs"/>
                        </a:rPr>
                        <a:t>Show that the multiplication of two numbers can be done in any order (commutative) and division of one number by another cannot. </a:t>
                      </a:r>
                      <a:endParaRPr lang="en-GB" sz="1000" b="1" kern="1200" dirty="0">
                        <a:solidFill>
                          <a:schemeClr val="tx1"/>
                        </a:solidFill>
                        <a:effectLst/>
                        <a:latin typeface="Century Gothic" panose="020B0502020202020204" pitchFamily="34" charset="0"/>
                        <a:ea typeface="+mn-ea"/>
                        <a:cs typeface="+mn-cs"/>
                      </a:endParaRPr>
                    </a:p>
                    <a:p>
                      <a:r>
                        <a:rPr lang="en-GB" sz="1000" b="1" kern="1200" dirty="0">
                          <a:solidFill>
                            <a:schemeClr val="tx1"/>
                          </a:solidFill>
                          <a:effectLst/>
                          <a:latin typeface="Century Gothic" panose="020B0502020202020204" pitchFamily="34" charset="0"/>
                          <a:ea typeface="+mn-ea"/>
                          <a:cs typeface="+mn-cs"/>
                        </a:rPr>
                        <a:t>Statistics</a:t>
                      </a:r>
                    </a:p>
                    <a:p>
                      <a:r>
                        <a:rPr lang="en-GB" sz="1000" kern="1200" dirty="0">
                          <a:solidFill>
                            <a:schemeClr val="tx1"/>
                          </a:solidFill>
                          <a:effectLst/>
                          <a:latin typeface="Century Gothic" panose="020B0502020202020204" pitchFamily="34" charset="0"/>
                          <a:ea typeface="+mn-ea"/>
                          <a:cs typeface="+mn-cs"/>
                        </a:rPr>
                        <a:t>Interpret and construct simple pictograms, tally charts, block diagrams and simple tables. </a:t>
                      </a:r>
                    </a:p>
                    <a:p>
                      <a:r>
                        <a:rPr lang="en-GB" sz="1000" kern="1200" dirty="0">
                          <a:solidFill>
                            <a:schemeClr val="tx1"/>
                          </a:solidFill>
                          <a:effectLst/>
                          <a:latin typeface="Century Gothic" panose="020B0502020202020204" pitchFamily="34" charset="0"/>
                          <a:ea typeface="+mn-ea"/>
                          <a:cs typeface="+mn-cs"/>
                        </a:rPr>
                        <a:t>Ask and answer simple questions by counting the number of objects in each category and sorting the categories by quantity. </a:t>
                      </a:r>
                    </a:p>
                    <a:p>
                      <a:r>
                        <a:rPr lang="en-GB" sz="1000" kern="1200" dirty="0">
                          <a:solidFill>
                            <a:schemeClr val="tx1"/>
                          </a:solidFill>
                          <a:effectLst/>
                          <a:latin typeface="Century Gothic" panose="020B0502020202020204" pitchFamily="34" charset="0"/>
                          <a:ea typeface="+mn-ea"/>
                          <a:cs typeface="+mn-cs"/>
                        </a:rPr>
                        <a:t>Ask and answer questions about totalling and comparing categorical data. </a:t>
                      </a:r>
                      <a:endParaRPr lang="en-GB" sz="1000" b="0" kern="1200" dirty="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kern="1200" dirty="0">
                          <a:solidFill>
                            <a:schemeClr val="tx1"/>
                          </a:solidFill>
                          <a:effectLst/>
                          <a:latin typeface="Century Gothic" panose="020B0502020202020204" pitchFamily="34" charset="0"/>
                          <a:ea typeface="+mn-ea"/>
                          <a:cs typeface="+mn-cs"/>
                        </a:rPr>
                        <a:t>Geometry: Properties of Shape </a:t>
                      </a:r>
                      <a:endParaRPr lang="en-GB" sz="1000" u="none" kern="1200" dirty="0">
                        <a:solidFill>
                          <a:schemeClr val="tx1"/>
                        </a:solidFill>
                        <a:effectLst/>
                        <a:latin typeface="Century Gothic" panose="020B0502020202020204" pitchFamily="34" charset="0"/>
                        <a:ea typeface="+mn-ea"/>
                        <a:cs typeface="+mn-cs"/>
                      </a:endParaRPr>
                    </a:p>
                    <a:p>
                      <a:r>
                        <a:rPr lang="en-GB" sz="1000" kern="1200" dirty="0">
                          <a:solidFill>
                            <a:schemeClr val="tx1"/>
                          </a:solidFill>
                          <a:effectLst/>
                          <a:latin typeface="Century Gothic" panose="020B0502020202020204" pitchFamily="34" charset="0"/>
                          <a:ea typeface="+mn-ea"/>
                          <a:cs typeface="+mn-cs"/>
                        </a:rPr>
                        <a:t>Identify and describe the properties of 2-D shapes, including the number of sides and line symmetry in a vertical line. </a:t>
                      </a:r>
                    </a:p>
                    <a:p>
                      <a:r>
                        <a:rPr lang="en-GB" sz="1000" kern="1200" dirty="0">
                          <a:solidFill>
                            <a:schemeClr val="tx1"/>
                          </a:solidFill>
                          <a:effectLst/>
                          <a:latin typeface="Century Gothic" panose="020B0502020202020204" pitchFamily="34" charset="0"/>
                          <a:ea typeface="+mn-ea"/>
                          <a:cs typeface="+mn-cs"/>
                        </a:rPr>
                        <a:t>Identify and describe the properties of 3-D shapes, including the number of edges, vertices and faces. </a:t>
                      </a:r>
                    </a:p>
                    <a:p>
                      <a:r>
                        <a:rPr lang="en-GB" sz="1000" kern="1200" dirty="0">
                          <a:solidFill>
                            <a:schemeClr val="tx1"/>
                          </a:solidFill>
                          <a:effectLst/>
                          <a:latin typeface="Century Gothic" panose="020B0502020202020204" pitchFamily="34" charset="0"/>
                          <a:ea typeface="+mn-ea"/>
                          <a:cs typeface="+mn-cs"/>
                        </a:rPr>
                        <a:t>Identify 2-D shapes on the surface of 3-D shapes, [for example, a circle on a cylinder and a triangle on a pyramid].</a:t>
                      </a:r>
                    </a:p>
                    <a:p>
                      <a:r>
                        <a:rPr lang="en-GB" sz="1000" kern="1200" dirty="0">
                          <a:solidFill>
                            <a:schemeClr val="tx1"/>
                          </a:solidFill>
                          <a:effectLst/>
                          <a:latin typeface="Century Gothic" panose="020B0502020202020204" pitchFamily="34" charset="0"/>
                          <a:ea typeface="+mn-ea"/>
                          <a:cs typeface="+mn-cs"/>
                        </a:rPr>
                        <a:t>Compare and sort common 2-D and 3-D shapes and everyday </a:t>
                      </a:r>
                    </a:p>
                    <a:p>
                      <a:r>
                        <a:rPr lang="en-GB" sz="1000" kern="1200" dirty="0">
                          <a:solidFill>
                            <a:schemeClr val="tx1"/>
                          </a:solidFill>
                          <a:effectLst/>
                          <a:latin typeface="Century Gothic" panose="020B0502020202020204" pitchFamily="34" charset="0"/>
                          <a:ea typeface="+mn-ea"/>
                          <a:cs typeface="+mn-cs"/>
                        </a:rPr>
                        <a:t>objects. </a:t>
                      </a:r>
                      <a:endParaRPr lang="en-GB" sz="1000" b="1" u="sng" kern="1200" dirty="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kern="1200" dirty="0">
                          <a:solidFill>
                            <a:schemeClr val="tx1"/>
                          </a:solidFill>
                          <a:effectLst/>
                          <a:latin typeface="Century Gothic" panose="020B0502020202020204" pitchFamily="34" charset="0"/>
                          <a:ea typeface="+mn-ea"/>
                          <a:cs typeface="+mn-cs"/>
                        </a:rPr>
                        <a:t>Number: Fractions </a:t>
                      </a:r>
                    </a:p>
                    <a:p>
                      <a:r>
                        <a:rPr lang="en-GB" sz="1000" kern="1200" dirty="0">
                          <a:solidFill>
                            <a:schemeClr val="tx1"/>
                          </a:solidFill>
                          <a:effectLst/>
                          <a:latin typeface="Century Gothic" panose="020B0502020202020204" pitchFamily="34" charset="0"/>
                          <a:ea typeface="+mn-ea"/>
                          <a:cs typeface="+mn-cs"/>
                        </a:rPr>
                        <a:t>Recognise, find, name and write fractions 1/2, 1/3, 1/4, 2/4 and 3/4 of a length, shape, set of objects or quantity. </a:t>
                      </a:r>
                    </a:p>
                    <a:p>
                      <a:r>
                        <a:rPr lang="en-GB" sz="1000" kern="1200" dirty="0">
                          <a:solidFill>
                            <a:schemeClr val="tx1"/>
                          </a:solidFill>
                          <a:effectLst/>
                          <a:latin typeface="Century Gothic" panose="020B0502020202020204" pitchFamily="34" charset="0"/>
                          <a:ea typeface="+mn-ea"/>
                          <a:cs typeface="+mn-cs"/>
                        </a:rPr>
                        <a:t>Write simple fractions for example, 1/2 of 6 = 3 and </a:t>
                      </a:r>
                    </a:p>
                    <a:p>
                      <a:r>
                        <a:rPr lang="en-GB" sz="1000" kern="1200" dirty="0">
                          <a:solidFill>
                            <a:schemeClr val="tx1"/>
                          </a:solidFill>
                          <a:effectLst/>
                          <a:latin typeface="Century Gothic" panose="020B0502020202020204" pitchFamily="34" charset="0"/>
                          <a:ea typeface="+mn-ea"/>
                          <a:cs typeface="+mn-cs"/>
                        </a:rPr>
                        <a:t>recognise the equivalence of 2/4 and 1/2.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kern="1200" dirty="0">
                          <a:solidFill>
                            <a:schemeClr val="tx1"/>
                          </a:solidFill>
                          <a:effectLst/>
                          <a:latin typeface="Century Gothic" panose="020B0502020202020204" pitchFamily="34" charset="0"/>
                          <a:ea typeface="+mn-ea"/>
                          <a:cs typeface="+mn-cs"/>
                        </a:rPr>
                        <a:t>Measurement: Length and Height </a:t>
                      </a:r>
                      <a:endParaRPr lang="en-GB" sz="1000" u="none" kern="1200" dirty="0">
                        <a:solidFill>
                          <a:schemeClr val="tx1"/>
                        </a:solidFill>
                        <a:effectLst/>
                        <a:latin typeface="Century Gothic" panose="020B0502020202020204" pitchFamily="34" charset="0"/>
                        <a:ea typeface="+mn-ea"/>
                        <a:cs typeface="+mn-cs"/>
                      </a:endParaRPr>
                    </a:p>
                    <a:p>
                      <a:r>
                        <a:rPr lang="en-GB" sz="1000" kern="1200" dirty="0">
                          <a:solidFill>
                            <a:schemeClr val="tx1"/>
                          </a:solidFill>
                          <a:effectLst/>
                          <a:latin typeface="Century Gothic" panose="020B0502020202020204" pitchFamily="34" charset="0"/>
                          <a:ea typeface="+mn-ea"/>
                          <a:cs typeface="+mn-cs"/>
                        </a:rPr>
                        <a:t>Choose and use appropriate standard units to estimate and measure length/height in any direction (m/cm); mass (kg/g); temperature (°C); capacity (litres/ml) to the nearest appropriate unit, using rulers, scales, thermometers and measuring vessels. </a:t>
                      </a:r>
                    </a:p>
                    <a:p>
                      <a:r>
                        <a:rPr lang="en-GB" sz="1000" kern="1200" dirty="0">
                          <a:solidFill>
                            <a:schemeClr val="tx1"/>
                          </a:solidFill>
                          <a:effectLst/>
                          <a:latin typeface="Century Gothic" panose="020B0502020202020204" pitchFamily="34" charset="0"/>
                          <a:ea typeface="+mn-ea"/>
                          <a:cs typeface="+mn-cs"/>
                        </a:rPr>
                        <a:t>Compare and order lengths, mass, volume/capacity and record the results using &gt;, &lt; and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648050452"/>
              </p:ext>
            </p:extLst>
          </p:nvPr>
        </p:nvGraphicFramePr>
        <p:xfrm>
          <a:off x="166190" y="248607"/>
          <a:ext cx="5753347" cy="5351653"/>
        </p:xfrm>
        <a:graphic>
          <a:graphicData uri="http://schemas.openxmlformats.org/drawingml/2006/table">
            <a:tbl>
              <a:tblPr firstRow="1" firstCol="1" bandRow="1"/>
              <a:tblGrid>
                <a:gridCol w="5753347">
                  <a:extLst>
                    <a:ext uri="{9D8B030D-6E8A-4147-A177-3AD203B41FA5}">
                      <a16:colId xmlns:a16="http://schemas.microsoft.com/office/drawing/2014/main" val="20000"/>
                    </a:ext>
                  </a:extLst>
                </a:gridCol>
              </a:tblGrid>
              <a:tr h="149656">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English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0">
                <a:tc>
                  <a:txBody>
                    <a:bodyPr/>
                    <a:lstStyle/>
                    <a:p>
                      <a:r>
                        <a:rPr lang="en-GB" sz="1000" b="1" baseline="0" dirty="0">
                          <a:effectLst/>
                          <a:latin typeface="Century Gothic" panose="020B0502020202020204" pitchFamily="34" charset="0"/>
                          <a:ea typeface="Calibri" panose="020F0502020204030204" pitchFamily="34" charset="0"/>
                          <a:cs typeface="Times New Roman" panose="02020603050405020304" pitchFamily="18" charset="0"/>
                        </a:rPr>
                        <a:t>Phonics</a:t>
                      </a:r>
                      <a:endParaRPr lang="en-GB" sz="1000" b="0" baseline="0" dirty="0">
                        <a:effectLst/>
                        <a:latin typeface="Century Gothic" panose="020B0502020202020204" pitchFamily="34" charset="0"/>
                        <a:ea typeface="Calibri" panose="020F0502020204030204" pitchFamily="34" charset="0"/>
                        <a:cs typeface="Times New Roman" panose="02020603050405020304" pitchFamily="18" charset="0"/>
                      </a:endParaRPr>
                    </a:p>
                    <a:p>
                      <a:r>
                        <a:rPr lang="en-GB" sz="1000" b="0" baseline="0" dirty="0">
                          <a:effectLst/>
                          <a:latin typeface="Century Gothic" panose="020B0502020202020204" pitchFamily="34" charset="0"/>
                          <a:ea typeface="Calibri" panose="020F0502020204030204" pitchFamily="34" charset="0"/>
                          <a:cs typeface="Times New Roman" panose="02020603050405020304" pitchFamily="18" charset="0"/>
                        </a:rPr>
                        <a:t>Revising Phase 5 &amp; 6 phonics with alternative spellings.</a:t>
                      </a:r>
                    </a:p>
                    <a:p>
                      <a:r>
                        <a:rPr lang="en-GB" sz="1000" b="1" baseline="0" dirty="0">
                          <a:effectLst/>
                          <a:latin typeface="Century Gothic" panose="020B0502020202020204" pitchFamily="34" charset="0"/>
                          <a:ea typeface="+mn-ea"/>
                          <a:cs typeface="+mn-cs"/>
                        </a:rPr>
                        <a:t>Vocabulary, Grammar and Punctuation:</a:t>
                      </a:r>
                    </a:p>
                    <a:p>
                      <a:r>
                        <a:rPr lang="en-GB" sz="1000" b="0" baseline="0" dirty="0">
                          <a:effectLst/>
                          <a:latin typeface="Century Gothic" panose="020B0502020202020204" pitchFamily="34" charset="0"/>
                          <a:ea typeface="+mn-ea"/>
                          <a:cs typeface="+mn-cs"/>
                        </a:rPr>
                        <a:t>Identifying and using verbs and adverbs.  </a:t>
                      </a:r>
                    </a:p>
                    <a:p>
                      <a:r>
                        <a:rPr lang="en-GB" sz="1000" b="0" baseline="0" dirty="0">
                          <a:effectLst/>
                          <a:latin typeface="Century Gothic" panose="020B0502020202020204" pitchFamily="34" charset="0"/>
                          <a:ea typeface="+mn-ea"/>
                          <a:cs typeface="+mn-cs"/>
                        </a:rPr>
                        <a:t>Recognising and applying the suffix </a:t>
                      </a:r>
                      <a:r>
                        <a:rPr lang="en-GB" sz="1000" b="0" baseline="0" dirty="0" err="1">
                          <a:effectLst/>
                          <a:latin typeface="Century Gothic" panose="020B0502020202020204" pitchFamily="34" charset="0"/>
                          <a:ea typeface="+mn-ea"/>
                          <a:cs typeface="+mn-cs"/>
                        </a:rPr>
                        <a:t>ly</a:t>
                      </a:r>
                      <a:r>
                        <a:rPr lang="en-GB" sz="1000" b="0" baseline="0" dirty="0">
                          <a:effectLst/>
                          <a:latin typeface="Century Gothic" panose="020B0502020202020204" pitchFamily="34" charset="0"/>
                          <a:ea typeface="+mn-ea"/>
                          <a:cs typeface="+mn-cs"/>
                        </a:rPr>
                        <a:t> to an adjective to create an adverb.</a:t>
                      </a:r>
                    </a:p>
                    <a:p>
                      <a:r>
                        <a:rPr lang="en-GB" sz="1000" b="0" baseline="0" dirty="0">
                          <a:effectLst/>
                          <a:latin typeface="Century Gothic" panose="020B0502020202020204" pitchFamily="34" charset="0"/>
                          <a:ea typeface="+mn-ea"/>
                          <a:cs typeface="+mn-cs"/>
                        </a:rPr>
                        <a:t>Apostrophes – identifying them in contractions. Understanding the possessive apostrophes and being able to identify the plural and possessive apostrophe in sentences.</a:t>
                      </a:r>
                    </a:p>
                    <a:p>
                      <a:endParaRPr lang="en-GB" sz="1000" b="0" baseline="0" dirty="0">
                        <a:effectLst/>
                        <a:latin typeface="Century Gothic" panose="020B0502020202020204" pitchFamily="34" charset="0"/>
                        <a:ea typeface="+mn-ea"/>
                        <a:cs typeface="+mn-cs"/>
                      </a:endParaRPr>
                    </a:p>
                    <a:p>
                      <a:r>
                        <a:rPr lang="en-GB" sz="1000" b="1" baseline="0" dirty="0">
                          <a:effectLst/>
                          <a:latin typeface="Century Gothic" panose="020B0502020202020204" pitchFamily="34" charset="0"/>
                          <a:ea typeface="Calibri" panose="020F0502020204030204" pitchFamily="34" charset="0"/>
                          <a:cs typeface="Times New Roman" panose="02020603050405020304" pitchFamily="18" charset="0"/>
                        </a:rPr>
                        <a:t>Reading and VIPERS (vocabulary, infer, predict, explain, retrieve, sequence/summarise):</a:t>
                      </a:r>
                    </a:p>
                    <a:p>
                      <a:r>
                        <a:rPr lang="en-GB" sz="1000" b="0" baseline="0" dirty="0">
                          <a:effectLst/>
                          <a:latin typeface="Century Gothic" panose="020B0502020202020204" pitchFamily="34" charset="0"/>
                          <a:ea typeface="Calibri" panose="020F0502020204030204" pitchFamily="34" charset="0"/>
                          <a:cs typeface="Times New Roman" panose="02020603050405020304" pitchFamily="18" charset="0"/>
                        </a:rPr>
                        <a:t>Through studying a variety of key texts, both fiction and non fiction, we will:</a:t>
                      </a:r>
                    </a:p>
                    <a:p>
                      <a:pPr marL="171450" indent="-171450">
                        <a:buFont typeface="Arial" panose="020B0604020202020204" pitchFamily="34" charset="0"/>
                        <a:buChar char="•"/>
                      </a:pPr>
                      <a:r>
                        <a:rPr lang="en-GB" sz="1000" b="0" baseline="0" dirty="0">
                          <a:effectLst/>
                          <a:latin typeface="Century Gothic" panose="020B0502020202020204" pitchFamily="34" charset="0"/>
                          <a:ea typeface="Calibri" panose="020F0502020204030204" pitchFamily="34" charset="0"/>
                          <a:cs typeface="Times New Roman" panose="02020603050405020304" pitchFamily="18" charset="0"/>
                        </a:rPr>
                        <a:t>develop our understanding by drawing on what we already know or on background information and vocabulary provided by the teacher	</a:t>
                      </a:r>
                    </a:p>
                    <a:p>
                      <a:pPr marL="0" indent="0">
                        <a:buFont typeface="Arial" panose="020B0604020202020204" pitchFamily="34" charset="0"/>
                        <a:buNone/>
                      </a:pPr>
                      <a:r>
                        <a:rPr lang="en-GB" sz="1000" b="0" baseline="0" dirty="0">
                          <a:effectLst/>
                          <a:latin typeface="Century Gothic" panose="020B0502020202020204" pitchFamily="34" charset="0"/>
                          <a:ea typeface="Calibri" panose="020F0502020204030204" pitchFamily="34" charset="0"/>
                          <a:cs typeface="Times New Roman" panose="02020603050405020304" pitchFamily="18" charset="0"/>
                        </a:rPr>
                        <a:t>Through studying our key texts we will:</a:t>
                      </a:r>
                    </a:p>
                    <a:p>
                      <a:pPr marL="171450" indent="-171450">
                        <a:buFont typeface="Arial" panose="020B0604020202020204" pitchFamily="34" charset="0"/>
                        <a:buChar char="•"/>
                      </a:pPr>
                      <a:r>
                        <a:rPr lang="en-GB" sz="1000" b="0" baseline="0" dirty="0">
                          <a:effectLst/>
                          <a:latin typeface="Century Gothic" panose="020B0502020202020204" pitchFamily="34" charset="0"/>
                          <a:ea typeface="Calibri" panose="020F0502020204030204" pitchFamily="34" charset="0"/>
                          <a:cs typeface="Times New Roman" panose="02020603050405020304" pitchFamily="18" charset="0"/>
                        </a:rPr>
                        <a:t>develop pleasure in reading, motivation to read, vocabulary and understanding by becoming increasingly familiar with and retelling stories, fairy stories and traditional tales	</a:t>
                      </a:r>
                    </a:p>
                    <a:p>
                      <a:r>
                        <a:rPr lang="en-GB" sz="1000" b="1" baseline="0" dirty="0">
                          <a:effectLst/>
                          <a:latin typeface="Century Gothic" panose="020B0502020202020204" pitchFamily="34" charset="0"/>
                          <a:cs typeface="Times New Roman" panose="02020603050405020304" pitchFamily="18" charset="0"/>
                        </a:rPr>
                        <a:t>Key texts: </a:t>
                      </a:r>
                      <a:r>
                        <a:rPr lang="en-GB" sz="1000" b="0" baseline="0" dirty="0">
                          <a:effectLst/>
                          <a:latin typeface="Century Gothic" panose="020B0502020202020204" pitchFamily="34" charset="0"/>
                          <a:cs typeface="Times New Roman" panose="02020603050405020304" pitchFamily="18" charset="0"/>
                        </a:rPr>
                        <a:t>Ice Bear,  Arctic Song, Togo,  The Great Fire of London, The Diary of Samuel Pepys. Toby and The Great Fire and The Great Fire Dogs.</a:t>
                      </a:r>
                    </a:p>
                    <a:p>
                      <a:endParaRPr lang="en-GB" sz="1000" b="0" baseline="0" dirty="0">
                        <a:effectLst/>
                        <a:latin typeface="Century Gothic" panose="020B0502020202020204" pitchFamily="34" charset="0"/>
                        <a:cs typeface="Times New Roman" panose="02020603050405020304" pitchFamily="18" charset="0"/>
                      </a:endParaRPr>
                    </a:p>
                    <a:p>
                      <a:r>
                        <a:rPr lang="en-GB" sz="1000" b="1" baseline="0" dirty="0">
                          <a:effectLst/>
                          <a:latin typeface="Century Gothic" panose="020B0502020202020204" pitchFamily="34" charset="0"/>
                          <a:cs typeface="Times New Roman" panose="02020603050405020304" pitchFamily="18" charset="0"/>
                        </a:rPr>
                        <a:t>Writing:</a:t>
                      </a:r>
                    </a:p>
                    <a:p>
                      <a:r>
                        <a:rPr lang="en-GB" sz="1000" b="0" kern="1200" dirty="0">
                          <a:solidFill>
                            <a:schemeClr val="tx1"/>
                          </a:solidFill>
                          <a:effectLst/>
                          <a:latin typeface="Century Gothic" panose="020B0502020202020204" pitchFamily="34" charset="0"/>
                          <a:ea typeface="+mn-ea"/>
                          <a:cs typeface="+mn-cs"/>
                        </a:rPr>
                        <a:t>Develop positive attitudes towards and stamina for writing through planning, drafting and editing by:</a:t>
                      </a:r>
                    </a:p>
                    <a:p>
                      <a:pPr marL="171450" indent="-171450">
                        <a:buFont typeface="Arial" panose="020B0604020202020204" pitchFamily="34" charset="0"/>
                        <a:buChar char="•"/>
                      </a:pPr>
                      <a:r>
                        <a:rPr lang="en-GB" sz="1000" b="0" kern="1200" dirty="0">
                          <a:solidFill>
                            <a:schemeClr val="tx1"/>
                          </a:solidFill>
                          <a:effectLst/>
                          <a:latin typeface="Century Gothic" panose="020B0502020202020204" pitchFamily="34" charset="0"/>
                          <a:ea typeface="+mn-ea"/>
                          <a:cs typeface="+mn-cs"/>
                        </a:rPr>
                        <a:t>writing about real events, including</a:t>
                      </a:r>
                      <a:r>
                        <a:rPr lang="en-GB" sz="1000" b="0" kern="1200" baseline="0" dirty="0">
                          <a:solidFill>
                            <a:schemeClr val="tx1"/>
                          </a:solidFill>
                          <a:effectLst/>
                          <a:latin typeface="Century Gothic" panose="020B0502020202020204" pitchFamily="34" charset="0"/>
                          <a:ea typeface="+mn-ea"/>
                          <a:cs typeface="+mn-cs"/>
                        </a:rPr>
                        <a:t> diary entries on The Plague and The Great Fire of London.</a:t>
                      </a:r>
                      <a:endParaRPr lang="en-GB" sz="1000" b="0" kern="1200" dirty="0">
                        <a:solidFill>
                          <a:schemeClr val="tx1"/>
                        </a:solidFill>
                        <a:effectLst/>
                        <a:latin typeface="Century Gothic" panose="020B050202020202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1"/>
                          </a:solidFill>
                          <a:effectLst/>
                          <a:latin typeface="Century Gothic" panose="020B0502020202020204" pitchFamily="34" charset="0"/>
                          <a:ea typeface="+mn-ea"/>
                          <a:cs typeface="+mn-cs"/>
                        </a:rPr>
                        <a:t>writing for different purposes including</a:t>
                      </a:r>
                      <a:r>
                        <a:rPr lang="en-GB" sz="1000" b="0" kern="1200" baseline="0" dirty="0">
                          <a:solidFill>
                            <a:schemeClr val="tx1"/>
                          </a:solidFill>
                          <a:effectLst/>
                          <a:latin typeface="Century Gothic" panose="020B0502020202020204" pitchFamily="34" charset="0"/>
                          <a:ea typeface="+mn-ea"/>
                          <a:cs typeface="+mn-cs"/>
                        </a:rPr>
                        <a:t> non chronological reports on polar bears</a:t>
                      </a:r>
                      <a:r>
                        <a:rPr lang="en-GB" sz="1000" b="0" kern="1200" dirty="0">
                          <a:solidFill>
                            <a:schemeClr val="tx1"/>
                          </a:solidFill>
                          <a:effectLst/>
                          <a:latin typeface="Century Gothic" panose="020B0502020202020204" pitchFamily="34" charset="0"/>
                          <a:ea typeface="+mn-ea"/>
                          <a:cs typeface="+mn-cs"/>
                        </a:rPr>
                        <a:t>, a setting description,</a:t>
                      </a:r>
                      <a:r>
                        <a:rPr lang="en-GB" sz="1000" b="0" kern="1200" baseline="0" dirty="0">
                          <a:solidFill>
                            <a:schemeClr val="tx1"/>
                          </a:solidFill>
                          <a:effectLst/>
                          <a:latin typeface="Century Gothic" panose="020B0502020202020204" pitchFamily="34" charset="0"/>
                          <a:ea typeface="+mn-ea"/>
                          <a:cs typeface="+mn-cs"/>
                        </a:rPr>
                        <a:t> a letter to the mayor of Nome </a:t>
                      </a:r>
                      <a:r>
                        <a:rPr lang="en-GB" sz="1000" b="0" kern="1200" dirty="0">
                          <a:solidFill>
                            <a:schemeClr val="tx1"/>
                          </a:solidFill>
                          <a:effectLst/>
                          <a:latin typeface="Century Gothic" panose="020B0502020202020204" pitchFamily="34" charset="0"/>
                          <a:ea typeface="+mn-ea"/>
                          <a:cs typeface="+mn-cs"/>
                        </a:rPr>
                        <a:t>and a</a:t>
                      </a:r>
                      <a:r>
                        <a:rPr lang="en-GB" sz="1000" b="0" kern="1200" baseline="0" dirty="0">
                          <a:solidFill>
                            <a:schemeClr val="tx1"/>
                          </a:solidFill>
                          <a:effectLst/>
                          <a:latin typeface="Century Gothic" panose="020B0502020202020204" pitchFamily="34" charset="0"/>
                          <a:ea typeface="+mn-ea"/>
                          <a:cs typeface="+mn-cs"/>
                        </a:rPr>
                        <a:t> commemorate plaque.</a:t>
                      </a:r>
                      <a:endParaRPr lang="en-GB" sz="1000" b="0" kern="1200" dirty="0">
                        <a:solidFill>
                          <a:schemeClr val="tx1"/>
                        </a:solidFill>
                        <a:effectLst/>
                        <a:latin typeface="Century Gothic" panose="020B0502020202020204" pitchFamily="34" charset="0"/>
                        <a:ea typeface="+mn-ea"/>
                        <a:cs typeface="+mn-cs"/>
                      </a:endParaRPr>
                    </a:p>
                    <a:p>
                      <a:pPr marL="0" indent="0">
                        <a:buFont typeface="Arial" panose="020B0604020202020204" pitchFamily="34" charset="0"/>
                        <a:buNone/>
                      </a:pPr>
                      <a:r>
                        <a:rPr lang="en-GB" sz="1000" b="0" kern="1200" dirty="0">
                          <a:solidFill>
                            <a:schemeClr val="tx1"/>
                          </a:solidFill>
                          <a:effectLst/>
                          <a:latin typeface="Century Gothic" panose="020B0502020202020204" pitchFamily="34" charset="0"/>
                          <a:ea typeface="+mn-ea"/>
                          <a:cs typeface="+mn-cs"/>
                        </a:rPr>
                        <a:t>Handwriting - lower-case letters of the correct size, start using some of the diagonal and horizontal strokes needed to join letters, write capital letters and digits of the correct size, orientation, use spacing between words that reflects the size of the letters</a:t>
                      </a:r>
                    </a:p>
                    <a:p>
                      <a:pPr marL="0" indent="0">
                        <a:buFont typeface="Arial" panose="020B0604020202020204" pitchFamily="34" charset="0"/>
                        <a:buNone/>
                      </a:pPr>
                      <a:endParaRPr lang="en-GB" sz="1000" b="0" kern="1200" dirty="0">
                        <a:solidFill>
                          <a:schemeClr val="tx1"/>
                        </a:solidFill>
                        <a:effectLst/>
                        <a:latin typeface="Century Gothic" panose="020B0502020202020204" pitchFamily="34" charset="0"/>
                        <a:ea typeface="+mn-ea"/>
                        <a:cs typeface="+mn-cs"/>
                      </a:endParaRPr>
                    </a:p>
                    <a:p>
                      <a:pPr marL="0" indent="0">
                        <a:buFont typeface="Arial" panose="020B0604020202020204" pitchFamily="34" charset="0"/>
                        <a:buNone/>
                      </a:pPr>
                      <a:r>
                        <a:rPr lang="en-GB" sz="1000" b="1" kern="1200" dirty="0">
                          <a:solidFill>
                            <a:schemeClr val="tx1"/>
                          </a:solidFill>
                          <a:effectLst/>
                          <a:latin typeface="Century Gothic" panose="020B0502020202020204" pitchFamily="34" charset="0"/>
                          <a:ea typeface="+mn-ea"/>
                          <a:cs typeface="+mn-cs"/>
                        </a:rPr>
                        <a:t>Reading and writing the Year 2 common exception words.</a:t>
                      </a:r>
                    </a:p>
                    <a:p>
                      <a:pPr marL="0" indent="0">
                        <a:buFont typeface="Arial" panose="020B0604020202020204" pitchFamily="34" charset="0"/>
                        <a:buNone/>
                      </a:pPr>
                      <a:r>
                        <a:rPr lang="en-GB" sz="1000" b="0" kern="1200" dirty="0">
                          <a:solidFill>
                            <a:schemeClr val="tx1"/>
                          </a:solidFill>
                          <a:effectLst/>
                          <a:latin typeface="Century Gothic" panose="020B0502020202020204" pitchFamily="34" charset="0"/>
                          <a:ea typeface="+mn-ea"/>
                          <a:cs typeface="+mn-cs"/>
                        </a:rPr>
                        <a:t>In order to support with the above we will partake in a range of speaking and listening and drama activities – including BBC School Radio – The</a:t>
                      </a:r>
                      <a:r>
                        <a:rPr lang="en-GB" sz="1000" b="0" kern="1200" baseline="0" dirty="0">
                          <a:solidFill>
                            <a:schemeClr val="tx1"/>
                          </a:solidFill>
                          <a:effectLst/>
                          <a:latin typeface="Century Gothic" panose="020B0502020202020204" pitchFamily="34" charset="0"/>
                          <a:ea typeface="+mn-ea"/>
                          <a:cs typeface="+mn-cs"/>
                        </a:rPr>
                        <a:t> Plague in Eyam and The Great Fire of London – drama series.</a:t>
                      </a:r>
                      <a:endParaRPr lang="en-GB" sz="1000" b="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20330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5416</TotalTime>
  <Words>1617</Words>
  <Application>Microsoft Office PowerPoint</Application>
  <PresentationFormat>Widescreen</PresentationFormat>
  <Paragraphs>101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dc:creator>
  <cp:lastModifiedBy>Louise</cp:lastModifiedBy>
  <cp:revision>141</cp:revision>
  <cp:lastPrinted>2017-11-29T10:24:31Z</cp:lastPrinted>
  <dcterms:created xsi:type="dcterms:W3CDTF">2017-11-23T10:45:01Z</dcterms:created>
  <dcterms:modified xsi:type="dcterms:W3CDTF">2021-02-25T16:16:20Z</dcterms:modified>
</cp:coreProperties>
</file>