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</p:sldMasterIdLst>
  <p:notesMasterIdLst>
    <p:notesMasterId r:id="rId14"/>
  </p:notesMasterIdLst>
  <p:sldIdLst>
    <p:sldId id="271" r:id="rId6"/>
    <p:sldId id="272" r:id="rId7"/>
    <p:sldId id="277" r:id="rId8"/>
    <p:sldId id="273" r:id="rId9"/>
    <p:sldId id="274" r:id="rId10"/>
    <p:sldId id="275" r:id="rId11"/>
    <p:sldId id="278" r:id="rId12"/>
    <p:sldId id="279" r:id="rId1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e Harper" initials="AH" lastIdx="2" clrIdx="0"/>
  <p:cmAuthor id="1" name="Duncan" initials="D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4994" autoAdjust="0"/>
  </p:normalViewPr>
  <p:slideViewPr>
    <p:cSldViewPr>
      <p:cViewPr varScale="1">
        <p:scale>
          <a:sx n="70" d="100"/>
          <a:sy n="70" d="100"/>
        </p:scale>
        <p:origin x="148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21625-5E7D-403E-BED7-733AA2A79391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37BAB-E070-4B0C-92B3-A378A2388B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20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37BAB-E070-4B0C-92B3-A378A2388B61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3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3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46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22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73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1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04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55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2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0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08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6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AAC6-3885-4797-B8C0-276D3931988C}" type="datetimeFigureOut">
              <a:rPr lang="en-GB" smtClean="0"/>
              <a:pPr/>
              <a:t>02/02/2019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C26E-772D-4423-8B32-6089729A4E0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2" descr="C:\Users\Duncan\Documents\anne\Place to Be\P2B_background.d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-1"/>
            <a:ext cx="10428650" cy="782148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188640"/>
            <a:ext cx="2704436" cy="1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BAAC6-3885-4797-B8C0-276D393198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2C26E-772D-4423-8B32-6089729A4E0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Duncan\Documents\anne\Place to Be\P2B_background.d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-1"/>
            <a:ext cx="10428650" cy="782148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9512" y="188640"/>
            <a:ext cx="2704436" cy="1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45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zwj8pzr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inyurl.com/ybwo8hq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yc4c7bw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6.png"/><Relationship Id="rId9" Type="http://schemas.openxmlformats.org/officeDocument/2006/relationships/hyperlink" Target="https://tinyurl.com/yc3hwa89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yd85pnhk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inyurl.com/ybwo8hq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gv7hbzn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hyperlink" Target="https://tinyurl.com/yc3hwa8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zwj8pzr" TargetMode="External"/><Relationship Id="rId5" Type="http://schemas.openxmlformats.org/officeDocument/2006/relationships/hyperlink" Target="https://tinyurl.com/ybwo8hq5" TargetMode="External"/><Relationship Id="rId10" Type="http://schemas.openxmlformats.org/officeDocument/2006/relationships/hyperlink" Target="https://tinyurl.com/yd85pnhk" TargetMode="External"/><Relationship Id="rId4" Type="http://schemas.openxmlformats.org/officeDocument/2006/relationships/hyperlink" Target="https://tinyurl.com/yc4c7bwd" TargetMode="External"/><Relationship Id="rId9" Type="http://schemas.openxmlformats.org/officeDocument/2006/relationships/hyperlink" Target="https://tinyurl.com/gv7hbz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7584" y="3448787"/>
            <a:ext cx="748883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Children’s Mental Health Week</a:t>
            </a:r>
          </a:p>
          <a:p>
            <a:pPr algn="ctr" eaLnBrk="1" hangingPunct="1"/>
            <a:r>
              <a:rPr lang="en-US" altLang="en-US" sz="2800" b="1" dirty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4</a:t>
            </a:r>
            <a:r>
              <a:rPr lang="en-US" altLang="en-US" sz="2800" b="1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 – 10 February 2019</a:t>
            </a:r>
          </a:p>
          <a:p>
            <a:pPr algn="ctr" eaLnBrk="1" hangingPunct="1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r>
              <a:rPr lang="en-GB" altLang="en-US" sz="2800" b="1" dirty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Healthy: Inside and Out</a:t>
            </a:r>
            <a:endParaRPr lang="en-GB" altLang="en-US" sz="2800" b="1" dirty="0">
              <a:latin typeface="Arial Rounded MT Bold" pitchFamily="34" charset="0"/>
            </a:endParaRPr>
          </a:p>
          <a:p>
            <a:pPr algn="ctr" eaLnBrk="1" hangingPunct="1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2400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Assembly slides for Primary Schools</a:t>
            </a:r>
          </a:p>
          <a:p>
            <a:pPr algn="ctr"/>
            <a:endParaRPr lang="en-GB" altLang="en-US" sz="2400" b="1" dirty="0" smtClean="0">
              <a:solidFill>
                <a:srgbClr val="BA0B2A"/>
              </a:solidFill>
              <a:latin typeface="Arial Rounded MT Bold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2400" dirty="0" smtClean="0">
                <a:solidFill>
                  <a:srgbClr val="BA0B2A"/>
                </a:solidFill>
                <a:latin typeface="Omnes Medium" pitchFamily="50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8384" y="638132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pic>
        <p:nvPicPr>
          <p:cNvPr id="1026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67" y="543143"/>
            <a:ext cx="6162065" cy="287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2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612" y="381144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Being healthy </a:t>
            </a:r>
          </a:p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732868"/>
            <a:ext cx="88924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en-GB" altLang="en-US" sz="3200" dirty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H</a:t>
            </a:r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ow </a:t>
            </a:r>
            <a:r>
              <a:rPr lang="en-GB" altLang="en-US" sz="3200" dirty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do we stay healthy</a:t>
            </a:r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?</a:t>
            </a: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</a:pPr>
            <a:endParaRPr lang="en-US" altLang="en-US" sz="2200" dirty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</a:pP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9710" y="5301205"/>
            <a:ext cx="1044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Food</a:t>
            </a:r>
            <a:endParaRPr lang="en-GB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8978" y="5284662"/>
            <a:ext cx="2337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Being active</a:t>
            </a:r>
            <a:endParaRPr lang="en-GB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7091" y="5310311"/>
            <a:ext cx="116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Sleep</a:t>
            </a:r>
            <a:endParaRPr lang="en-GB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AFFD8"/>
              </a:clrFrom>
              <a:clrTo>
                <a:srgbClr val="FAFF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53963" r="61672" b="14399"/>
          <a:stretch/>
        </p:blipFill>
        <p:spPr bwMode="auto">
          <a:xfrm>
            <a:off x="223788" y="3004667"/>
            <a:ext cx="2675136" cy="228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2" y="3002992"/>
            <a:ext cx="3367767" cy="22101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4825" r="58097" b="30303"/>
          <a:stretch/>
        </p:blipFill>
        <p:spPr>
          <a:xfrm>
            <a:off x="6610885" y="2479721"/>
            <a:ext cx="2321278" cy="283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3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612" y="381144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Being healthy </a:t>
            </a:r>
          </a:p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585" y="1412776"/>
            <a:ext cx="56948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How do you cheer yourself up when you feel sad?</a:t>
            </a: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en-US" sz="2200" dirty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702" y="2462529"/>
            <a:ext cx="6390643" cy="4282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19415" y="1844824"/>
            <a:ext cx="111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Talk to someone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1246" y="1442354"/>
            <a:ext cx="1185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Go outside and play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35469" y="2692293"/>
            <a:ext cx="997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Play happy music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928461" y="2910719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Watch TV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147835" y="5269277"/>
            <a:ext cx="1406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 something you enjoy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16915" y="4064411"/>
            <a:ext cx="109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sleep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1246" y="5180999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Get a cuddle from someone, a pet or a toy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887420" y="3976614"/>
            <a:ext cx="1096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healthy snack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4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81144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sz="2800" b="1" dirty="0" smtClean="0">
              <a:solidFill>
                <a:srgbClr val="BA0B2A"/>
              </a:solidFill>
              <a:latin typeface="Arial Rounded MT Bold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6612" y="381144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Bodies and minds</a:t>
            </a:r>
          </a:p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015716" y="1772816"/>
            <a:ext cx="51125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What do you feel in your body when you’re…</a:t>
            </a: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</a:pPr>
            <a:endParaRPr lang="en-US" altLang="en-US" sz="2200" dirty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</a:pP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6209" y="4591280"/>
            <a:ext cx="143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Angry?</a:t>
            </a:r>
            <a:endParaRPr lang="en-GB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4752" y="4866643"/>
            <a:ext cx="1508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Happy?</a:t>
            </a:r>
            <a:endParaRPr lang="en-GB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2396" y="4339064"/>
            <a:ext cx="1843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Nervous?</a:t>
            </a:r>
            <a:endParaRPr lang="en-GB" sz="28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6FDF7"/>
              </a:clrFrom>
              <a:clrTo>
                <a:srgbClr val="E6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0" t="47778" r="15692" b="27592"/>
          <a:stretch/>
        </p:blipFill>
        <p:spPr>
          <a:xfrm>
            <a:off x="3349210" y="2807418"/>
            <a:ext cx="2445580" cy="2062635"/>
          </a:xfrm>
          <a:prstGeom prst="trapezoid">
            <a:avLst>
              <a:gd name="adj" fmla="val 8352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1" r="67333" b="15607"/>
          <a:stretch/>
        </p:blipFill>
        <p:spPr>
          <a:xfrm>
            <a:off x="450985" y="2532112"/>
            <a:ext cx="2208916" cy="2062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/>
        </p:blipFill>
        <p:spPr>
          <a:xfrm>
            <a:off x="6977259" y="1807217"/>
            <a:ext cx="1588953" cy="2177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959" y="5047702"/>
            <a:ext cx="2137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Hot</a:t>
            </a:r>
          </a:p>
          <a:p>
            <a:r>
              <a:rPr lang="en-GB" dirty="0" smtClean="0"/>
              <a:t>Tight muscles</a:t>
            </a:r>
          </a:p>
          <a:p>
            <a:r>
              <a:rPr lang="en-GB" dirty="0" smtClean="0"/>
              <a:t>Want people to go away</a:t>
            </a:r>
          </a:p>
          <a:p>
            <a:r>
              <a:rPr lang="en-GB" dirty="0" smtClean="0"/>
              <a:t>Unhappy</a:t>
            </a:r>
          </a:p>
          <a:p>
            <a:r>
              <a:rPr lang="en-GB" dirty="0" smtClean="0"/>
              <a:t>Like I will burst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697559" y="5388925"/>
            <a:ext cx="1795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Warm</a:t>
            </a:r>
          </a:p>
          <a:p>
            <a:r>
              <a:rPr lang="en-GB" dirty="0" smtClean="0"/>
              <a:t>Relaxed</a:t>
            </a:r>
          </a:p>
          <a:p>
            <a:r>
              <a:rPr lang="en-GB" dirty="0" smtClean="0"/>
              <a:t>Sociable</a:t>
            </a:r>
          </a:p>
          <a:p>
            <a:r>
              <a:rPr lang="en-GB" dirty="0" smtClean="0"/>
              <a:t>Happy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62785" y="4852890"/>
            <a:ext cx="2576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Fizzy tummy</a:t>
            </a:r>
          </a:p>
          <a:p>
            <a:r>
              <a:rPr lang="en-GB" dirty="0" smtClean="0"/>
              <a:t>Distracted</a:t>
            </a:r>
          </a:p>
          <a:p>
            <a:r>
              <a:rPr lang="en-GB" dirty="0" smtClean="0"/>
              <a:t>A bit poorly</a:t>
            </a:r>
          </a:p>
          <a:p>
            <a:r>
              <a:rPr lang="en-GB" dirty="0" smtClean="0"/>
              <a:t>Unsure</a:t>
            </a:r>
          </a:p>
          <a:p>
            <a:r>
              <a:rPr lang="en-GB" dirty="0" smtClean="0"/>
              <a:t>Frightened – but not sure what of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7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5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81144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182" y="1630818"/>
            <a:ext cx="89284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endParaRPr lang="en-US" altLang="en-US" sz="2200" dirty="0" smtClean="0">
              <a:solidFill>
                <a:srgbClr val="EF7745"/>
              </a:solidFill>
              <a:latin typeface="Arial Rounded MT Bold" pitchFamily="34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</a:pP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marL="514350" indent="-514350" algn="ctr">
              <a:lnSpc>
                <a:spcPct val="150000"/>
              </a:lnSpc>
            </a:pPr>
            <a:endParaRPr lang="en-US" altLang="en-US" sz="2200" dirty="0" smtClean="0">
              <a:solidFill>
                <a:srgbClr val="EF7745"/>
              </a:solidFill>
              <a:latin typeface="Omnes Bold" pitchFamily="50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6612" y="381144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Bodies and minds</a:t>
            </a:r>
          </a:p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844" y="1483668"/>
            <a:ext cx="807250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Our bodies and minds are </a:t>
            </a:r>
            <a:r>
              <a:rPr lang="en-GB" altLang="en-US" sz="2800" dirty="0" smtClean="0">
                <a:solidFill>
                  <a:srgbClr val="C00000"/>
                </a:solidFill>
                <a:latin typeface="Arial Rounded MT Bold" pitchFamily="34" charset="0"/>
                <a:cs typeface="Arial" panose="020B0604020202020204" pitchFamily="34" charset="0"/>
              </a:rPr>
              <a:t>connected!</a:t>
            </a:r>
          </a:p>
          <a:p>
            <a:r>
              <a:rPr lang="en-GB" altLang="en-US" sz="28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Looking after our </a:t>
            </a:r>
            <a:r>
              <a:rPr lang="en-GB" altLang="en-US" sz="2800" dirty="0" smtClean="0">
                <a:solidFill>
                  <a:srgbClr val="C00000"/>
                </a:solidFill>
                <a:latin typeface="Arial Rounded MT Bold" pitchFamily="34" charset="0"/>
                <a:cs typeface="Arial" panose="020B0604020202020204" pitchFamily="34" charset="0"/>
              </a:rPr>
              <a:t>bodies</a:t>
            </a:r>
            <a:r>
              <a:rPr lang="en-GB" altLang="en-US" sz="28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 helps our </a:t>
            </a:r>
            <a:r>
              <a:rPr lang="en-GB" altLang="en-US" sz="2800" dirty="0" smtClean="0">
                <a:solidFill>
                  <a:srgbClr val="C00000"/>
                </a:solidFill>
                <a:latin typeface="Arial Rounded MT Bold" pitchFamily="34" charset="0"/>
                <a:cs typeface="Arial" panose="020B0604020202020204" pitchFamily="34" charset="0"/>
              </a:rPr>
              <a:t>minds</a:t>
            </a:r>
            <a:r>
              <a:rPr lang="en-GB" altLang="en-US" sz="28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 too.</a:t>
            </a:r>
            <a:endParaRPr lang="en-US" altLang="en-US" sz="2800" dirty="0" smtClean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3200" dirty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3200" dirty="0" smtClean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2" y="2720965"/>
            <a:ext cx="4089128" cy="3312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1854" y="2564904"/>
            <a:ext cx="4262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Infants</a:t>
            </a:r>
            <a:endParaRPr lang="en-GB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Exercise: </a:t>
            </a:r>
            <a:r>
              <a:rPr lang="en-GB" dirty="0">
                <a:latin typeface="Arial Rounded MT Bold" panose="020F0704030504030204" pitchFamily="34" charset="0"/>
                <a:hlinkClick r:id="rId6"/>
              </a:rPr>
              <a:t>tinyurl.com/yc4c7bwd 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this section: </a:t>
            </a:r>
            <a:r>
              <a:rPr lang="en-GB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1m03-2m48</a:t>
            </a:r>
          </a:p>
          <a:p>
            <a:endParaRPr lang="en-GB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Sleep: </a:t>
            </a:r>
            <a:r>
              <a:rPr lang="en-GB" dirty="0">
                <a:latin typeface="Arial Rounded MT Bold" panose="020F0704030504030204" pitchFamily="34" charset="0"/>
                <a:hlinkClick r:id="rId7"/>
              </a:rPr>
              <a:t>tinyurl.com/ybwo8hq5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this section: 2m35 - 3m30 </a:t>
            </a:r>
            <a:endParaRPr lang="en-GB" dirty="0" smtClean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Juniors</a:t>
            </a:r>
            <a:endParaRPr lang="en-GB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Food: </a:t>
            </a:r>
            <a:r>
              <a:rPr lang="en-GB" dirty="0" smtClean="0">
                <a:latin typeface="Arial Rounded MT Bold" panose="020F0704030504030204" pitchFamily="34" charset="0"/>
                <a:hlinkClick r:id="rId8"/>
              </a:rPr>
              <a:t>tinyurl.com/zwj8pzr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this section: </a:t>
            </a:r>
            <a:r>
              <a:rPr lang="en-GB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0m12-3m01</a:t>
            </a:r>
          </a:p>
          <a:p>
            <a:endParaRPr lang="en-GB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Sleep: </a:t>
            </a:r>
            <a:r>
              <a:rPr lang="en-GB" dirty="0" smtClean="0">
                <a:latin typeface="Arial Rounded MT Bold" panose="020F0704030504030204" pitchFamily="34" charset="0"/>
                <a:hlinkClick r:id="rId9"/>
              </a:rPr>
              <a:t>tinyurl.com/yc3hwa89 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the whole video. Duration: 1m21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7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514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6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81144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612" y="381144"/>
            <a:ext cx="49194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Healthy: Inside and Out</a:t>
            </a:r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7762" y="1664470"/>
            <a:ext cx="77726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You’re like a car – you need working parts </a:t>
            </a:r>
            <a:r>
              <a:rPr lang="en-GB" altLang="en-US" sz="3200" dirty="0" smtClean="0">
                <a:solidFill>
                  <a:srgbClr val="C00000"/>
                </a:solidFill>
                <a:latin typeface="Arial Rounded MT Bold" pitchFamily="34" charset="0"/>
                <a:cs typeface="Arial" panose="020B0604020202020204" pitchFamily="34" charset="0"/>
              </a:rPr>
              <a:t>AND</a:t>
            </a:r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 a good driver!</a:t>
            </a:r>
            <a:endParaRPr lang="en-US" altLang="en-US" sz="3200" dirty="0" smtClean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3200" dirty="0" smtClean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3200" dirty="0" smtClean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4394" r="1" b="9498"/>
          <a:stretch/>
        </p:blipFill>
        <p:spPr>
          <a:xfrm flipH="1">
            <a:off x="607191" y="3101814"/>
            <a:ext cx="3964808" cy="2776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1854" y="2941742"/>
            <a:ext cx="42626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Infants</a:t>
            </a:r>
            <a:endParaRPr lang="en-GB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Exercise: </a:t>
            </a:r>
            <a:r>
              <a:rPr lang="en-GB" dirty="0" smtClean="0">
                <a:latin typeface="Arial Rounded MT Bold" panose="020F0704030504030204" pitchFamily="34" charset="0"/>
                <a:hlinkClick r:id="rId6"/>
              </a:rPr>
              <a:t>tinyurl.com/gv7hbzn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the whole video. Duration: </a:t>
            </a:r>
            <a:r>
              <a:rPr lang="en-GB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1m26</a:t>
            </a:r>
          </a:p>
          <a:p>
            <a:endParaRPr lang="en-GB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Sleep: </a:t>
            </a:r>
            <a:r>
              <a:rPr lang="en-GB" dirty="0" smtClean="0">
                <a:latin typeface="Arial Rounded MT Bold" panose="020F0704030504030204" pitchFamily="34" charset="0"/>
                <a:hlinkClick r:id="rId7"/>
              </a:rPr>
              <a:t>tinyurl.com/ybwo8hq5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this section: 4m53 - </a:t>
            </a:r>
            <a:r>
              <a:rPr lang="en-GB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6m10</a:t>
            </a:r>
          </a:p>
          <a:p>
            <a:endParaRPr lang="en-GB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Juniors</a:t>
            </a:r>
            <a:endParaRPr lang="en-GB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C60C30"/>
                </a:solidFill>
                <a:latin typeface="Arial Rounded MT Bold" panose="020F0704030504030204" pitchFamily="34" charset="0"/>
              </a:rPr>
              <a:t>Food: </a:t>
            </a:r>
            <a:r>
              <a:rPr lang="en-GB" dirty="0">
                <a:latin typeface="Arial Rounded MT Bold" panose="020F0704030504030204" pitchFamily="34" charset="0"/>
                <a:hlinkClick r:id="rId8"/>
              </a:rPr>
              <a:t>tinyurl.com/yd85pnhk</a:t>
            </a:r>
            <a:endParaRPr lang="en-GB" dirty="0">
              <a:latin typeface="Arial Rounded MT Bold" panose="020F0704030504030204" pitchFamily="34" charset="0"/>
            </a:endParaRPr>
          </a:p>
          <a:p>
            <a:r>
              <a:rPr lang="en-GB" dirty="0">
                <a:solidFill>
                  <a:srgbClr val="EF7745"/>
                </a:solidFill>
                <a:latin typeface="Arial Rounded MT Bold" panose="020F0704030504030204" pitchFamily="34" charset="0"/>
              </a:rPr>
              <a:t>Play the whole video. Duration: 2m13</a:t>
            </a:r>
          </a:p>
        </p:txBody>
      </p:sp>
    </p:spTree>
    <p:extLst>
      <p:ext uri="{BB962C8B-B14F-4D97-AF65-F5344CB8AC3E}">
        <p14:creationId xmlns:p14="http://schemas.microsoft.com/office/powerpoint/2010/main" val="162674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37431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514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7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381144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2400" dirty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612" y="381144"/>
            <a:ext cx="4919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0771" y="-514"/>
            <a:ext cx="813690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3200" dirty="0" smtClean="0">
                <a:solidFill>
                  <a:srgbClr val="EF7745"/>
                </a:solidFill>
                <a:latin typeface="Arial Rounded MT Bold" pitchFamily="34" charset="0"/>
                <a:cs typeface="Arial" panose="020B0604020202020204" pitchFamily="34" charset="0"/>
              </a:rPr>
              <a:t>What steps are WE taking to be ‘Healthy: Inside and Out’? </a:t>
            </a:r>
            <a:endParaRPr lang="en-US" altLang="en-US" sz="3200" dirty="0" smtClean="0">
              <a:solidFill>
                <a:srgbClr val="EF7745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Eating healthy snacks and lunches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Getting a good nights sleep and turning off screens one hour before bed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Walking/Biking or Scooting to school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Drinking water through the day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least 5 minutes of calm breathing in the day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Getting outside for </a:t>
            </a:r>
            <a:r>
              <a:rPr lang="en-US" altLang="en-US" sz="240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fres</a:t>
            </a:r>
            <a:r>
              <a:rPr lang="en-US" altLang="en-US" sz="240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 air</a:t>
            </a:r>
            <a:endParaRPr lang="en-US" altLang="en-US" sz="2400" dirty="0">
              <a:solidFill>
                <a:srgbClr val="7030A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dirty="0" smtClean="0">
                <a:solidFill>
                  <a:srgbClr val="EF774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Don’t </a:t>
            </a:r>
            <a:r>
              <a:rPr lang="en-US" altLang="en-US" sz="2400" dirty="0" smtClean="0">
                <a:solidFill>
                  <a:srgbClr val="EF7745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forget if you’re worried about something, you can always speak to </a:t>
            </a: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your teachers, Miss Watton or </a:t>
            </a:r>
            <a:r>
              <a:rPr lang="en-US" altLang="en-US" sz="2400" dirty="0" err="1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Mrs</a:t>
            </a:r>
            <a:r>
              <a:rPr lang="en-US" altLang="en-US" sz="2400" dirty="0" smtClean="0">
                <a:solidFill>
                  <a:srgbClr val="7030A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Walker</a:t>
            </a:r>
            <a:endParaRPr lang="en-US" altLang="en-US" sz="2400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028384" y="6381328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BA0B2A"/>
                </a:solidFill>
                <a:latin typeface="Arial Rounded MT Bold" pitchFamily="34" charset="0"/>
                <a:cs typeface="Arial" panose="020B0604020202020204" pitchFamily="34" charset="0"/>
              </a:rPr>
              <a:t>Slide 8</a:t>
            </a:r>
          </a:p>
          <a:p>
            <a:endParaRPr lang="en-US" altLang="en-US" dirty="0" smtClean="0">
              <a:solidFill>
                <a:srgbClr val="BA0B2A"/>
              </a:solidFill>
              <a:latin typeface="Omnes Regular" pitchFamily="50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FF0000"/>
              </a:solidFill>
              <a:latin typeface="Omnes Medium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1" y="381144"/>
            <a:ext cx="5737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en-US" sz="2400" dirty="0" smtClean="0">
              <a:solidFill>
                <a:srgbClr val="BA0B2A"/>
              </a:solidFill>
              <a:latin typeface="Omnes Bold" pitchFamily="50" charset="0"/>
              <a:cs typeface="Arial" panose="020B0604020202020204" pitchFamily="34" charset="0"/>
            </a:endParaRPr>
          </a:p>
          <a:p>
            <a:pPr algn="ctr"/>
            <a:endParaRPr lang="en-US" altLang="en-US" sz="2400" dirty="0" smtClean="0">
              <a:solidFill>
                <a:srgbClr val="BA0B2A"/>
              </a:solidFill>
              <a:latin typeface="Omnes Medium" pitchFamily="50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722" y="1556792"/>
            <a:ext cx="432887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Credits:</a:t>
            </a:r>
          </a:p>
          <a:p>
            <a:endParaRPr lang="en-GB" sz="1600" i="1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r>
              <a:rPr lang="en-GB" sz="16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Slide 5</a:t>
            </a:r>
            <a:endParaRPr lang="en-GB" sz="1600" b="1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endParaRPr lang="en-GB" sz="1600" dirty="0" smtClean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Lion </a:t>
            </a:r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Family Fitness for Children Cartoon for 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Kids - </a:t>
            </a:r>
            <a:r>
              <a:rPr lang="en-GB" sz="1600" dirty="0" err="1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VexTrex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: </a:t>
            </a:r>
            <a:r>
              <a:rPr lang="en-GB" sz="1600" u="sng" dirty="0" smtClean="0">
                <a:solidFill>
                  <a:schemeClr val="accent5"/>
                </a:solidFill>
                <a:latin typeface="Arial Rounded MT Bold" panose="020F0704030504030204" pitchFamily="34" charset="0"/>
                <a:hlinkClick r:id="rId4"/>
              </a:rPr>
              <a:t>tinyurl.com/yc4c7bwd</a:t>
            </a:r>
            <a:r>
              <a:rPr lang="en-GB" sz="1600" u="sng" dirty="0" smtClean="0">
                <a:solidFill>
                  <a:schemeClr val="accent5"/>
                </a:solidFill>
                <a:latin typeface="Arial Rounded MT Bold" panose="020F0704030504030204" pitchFamily="34" charset="0"/>
              </a:rPr>
              <a:t> </a:t>
            </a:r>
            <a:endParaRPr lang="en-GB" sz="1600" u="sng" dirty="0">
              <a:solidFill>
                <a:schemeClr val="accent5"/>
              </a:solidFill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Why Do You Need A Good Night's Sleep? - Get Well 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Soon: </a:t>
            </a:r>
            <a:r>
              <a:rPr lang="en-GB" sz="1600" dirty="0" smtClean="0">
                <a:latin typeface="Arial Rounded MT Bold" panose="020F0704030504030204" pitchFamily="34" charset="0"/>
                <a:hlinkClick r:id="rId5"/>
              </a:rPr>
              <a:t>tinyurl.com/ybwo8hq5</a:t>
            </a:r>
            <a:endParaRPr lang="en-GB" sz="1600" dirty="0" smtClean="0"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The 5 Fabulous Food 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Groups – </a:t>
            </a:r>
            <a:r>
              <a:rPr lang="en-GB" sz="1600" dirty="0" err="1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SciShow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 Kids: </a:t>
            </a:r>
            <a:r>
              <a:rPr lang="en-GB" sz="1600" dirty="0">
                <a:latin typeface="Arial Rounded MT Bold" panose="020F0704030504030204" pitchFamily="34" charset="0"/>
                <a:hlinkClick r:id="rId6"/>
              </a:rPr>
              <a:t>tinyurl.com/zwj8pzr</a:t>
            </a:r>
            <a:endParaRPr lang="en-GB" sz="1600" dirty="0"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Good Sleep in Kids and 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Teens – </a:t>
            </a:r>
            <a:r>
              <a:rPr lang="en-GB" sz="1600" dirty="0" err="1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Adiaha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 Franklin: </a:t>
            </a:r>
            <a:r>
              <a:rPr lang="en-GB" sz="1600" dirty="0">
                <a:latin typeface="Arial Rounded MT Bold" panose="020F0704030504030204" pitchFamily="34" charset="0"/>
                <a:hlinkClick r:id="rId7"/>
              </a:rPr>
              <a:t>tinyurl.com/yc3hwa89 </a:t>
            </a:r>
            <a:endParaRPr lang="en-GB" sz="1600" dirty="0"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sz="1600" dirty="0" smtClean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sz="1600" dirty="0"/>
          </a:p>
        </p:txBody>
      </p:sp>
      <p:pic>
        <p:nvPicPr>
          <p:cNvPr id="8" name="Picture 2" descr="C:\Users\calum.bradbury-sparv\Documents\New folder\CMHW19_with_P2B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715"/>
            <a:ext cx="2520280" cy="11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0" y="1551483"/>
            <a:ext cx="43288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i="1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endParaRPr lang="en-GB" sz="16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r>
              <a:rPr lang="en-GB" sz="1600" i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Slide 6</a:t>
            </a:r>
          </a:p>
          <a:p>
            <a:endParaRPr lang="en-GB" sz="1600" dirty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Shake Break Exercise Song for Kids | Pancake 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Manor: </a:t>
            </a:r>
            <a:r>
              <a:rPr lang="en-GB" sz="1600" dirty="0" smtClean="0">
                <a:latin typeface="Arial Rounded MT Bold" panose="020F0704030504030204" pitchFamily="34" charset="0"/>
                <a:hlinkClick r:id="rId9"/>
              </a:rPr>
              <a:t>tinyurl.com/gv7hbzn</a:t>
            </a:r>
            <a:endParaRPr lang="en-GB" sz="1600" dirty="0"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C60C30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Why Do You Need A Good Night's Sleep? - Get Well 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Soon: </a:t>
            </a:r>
            <a:r>
              <a:rPr lang="en-GB" sz="1600" dirty="0" smtClean="0">
                <a:latin typeface="Arial Rounded MT Bold" panose="020F0704030504030204" pitchFamily="34" charset="0"/>
                <a:hlinkClick r:id="rId5"/>
              </a:rPr>
              <a:t>tinyurl.com/ybwo8hq5</a:t>
            </a:r>
            <a:endParaRPr lang="en-GB" sz="1600" dirty="0" smtClean="0"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r>
              <a:rPr lang="en-GB" sz="1600" dirty="0">
                <a:solidFill>
                  <a:srgbClr val="EF7745"/>
                </a:solidFill>
                <a:latin typeface="Arial Rounded MT Bold" panose="020F0704030504030204" pitchFamily="34" charset="0"/>
              </a:rPr>
              <a:t>3 out of 5 Healthy Breakfast Lesson Plan: Nutrition Made Fun</a:t>
            </a:r>
            <a:r>
              <a:rPr lang="en-GB" sz="1600" dirty="0" smtClean="0">
                <a:solidFill>
                  <a:srgbClr val="EF7745"/>
                </a:solidFill>
                <a:latin typeface="Arial Rounded MT Bold" panose="020F0704030504030204" pitchFamily="34" charset="0"/>
              </a:rPr>
              <a:t>! – Dairy Council of California: </a:t>
            </a:r>
            <a:r>
              <a:rPr lang="en-GB" sz="1600" dirty="0" smtClean="0">
                <a:latin typeface="Arial Rounded MT Bold" panose="020F0704030504030204" pitchFamily="34" charset="0"/>
                <a:hlinkClick r:id="rId10"/>
              </a:rPr>
              <a:t>tinyurl.com/yd85pnhk</a:t>
            </a:r>
            <a:endParaRPr lang="en-GB" sz="1600" dirty="0">
              <a:latin typeface="Arial Rounded MT Bold" panose="020F0704030504030204" pitchFamily="34" charset="0"/>
            </a:endParaRPr>
          </a:p>
          <a:p>
            <a:endParaRPr lang="en-GB" sz="1600" i="1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sz="1600" dirty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sz="1600" dirty="0" smtClean="0">
              <a:solidFill>
                <a:srgbClr val="EF7745"/>
              </a:solidFill>
              <a:latin typeface="Arial Rounded MT Bold" panose="020F0704030504030204" pitchFamily="34" charset="0"/>
            </a:endParaRPr>
          </a:p>
          <a:p>
            <a:endParaRPr lang="en-GB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e81cba1fccec52d8c024b71fcf726f01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targetNamespace="http://schemas.microsoft.com/office/2006/metadata/properties" ma:root="true" ma:fieldsID="2eb03f1980a666e7b10762070f52849f" ns1:_="" ns2:_="" ns3:_="">
    <xsd:import namespace="http://schemas.microsoft.com/sharepoint/v3"/>
    <xsd:import namespace="a7637a19-367a-4688-a577-98d1b2f5287e"/>
    <xsd:import namespace="c08b032f-9e00-415d-9c15-e247b3ec09db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85267A-6819-4E23-B6F5-AD16B72E2E92}">
  <ds:schemaRefs>
    <ds:schemaRef ds:uri="http://www.w3.org/XML/1998/namespace"/>
    <ds:schemaRef ds:uri="http://purl.org/dc/dcmitype/"/>
    <ds:schemaRef ds:uri="http://schemas.openxmlformats.org/package/2006/metadata/core-properties"/>
    <ds:schemaRef ds:uri="c08b032f-9e00-415d-9c15-e247b3ec09db"/>
    <ds:schemaRef ds:uri="http://schemas.microsoft.com/office/2006/metadata/properties"/>
    <ds:schemaRef ds:uri="http://schemas.microsoft.com/office/2006/documentManagement/types"/>
    <ds:schemaRef ds:uri="http://purl.org/dc/elements/1.1/"/>
    <ds:schemaRef ds:uri="a7637a19-367a-4688-a577-98d1b2f5287e"/>
    <ds:schemaRef ds:uri="http://schemas.microsoft.com/office/infopath/2007/PartnerControls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BF2B300-1E06-42B2-A772-282D1FFBD6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758404-4059-46AE-A24C-996857B7E0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637a19-367a-4688-a577-98d1b2f5287e"/>
    <ds:schemaRef ds:uri="c08b032f-9e00-415d-9c15-e247b3ec09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9315</TotalTime>
  <Words>440</Words>
  <Application>Microsoft Office PowerPoint</Application>
  <PresentationFormat>On-screen Show (4:3)</PresentationFormat>
  <Paragraphs>128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Rounded MT Bold</vt:lpstr>
      <vt:lpstr>Calibri</vt:lpstr>
      <vt:lpstr>Omnes Bold</vt:lpstr>
      <vt:lpstr>Omnes Medium</vt:lpstr>
      <vt:lpstr>Omnes Regular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</dc:title>
  <dc:creator>Duncan</dc:creator>
  <cp:lastModifiedBy>Nicki</cp:lastModifiedBy>
  <cp:revision>107</cp:revision>
  <cp:lastPrinted>2016-12-07T16:06:26Z</cp:lastPrinted>
  <dcterms:created xsi:type="dcterms:W3CDTF">2016-01-21T17:13:30Z</dcterms:created>
  <dcterms:modified xsi:type="dcterms:W3CDTF">2019-02-02T17:57:54Z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</Properties>
</file>