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11/12/2023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11/12/2023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11/12/2023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11/12/2023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11/12/2023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11/12/2023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13076107"/>
              </p:ext>
            </p:extLst>
          </p:nvPr>
        </p:nvGraphicFramePr>
        <p:xfrm>
          <a:off x="52188" y="5083321"/>
          <a:ext cx="4169885" cy="1634100"/>
        </p:xfrm>
        <a:graphic>
          <a:graphicData uri="http://schemas.openxmlformats.org/drawingml/2006/table">
            <a:tbl>
              <a:tblPr firstRow="1" firstCol="1" bandRow="1"/>
              <a:tblGrid>
                <a:gridCol w="4169885">
                  <a:extLst>
                    <a:ext uri="{9D8B030D-6E8A-4147-A177-3AD203B41FA5}">
                      <a16:colId xmlns:a16="http://schemas.microsoft.com/office/drawing/2014/main" val="20000"/>
                    </a:ext>
                  </a:extLst>
                </a:gridCol>
              </a:tblGrid>
              <a:tr h="235452">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1398648">
                <a:tc>
                  <a:txBody>
                    <a:bodyPr/>
                    <a:lstStyle/>
                    <a:p>
                      <a:r>
                        <a:rPr lang="en-GB" sz="1050" b="1" kern="1200" dirty="0" err="1" smtClean="0">
                          <a:solidFill>
                            <a:schemeClr val="tx1"/>
                          </a:solidFill>
                          <a:effectLst/>
                          <a:latin typeface="Century Gothic" panose="020B0502020202020204" pitchFamily="34" charset="0"/>
                          <a:ea typeface="+mn-ea"/>
                          <a:cs typeface="+mn-cs"/>
                        </a:rPr>
                        <a:t>Charanga</a:t>
                      </a:r>
                      <a:r>
                        <a:rPr lang="en-GB" sz="1050" b="1" kern="1200" baseline="0" dirty="0">
                          <a:solidFill>
                            <a:schemeClr val="tx1"/>
                          </a:solidFill>
                          <a:effectLst/>
                          <a:latin typeface="Century Gothic" panose="020B0502020202020204" pitchFamily="34" charset="0"/>
                          <a:ea typeface="+mn-ea"/>
                          <a:cs typeface="+mn-cs"/>
                        </a:rPr>
                        <a:t> </a:t>
                      </a:r>
                      <a:r>
                        <a:rPr lang="en-GB" sz="1050" b="1" kern="1200" baseline="0" dirty="0" smtClean="0">
                          <a:solidFill>
                            <a:schemeClr val="tx1"/>
                          </a:solidFill>
                          <a:effectLst/>
                          <a:latin typeface="Century Gothic" panose="020B0502020202020204" pitchFamily="34" charset="0"/>
                          <a:ea typeface="+mn-ea"/>
                          <a:cs typeface="+mn-cs"/>
                        </a:rPr>
                        <a:t>I </a:t>
                      </a:r>
                      <a:r>
                        <a:rPr lang="en-GB" sz="1050" b="1" kern="1200" baseline="0" dirty="0" err="1" smtClean="0">
                          <a:solidFill>
                            <a:schemeClr val="tx1"/>
                          </a:solidFill>
                          <a:effectLst/>
                          <a:latin typeface="Century Gothic" panose="020B0502020202020204" pitchFamily="34" charset="0"/>
                          <a:ea typeface="+mn-ea"/>
                          <a:cs typeface="+mn-cs"/>
                        </a:rPr>
                        <a:t>Wanna</a:t>
                      </a:r>
                      <a:r>
                        <a:rPr lang="en-GB" sz="1050" b="1" kern="1200" baseline="0" dirty="0" smtClean="0">
                          <a:solidFill>
                            <a:schemeClr val="tx1"/>
                          </a:solidFill>
                          <a:effectLst/>
                          <a:latin typeface="Century Gothic" panose="020B0502020202020204" pitchFamily="34" charset="0"/>
                          <a:ea typeface="+mn-ea"/>
                          <a:cs typeface="+mn-cs"/>
                        </a:rPr>
                        <a:t> Play in a Band (Rock) &amp; </a:t>
                      </a:r>
                      <a:r>
                        <a:rPr lang="en-GB" sz="1050" b="1" kern="1200" baseline="0" dirty="0" err="1" smtClean="0">
                          <a:solidFill>
                            <a:schemeClr val="tx1"/>
                          </a:solidFill>
                          <a:effectLst/>
                          <a:latin typeface="Century Gothic" panose="020B0502020202020204" pitchFamily="34" charset="0"/>
                          <a:ea typeface="+mn-ea"/>
                          <a:cs typeface="+mn-cs"/>
                        </a:rPr>
                        <a:t>Zootime</a:t>
                      </a:r>
                      <a:r>
                        <a:rPr lang="en-GB" sz="1050" b="1" kern="1200" baseline="0" dirty="0" smtClean="0">
                          <a:solidFill>
                            <a:schemeClr val="tx1"/>
                          </a:solidFill>
                          <a:effectLst/>
                          <a:latin typeface="Century Gothic" panose="020B0502020202020204" pitchFamily="34" charset="0"/>
                          <a:ea typeface="+mn-ea"/>
                          <a:cs typeface="+mn-cs"/>
                        </a:rPr>
                        <a:t> (Reggae)</a:t>
                      </a:r>
                    </a:p>
                    <a:p>
                      <a:r>
                        <a:rPr lang="en-US" sz="1050" dirty="0" smtClean="0">
                          <a:latin typeface="Century Gothic" panose="020B0502020202020204" pitchFamily="34" charset="0"/>
                        </a:rPr>
                        <a:t>These units will focus on finding</a:t>
                      </a:r>
                      <a:r>
                        <a:rPr lang="en-US" sz="1050" baseline="0" dirty="0" smtClean="0">
                          <a:latin typeface="Century Gothic" panose="020B0502020202020204" pitchFamily="34" charset="0"/>
                        </a:rPr>
                        <a:t> the pulse, clapping rhythms and singing in all different music styles. </a:t>
                      </a:r>
                      <a:endParaRPr lang="en-US" sz="1050" dirty="0" smtClean="0">
                        <a:latin typeface="Century Gothic" panose="020B0502020202020204" pitchFamily="34" charset="0"/>
                      </a:endParaRPr>
                    </a:p>
                    <a:p>
                      <a:pPr algn="l"/>
                      <a:r>
                        <a:rPr lang="en-GB" sz="1050" dirty="0" smtClean="0">
                          <a:latin typeface="Century Gothic" panose="020B0502020202020204" pitchFamily="34" charset="0"/>
                        </a:rPr>
                        <a:t>We</a:t>
                      </a:r>
                      <a:r>
                        <a:rPr lang="en-GB" sz="1050" baseline="0" dirty="0" smtClean="0">
                          <a:latin typeface="Century Gothic" panose="020B0502020202020204" pitchFamily="34" charset="0"/>
                        </a:rPr>
                        <a:t> will </a:t>
                      </a:r>
                      <a:r>
                        <a:rPr lang="en-GB" sz="1050" dirty="0" smtClean="0">
                          <a:latin typeface="Century Gothic" panose="020B0502020202020204" pitchFamily="34" charset="0"/>
                        </a:rPr>
                        <a:t>have the opportunity to play tuned and un-tuned </a:t>
                      </a:r>
                      <a:r>
                        <a:rPr lang="en-GB" sz="1050" b="0" dirty="0" smtClean="0">
                          <a:solidFill>
                            <a:schemeClr val="tx1"/>
                          </a:solidFill>
                          <a:latin typeface="Century Gothic" panose="020B0502020202020204" pitchFamily="34" charset="0"/>
                        </a:rPr>
                        <a:t>instruments including</a:t>
                      </a:r>
                      <a:r>
                        <a:rPr lang="en-GB" sz="1050" b="0" baseline="0" dirty="0" smtClean="0">
                          <a:solidFill>
                            <a:schemeClr val="tx1"/>
                          </a:solidFill>
                          <a:latin typeface="Century Gothic" panose="020B0502020202020204" pitchFamily="34" charset="0"/>
                        </a:rPr>
                        <a:t> glockenspiel</a:t>
                      </a:r>
                      <a:r>
                        <a:rPr lang="en-GB" sz="1050" b="0" dirty="0" smtClean="0">
                          <a:solidFill>
                            <a:schemeClr val="tx1"/>
                          </a:solidFill>
                          <a:latin typeface="Century Gothic" panose="020B0502020202020204" pitchFamily="34" charset="0"/>
                        </a:rPr>
                        <a:t>, drums and triangle </a:t>
                      </a:r>
                      <a:r>
                        <a:rPr lang="en-GB" sz="1050" b="0" dirty="0" smtClean="0">
                          <a:latin typeface="Century Gothic" panose="020B0502020202020204" pitchFamily="34" charset="0"/>
                        </a:rPr>
                        <a:t>musically </a:t>
                      </a:r>
                      <a:r>
                        <a:rPr lang="en-GB" sz="1050" dirty="0" smtClean="0">
                          <a:latin typeface="Century Gothic" panose="020B0502020202020204" pitchFamily="34" charset="0"/>
                        </a:rPr>
                        <a:t>and listen with concentration and understanding to a range of high-quality recorded music. Composing</a:t>
                      </a:r>
                      <a:r>
                        <a:rPr lang="en-GB" sz="1050" baseline="0" dirty="0" smtClean="0">
                          <a:latin typeface="Century Gothic" panose="020B0502020202020204" pitchFamily="34" charset="0"/>
                        </a:rPr>
                        <a:t> a simple melody and performing and sharing to our class audience. </a:t>
                      </a:r>
                      <a:endParaRPr lang="en-GB" sz="105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3792035"/>
              </p:ext>
            </p:extLst>
          </p:nvPr>
        </p:nvGraphicFramePr>
        <p:xfrm>
          <a:off x="3757944" y="2685205"/>
          <a:ext cx="4087152" cy="2305908"/>
        </p:xfrm>
        <a:graphic>
          <a:graphicData uri="http://schemas.openxmlformats.org/drawingml/2006/table">
            <a:tbl>
              <a:tblPr firstRow="1" firstCol="1" bandRow="1"/>
              <a:tblGrid>
                <a:gridCol w="4087152">
                  <a:extLst>
                    <a:ext uri="{9D8B030D-6E8A-4147-A177-3AD203B41FA5}">
                      <a16:colId xmlns:a16="http://schemas.microsoft.com/office/drawing/2014/main" val="20000"/>
                    </a:ext>
                  </a:extLst>
                </a:gridCol>
              </a:tblGrid>
              <a:tr h="455873">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050" b="1" baseline="0" dirty="0" smtClean="0">
                          <a:effectLst/>
                          <a:latin typeface="Century Gothic" panose="020B0502020202020204" pitchFamily="34" charset="0"/>
                          <a:ea typeface="Calibri" panose="020F0502020204030204" pitchFamily="34" charset="0"/>
                          <a:cs typeface="Times New Roman" panose="02020603050405020304" pitchFamily="18" charset="0"/>
                        </a:rPr>
                        <a:t>V</a:t>
                      </a:r>
                      <a:r>
                        <a:rPr lang="en-GB" sz="1050" b="1" dirty="0" smtClean="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850035">
                <a:tc>
                  <a:txBody>
                    <a:bodyPr/>
                    <a:lstStyle/>
                    <a:p>
                      <a:r>
                        <a:rPr lang="en-GB" sz="1050" b="1" u="sng" kern="1200" dirty="0" smtClean="0">
                          <a:solidFill>
                            <a:schemeClr val="tx1"/>
                          </a:solidFill>
                          <a:effectLst/>
                          <a:latin typeface="Century Gothic" panose="020B0502020202020204" pitchFamily="34" charset="0"/>
                          <a:ea typeface="+mn-ea"/>
                          <a:cs typeface="+mn-cs"/>
                        </a:rPr>
                        <a:t>PSHE – Health and Wellbeing </a:t>
                      </a:r>
                      <a:r>
                        <a:rPr lang="en-GB" sz="1050" b="0" u="none" kern="1200" dirty="0" smtClean="0">
                          <a:solidFill>
                            <a:schemeClr val="tx1"/>
                          </a:solidFill>
                          <a:effectLst/>
                          <a:latin typeface="Century Gothic" panose="020B0502020202020204" pitchFamily="34" charset="0"/>
                          <a:ea typeface="+mn-ea"/>
                          <a:cs typeface="+mn-cs"/>
                        </a:rPr>
                        <a:t>Develop an understanding of a healthy lifestyle, Including physical and mental health upkeep. To recognise the different components of health and wellbeing including a healthy diet.</a:t>
                      </a:r>
                    </a:p>
                    <a:p>
                      <a:r>
                        <a:rPr lang="en-US" sz="1050" b="1" u="sng" kern="1200" dirty="0" smtClean="0">
                          <a:solidFill>
                            <a:schemeClr val="tx1"/>
                          </a:solidFill>
                          <a:effectLst/>
                          <a:latin typeface="Century Gothic" panose="020B0502020202020204" pitchFamily="34" charset="0"/>
                          <a:ea typeface="+mn-ea"/>
                          <a:cs typeface="+mn-cs"/>
                        </a:rPr>
                        <a:t>K</a:t>
                      </a:r>
                      <a:r>
                        <a:rPr lang="en-GB" sz="1050" b="1" u="sng" kern="1200" dirty="0" err="1" smtClean="0">
                          <a:solidFill>
                            <a:schemeClr val="tx1"/>
                          </a:solidFill>
                          <a:effectLst/>
                          <a:latin typeface="Century Gothic" panose="020B0502020202020204" pitchFamily="34" charset="0"/>
                          <a:ea typeface="+mn-ea"/>
                          <a:cs typeface="+mn-cs"/>
                        </a:rPr>
                        <a:t>eeping</a:t>
                      </a:r>
                      <a:r>
                        <a:rPr lang="en-GB" sz="1050" b="1" u="sng" kern="1200" dirty="0" smtClean="0">
                          <a:solidFill>
                            <a:schemeClr val="tx1"/>
                          </a:solidFill>
                          <a:effectLst/>
                          <a:latin typeface="Century Gothic" panose="020B0502020202020204" pitchFamily="34" charset="0"/>
                          <a:ea typeface="+mn-ea"/>
                          <a:cs typeface="+mn-cs"/>
                        </a:rPr>
                        <a:t> safe </a:t>
                      </a:r>
                      <a:r>
                        <a:rPr lang="en-US" sz="1050" b="0" u="none" kern="1200" dirty="0" smtClean="0">
                          <a:solidFill>
                            <a:schemeClr val="tx1"/>
                          </a:solidFill>
                          <a:effectLst/>
                          <a:latin typeface="Century Gothic" panose="020B0502020202020204" pitchFamily="34" charset="0"/>
                          <a:ea typeface="+mn-ea"/>
                          <a:cs typeface="+mn-cs"/>
                        </a:rPr>
                        <a:t>T</a:t>
                      </a:r>
                      <a:r>
                        <a:rPr lang="en-GB" sz="1050" b="0" u="none" kern="1200" dirty="0" smtClean="0">
                          <a:solidFill>
                            <a:schemeClr val="tx1"/>
                          </a:solidFill>
                          <a:effectLst/>
                          <a:latin typeface="Century Gothic" panose="020B0502020202020204" pitchFamily="34" charset="0"/>
                          <a:ea typeface="+mn-ea"/>
                          <a:cs typeface="+mn-cs"/>
                        </a:rPr>
                        <a:t>o learn about age restrictions and dangers of online gaming. Exploring a range of household products which may be harmful and how to keep safe. Understanding what an emergency is and making a 999 call. </a:t>
                      </a:r>
                    </a:p>
                    <a:p>
                      <a:r>
                        <a:rPr lang="en-US" sz="1050" b="1" u="sng" kern="1200" dirty="0" smtClean="0">
                          <a:solidFill>
                            <a:schemeClr val="tx1"/>
                          </a:solidFill>
                          <a:effectLst/>
                          <a:latin typeface="Century Gothic" panose="020B0502020202020204" pitchFamily="34" charset="0"/>
                          <a:ea typeface="+mn-ea"/>
                          <a:cs typeface="+mn-cs"/>
                        </a:rPr>
                        <a:t>R</a:t>
                      </a:r>
                      <a:r>
                        <a:rPr lang="en-GB" sz="1050" b="1" u="sng" kern="1200" dirty="0" err="1" smtClean="0">
                          <a:solidFill>
                            <a:schemeClr val="tx1"/>
                          </a:solidFill>
                          <a:effectLst/>
                          <a:latin typeface="Century Gothic" panose="020B0502020202020204" pitchFamily="34" charset="0"/>
                          <a:ea typeface="+mn-ea"/>
                          <a:cs typeface="+mn-cs"/>
                        </a:rPr>
                        <a:t>elationships</a:t>
                      </a:r>
                      <a:r>
                        <a:rPr lang="en-GB" sz="1050" b="1" u="sng" kern="1200" dirty="0" smtClean="0">
                          <a:solidFill>
                            <a:schemeClr val="tx1"/>
                          </a:solidFill>
                          <a:effectLst/>
                          <a:latin typeface="Century Gothic" panose="020B0502020202020204" pitchFamily="34" charset="0"/>
                          <a:ea typeface="+mn-ea"/>
                          <a:cs typeface="+mn-cs"/>
                        </a:rPr>
                        <a:t> </a:t>
                      </a:r>
                      <a:r>
                        <a:rPr lang="en-US" sz="1050" b="0" u="none" kern="1200" dirty="0" smtClean="0">
                          <a:solidFill>
                            <a:schemeClr val="tx1"/>
                          </a:solidFill>
                          <a:effectLst/>
                          <a:latin typeface="Century Gothic" panose="020B0502020202020204" pitchFamily="34" charset="0"/>
                          <a:ea typeface="+mn-ea"/>
                          <a:cs typeface="+mn-cs"/>
                        </a:rPr>
                        <a:t>R</a:t>
                      </a:r>
                      <a:r>
                        <a:rPr lang="en-GB" sz="1050" b="0" u="none" kern="1200" dirty="0" smtClean="0">
                          <a:solidFill>
                            <a:schemeClr val="tx1"/>
                          </a:solidFill>
                          <a:effectLst/>
                          <a:latin typeface="Century Gothic" panose="020B0502020202020204" pitchFamily="34" charset="0"/>
                          <a:ea typeface="+mn-ea"/>
                          <a:cs typeface="+mn-cs"/>
                        </a:rPr>
                        <a:t>recognising hurtful behaviour and bullying, learning how to report this. Identifying and reporting online bullying.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19149025"/>
              </p:ext>
            </p:extLst>
          </p:nvPr>
        </p:nvGraphicFramePr>
        <p:xfrm>
          <a:off x="3840622" y="39121"/>
          <a:ext cx="4004474" cy="2563557"/>
        </p:xfrm>
        <a:graphic>
          <a:graphicData uri="http://schemas.openxmlformats.org/drawingml/2006/table">
            <a:tbl>
              <a:tblPr firstRow="1" firstCol="1" bandRow="1"/>
              <a:tblGrid>
                <a:gridCol w="4004474">
                  <a:extLst>
                    <a:ext uri="{9D8B030D-6E8A-4147-A177-3AD203B41FA5}">
                      <a16:colId xmlns:a16="http://schemas.microsoft.com/office/drawing/2014/main" val="20000"/>
                    </a:ext>
                  </a:extLst>
                </a:gridCol>
              </a:tblGrid>
              <a:tr h="292564">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2270993">
                <a:tc>
                  <a:txBody>
                    <a:bodyPr/>
                    <a:lstStyle/>
                    <a:p>
                      <a:r>
                        <a:rPr lang="en-GB" sz="1050" b="1" kern="1200" dirty="0" smtClean="0">
                          <a:solidFill>
                            <a:schemeClr val="tx1"/>
                          </a:solidFill>
                          <a:effectLst/>
                          <a:latin typeface="Century Gothic" panose="020B0502020202020204" pitchFamily="34" charset="0"/>
                          <a:ea typeface="+mn-ea"/>
                          <a:cs typeface="+mn-cs"/>
                        </a:rPr>
                        <a:t>Hit, Catch, Run</a:t>
                      </a:r>
                      <a:r>
                        <a:rPr lang="en-GB" sz="1050" b="1" kern="1200" baseline="0" dirty="0" smtClean="0">
                          <a:solidFill>
                            <a:schemeClr val="tx1"/>
                          </a:solidFill>
                          <a:effectLst/>
                          <a:latin typeface="Century Gothic" panose="020B0502020202020204" pitchFamily="34" charset="0"/>
                          <a:ea typeface="+mn-ea"/>
                          <a:cs typeface="+mn-cs"/>
                        </a:rPr>
                        <a:t> 1– </a:t>
                      </a:r>
                      <a:r>
                        <a:rPr lang="en-GB" sz="1050" b="0" kern="1200" baseline="0" dirty="0" smtClean="0">
                          <a:solidFill>
                            <a:schemeClr val="tx1"/>
                          </a:solidFill>
                          <a:effectLst/>
                          <a:latin typeface="Century Gothic" panose="020B0502020202020204" pitchFamily="34" charset="0"/>
                          <a:ea typeface="+mn-ea"/>
                          <a:cs typeface="+mn-cs"/>
                        </a:rPr>
                        <a:t>We will develop hitting skills with a variety of bats, practice feeding/bowling skills, hit and run to score points in a game.</a:t>
                      </a:r>
                      <a:endParaRPr lang="en-GB" sz="1050" b="1" kern="1200" dirty="0" smtClean="0">
                        <a:solidFill>
                          <a:schemeClr val="tx1"/>
                        </a:solidFill>
                        <a:effectLst/>
                        <a:latin typeface="Century Gothic" panose="020B0502020202020204" pitchFamily="34" charset="0"/>
                        <a:ea typeface="+mn-ea"/>
                        <a:cs typeface="+mn-cs"/>
                      </a:endParaRPr>
                    </a:p>
                    <a:p>
                      <a:r>
                        <a:rPr lang="en-GB" sz="1050" b="1" kern="1200" dirty="0" smtClean="0">
                          <a:solidFill>
                            <a:schemeClr val="tx1"/>
                          </a:solidFill>
                          <a:effectLst/>
                          <a:latin typeface="Century Gothic" panose="020B0502020202020204" pitchFamily="34" charset="0"/>
                          <a:ea typeface="+mn-ea"/>
                          <a:cs typeface="+mn-cs"/>
                        </a:rPr>
                        <a:t>Dance –</a:t>
                      </a:r>
                      <a:r>
                        <a:rPr lang="en-GB" sz="1050" b="0" kern="1200" dirty="0" smtClean="0">
                          <a:solidFill>
                            <a:schemeClr val="tx1"/>
                          </a:solidFill>
                          <a:effectLst/>
                          <a:latin typeface="Century Gothic" panose="020B0502020202020204" pitchFamily="34" charset="0"/>
                          <a:ea typeface="+mn-ea"/>
                          <a:cs typeface="+mn-cs"/>
                        </a:rPr>
                        <a:t> We will describe and explain how performers can transition and link shapes and balances,</a:t>
                      </a:r>
                      <a:r>
                        <a:rPr lang="en-GB" sz="1050" b="0" kern="1200" baseline="0" dirty="0" smtClean="0">
                          <a:solidFill>
                            <a:schemeClr val="tx1"/>
                          </a:solidFill>
                          <a:effectLst/>
                          <a:latin typeface="Century Gothic" panose="020B0502020202020204" pitchFamily="34" charset="0"/>
                          <a:ea typeface="+mn-ea"/>
                          <a:cs typeface="+mn-cs"/>
                        </a:rPr>
                        <a:t> perform basic actions with control and consistency, move imaginatively when responding to music, work as part of a team to perform short movement sequences to music.</a:t>
                      </a:r>
                      <a:endParaRPr lang="en-GB" sz="1050" b="1" kern="1200" dirty="0" smtClean="0">
                        <a:solidFill>
                          <a:schemeClr val="tx1"/>
                        </a:solidFill>
                        <a:effectLst/>
                        <a:latin typeface="Century Gothic" panose="020B0502020202020204" pitchFamily="34" charset="0"/>
                        <a:ea typeface="+mn-ea"/>
                        <a:cs typeface="+mn-cs"/>
                      </a:endParaRPr>
                    </a:p>
                    <a:p>
                      <a:r>
                        <a:rPr lang="en-GB" sz="1050" b="1" kern="1200" dirty="0" smtClean="0">
                          <a:solidFill>
                            <a:schemeClr val="tx1"/>
                          </a:solidFill>
                          <a:effectLst/>
                          <a:latin typeface="Century Gothic" panose="020B0502020202020204" pitchFamily="34" charset="0"/>
                          <a:ea typeface="+mn-ea"/>
                          <a:cs typeface="+mn-cs"/>
                        </a:rPr>
                        <a:t>Attack, Defend and Shoot – </a:t>
                      </a:r>
                      <a:r>
                        <a:rPr lang="en-GB" sz="1050" b="0" kern="1200" dirty="0" smtClean="0">
                          <a:solidFill>
                            <a:schemeClr val="tx1"/>
                          </a:solidFill>
                          <a:effectLst/>
                          <a:latin typeface="Century Gothic" panose="020B0502020202020204" pitchFamily="34" charset="0"/>
                          <a:ea typeface="+mn-ea"/>
                          <a:cs typeface="+mn-cs"/>
                        </a:rPr>
                        <a:t>We will select and apply a small range of simple tactics, recognise good</a:t>
                      </a:r>
                      <a:r>
                        <a:rPr lang="en-GB" sz="1050" b="0" kern="1200" baseline="0" dirty="0" smtClean="0">
                          <a:solidFill>
                            <a:schemeClr val="tx1"/>
                          </a:solidFill>
                          <a:effectLst/>
                          <a:latin typeface="Century Gothic" panose="020B0502020202020204" pitchFamily="34" charset="0"/>
                          <a:ea typeface="+mn-ea"/>
                          <a:cs typeface="+mn-cs"/>
                        </a:rPr>
                        <a:t> qualities in ourselves and others, build basic attacking play.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smtClean="0">
                          <a:solidFill>
                            <a:schemeClr val="tx1"/>
                          </a:solidFill>
                          <a:effectLst/>
                          <a:latin typeface="Century Gothic" panose="020B0502020202020204" pitchFamily="34" charset="0"/>
                          <a:ea typeface="+mn-ea"/>
                          <a:cs typeface="+mn-cs"/>
                        </a:rPr>
                        <a:t>Hit, Catch, Run</a:t>
                      </a:r>
                      <a:r>
                        <a:rPr lang="en-GB" sz="1050" b="1" kern="1200" baseline="0" dirty="0" smtClean="0">
                          <a:solidFill>
                            <a:schemeClr val="tx1"/>
                          </a:solidFill>
                          <a:effectLst/>
                          <a:latin typeface="Century Gothic" panose="020B0502020202020204" pitchFamily="34" charset="0"/>
                          <a:ea typeface="+mn-ea"/>
                          <a:cs typeface="+mn-cs"/>
                        </a:rPr>
                        <a:t> 2 -  </a:t>
                      </a:r>
                      <a:r>
                        <a:rPr lang="en-GB" sz="1050" b="0" kern="1200" baseline="0" dirty="0" smtClean="0">
                          <a:solidFill>
                            <a:schemeClr val="tx1"/>
                          </a:solidFill>
                          <a:effectLst/>
                          <a:latin typeface="Century Gothic" panose="020B0502020202020204" pitchFamily="34" charset="0"/>
                          <a:ea typeface="+mn-ea"/>
                          <a:cs typeface="+mn-cs"/>
                        </a:rPr>
                        <a:t>We will score runs in different ways, work in teams to field, begin to play the rule of wicketkeeper or backstop.</a:t>
                      </a:r>
                      <a:endParaRPr lang="en-GB"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01221347"/>
              </p:ext>
            </p:extLst>
          </p:nvPr>
        </p:nvGraphicFramePr>
        <p:xfrm>
          <a:off x="7920150" y="64258"/>
          <a:ext cx="4177470" cy="2331362"/>
        </p:xfrm>
        <a:graphic>
          <a:graphicData uri="http://schemas.openxmlformats.org/drawingml/2006/table">
            <a:tbl>
              <a:tblPr firstRow="1" firstCol="1" bandRow="1"/>
              <a:tblGrid>
                <a:gridCol w="4177470">
                  <a:extLst>
                    <a:ext uri="{9D8B030D-6E8A-4147-A177-3AD203B41FA5}">
                      <a16:colId xmlns:a16="http://schemas.microsoft.com/office/drawing/2014/main" val="20000"/>
                    </a:ext>
                  </a:extLst>
                </a:gridCol>
              </a:tblGrid>
              <a:tr h="149836">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822626">
                <a:tc>
                  <a:txBody>
                    <a:bodyPr/>
                    <a:lstStyle/>
                    <a:p>
                      <a:r>
                        <a:rPr lang="en-GB" sz="1050" b="1" kern="1200" dirty="0">
                          <a:solidFill>
                            <a:schemeClr val="tx1"/>
                          </a:solidFill>
                          <a:effectLst/>
                          <a:latin typeface="Century Gothic" panose="020B0502020202020204" pitchFamily="34" charset="0"/>
                          <a:ea typeface="+mn-ea"/>
                          <a:cs typeface="+mn-cs"/>
                        </a:rPr>
                        <a:t>Working scientifically </a:t>
                      </a:r>
                      <a:r>
                        <a:rPr lang="en-GB" sz="1050" b="1" kern="1200" dirty="0" smtClean="0">
                          <a:solidFill>
                            <a:schemeClr val="tx1"/>
                          </a:solidFill>
                          <a:effectLst/>
                          <a:latin typeface="Century Gothic" panose="020B0502020202020204" pitchFamily="34" charset="0"/>
                          <a:ea typeface="+mn-ea"/>
                          <a:cs typeface="+mn-cs"/>
                        </a:rPr>
                        <a:t>-  </a:t>
                      </a:r>
                      <a:r>
                        <a:rPr lang="en-GB" sz="1050" kern="1200" dirty="0" smtClean="0">
                          <a:solidFill>
                            <a:schemeClr val="tx1"/>
                          </a:solidFill>
                          <a:effectLst/>
                          <a:latin typeface="Century Gothic" panose="020B0502020202020204" pitchFamily="34" charset="0"/>
                          <a:ea typeface="+mn-ea"/>
                          <a:cs typeface="+mn-cs"/>
                        </a:rPr>
                        <a:t>We will</a:t>
                      </a:r>
                      <a:r>
                        <a:rPr lang="en-GB" sz="1050" kern="1200" baseline="0" dirty="0" smtClean="0">
                          <a:solidFill>
                            <a:schemeClr val="tx1"/>
                          </a:solidFill>
                          <a:effectLst/>
                          <a:latin typeface="Century Gothic" panose="020B0502020202020204" pitchFamily="34" charset="0"/>
                          <a:ea typeface="+mn-ea"/>
                          <a:cs typeface="+mn-cs"/>
                        </a:rPr>
                        <a:t> </a:t>
                      </a:r>
                      <a:r>
                        <a:rPr lang="en-GB" sz="1050" kern="1200" dirty="0" smtClean="0">
                          <a:solidFill>
                            <a:schemeClr val="tx1"/>
                          </a:solidFill>
                          <a:effectLst/>
                          <a:latin typeface="Century Gothic" panose="020B0502020202020204" pitchFamily="34" charset="0"/>
                          <a:ea typeface="+mn-ea"/>
                          <a:cs typeface="+mn-cs"/>
                        </a:rPr>
                        <a:t>recognise that questions can be answered in different ways e.g. testing the suitability of materials for different purposes. gather and record data to help answer questions e.g. seeing how the shapes of some materials can be changed.</a:t>
                      </a:r>
                    </a:p>
                    <a:p>
                      <a:r>
                        <a:rPr lang="en-GB" sz="1050" b="1" kern="1200" dirty="0" smtClean="0">
                          <a:solidFill>
                            <a:schemeClr val="tx1"/>
                          </a:solidFill>
                          <a:effectLst/>
                          <a:latin typeface="Century Gothic" panose="020B0502020202020204" pitchFamily="34" charset="0"/>
                          <a:ea typeface="+mn-ea"/>
                          <a:cs typeface="+mn-cs"/>
                        </a:rPr>
                        <a:t>Everyday Materials - </a:t>
                      </a:r>
                      <a:r>
                        <a:rPr lang="en-GB" sz="1050" kern="1200" dirty="0" smtClean="0">
                          <a:solidFill>
                            <a:schemeClr val="tx1"/>
                          </a:solidFill>
                          <a:effectLst/>
                          <a:latin typeface="Century Gothic" panose="020B0502020202020204" pitchFamily="34" charset="0"/>
                          <a:ea typeface="+mn-ea"/>
                          <a:cs typeface="+mn-cs"/>
                        </a:rPr>
                        <a:t>We will identify and compare the suitability of a variety of everyday materials, including wood, metal, plastic, glass, brick, rock, paper and cardboard for particular uses.</a:t>
                      </a:r>
                    </a:p>
                    <a:p>
                      <a:pPr lvl="0"/>
                      <a:r>
                        <a:rPr lang="en-GB" sz="1050" kern="1200" dirty="0" smtClean="0">
                          <a:solidFill>
                            <a:schemeClr val="tx1"/>
                          </a:solidFill>
                          <a:effectLst/>
                          <a:latin typeface="Century Gothic" panose="020B0502020202020204" pitchFamily="34" charset="0"/>
                          <a:ea typeface="+mn-ea"/>
                          <a:cs typeface="+mn-cs"/>
                        </a:rPr>
                        <a:t>We</a:t>
                      </a:r>
                      <a:r>
                        <a:rPr lang="en-GB" sz="1050" kern="1200" baseline="0" dirty="0" smtClean="0">
                          <a:solidFill>
                            <a:schemeClr val="tx1"/>
                          </a:solidFill>
                          <a:effectLst/>
                          <a:latin typeface="Century Gothic" panose="020B0502020202020204" pitchFamily="34" charset="0"/>
                          <a:ea typeface="+mn-ea"/>
                          <a:cs typeface="+mn-cs"/>
                        </a:rPr>
                        <a:t> will </a:t>
                      </a:r>
                      <a:r>
                        <a:rPr lang="en-GB" sz="1050" kern="1200" dirty="0" smtClean="0">
                          <a:solidFill>
                            <a:schemeClr val="tx1"/>
                          </a:solidFill>
                          <a:effectLst/>
                          <a:latin typeface="Century Gothic" panose="020B0502020202020204" pitchFamily="34" charset="0"/>
                          <a:ea typeface="+mn-ea"/>
                          <a:cs typeface="+mn-cs"/>
                        </a:rPr>
                        <a:t>find out how the shapes of solid objects made from some materials can be changed by squashing, bending, twisting and stretching.</a:t>
                      </a:r>
                      <a:endParaRPr lang="en-GB" sz="600" b="0" u="none"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9926">
                <a:tc>
                  <a:txBody>
                    <a:bodyPr/>
                    <a:lstStyle/>
                    <a:p>
                      <a:pPr lvl="0"/>
                      <a:endParaRPr lang="en-GB" sz="600" b="0" u="none"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8432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8894218"/>
              </p:ext>
            </p:extLst>
          </p:nvPr>
        </p:nvGraphicFramePr>
        <p:xfrm>
          <a:off x="56132" y="1782751"/>
          <a:ext cx="3584051" cy="1391341"/>
        </p:xfrm>
        <a:graphic>
          <a:graphicData uri="http://schemas.openxmlformats.org/drawingml/2006/table">
            <a:tbl>
              <a:tblPr firstRow="1" firstCol="1" bandRow="1"/>
              <a:tblGrid>
                <a:gridCol w="3584051">
                  <a:extLst>
                    <a:ext uri="{9D8B030D-6E8A-4147-A177-3AD203B41FA5}">
                      <a16:colId xmlns:a16="http://schemas.microsoft.com/office/drawing/2014/main" val="20000"/>
                    </a:ext>
                  </a:extLst>
                </a:gridCol>
              </a:tblGrid>
              <a:tr h="225326">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Art and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166015">
                <a:tc>
                  <a:txBody>
                    <a:bodyPr/>
                    <a:lstStyle/>
                    <a:p>
                      <a:r>
                        <a:rPr lang="en-GB" sz="1050" b="1" kern="1200" dirty="0" smtClean="0">
                          <a:solidFill>
                            <a:schemeClr val="tx1"/>
                          </a:solidFill>
                          <a:effectLst/>
                          <a:latin typeface="Century Gothic" panose="020B0502020202020204" pitchFamily="34" charset="0"/>
                          <a:ea typeface="+mn-ea"/>
                          <a:cs typeface="+mn-cs"/>
                        </a:rPr>
                        <a:t>Drawing/Painting/Textiles</a:t>
                      </a:r>
                    </a:p>
                    <a:p>
                      <a:r>
                        <a:rPr lang="en-GB" sz="1050" b="0" kern="1200" dirty="0" smtClean="0">
                          <a:solidFill>
                            <a:schemeClr val="tx1"/>
                          </a:solidFill>
                          <a:effectLst/>
                          <a:latin typeface="Century Gothic" panose="020B0502020202020204" pitchFamily="34" charset="0"/>
                          <a:ea typeface="+mn-ea"/>
                          <a:cs typeface="+mn-cs"/>
                        </a:rPr>
                        <a:t>We will weave wool to create a simple design with an Arctic landscape.  </a:t>
                      </a:r>
                    </a:p>
                    <a:p>
                      <a:r>
                        <a:rPr lang="en-GB" sz="1050" b="1" kern="1200" dirty="0" smtClean="0">
                          <a:solidFill>
                            <a:schemeClr val="tx1"/>
                          </a:solidFill>
                          <a:effectLst/>
                          <a:latin typeface="Century Gothic" panose="020B0502020202020204" pitchFamily="34" charset="0"/>
                          <a:ea typeface="+mn-ea"/>
                          <a:cs typeface="+mn-cs"/>
                        </a:rPr>
                        <a:t>Developing/ Applying Ideas</a:t>
                      </a:r>
                      <a:endParaRPr lang="en-GB" sz="1050" b="0" kern="1200" dirty="0" smtClean="0">
                        <a:solidFill>
                          <a:schemeClr val="tx1"/>
                        </a:solidFill>
                        <a:effectLst/>
                        <a:latin typeface="Century Gothic" panose="020B0502020202020204" pitchFamily="34" charset="0"/>
                        <a:ea typeface="+mn-ea"/>
                        <a:cs typeface="+mn-cs"/>
                      </a:endParaRPr>
                    </a:p>
                    <a:p>
                      <a:r>
                        <a:rPr lang="en-GB" sz="1050" b="0" kern="1200" dirty="0" smtClean="0">
                          <a:solidFill>
                            <a:schemeClr val="tx1"/>
                          </a:solidFill>
                          <a:effectLst/>
                          <a:latin typeface="Century Gothic" panose="020B0502020202020204" pitchFamily="34" charset="0"/>
                          <a:ea typeface="+mn-ea"/>
                          <a:cs typeface="+mn-cs"/>
                        </a:rPr>
                        <a:t>We will show our ideas through drawing and painting,</a:t>
                      </a:r>
                      <a:r>
                        <a:rPr lang="en-GB" sz="1050" b="0" kern="1200" baseline="0" dirty="0" smtClean="0">
                          <a:solidFill>
                            <a:schemeClr val="tx1"/>
                          </a:solidFill>
                          <a:effectLst/>
                          <a:latin typeface="Century Gothic" panose="020B0502020202020204" pitchFamily="34" charset="0"/>
                          <a:ea typeface="+mn-ea"/>
                          <a:cs typeface="+mn-cs"/>
                        </a:rPr>
                        <a:t> t</a:t>
                      </a:r>
                      <a:r>
                        <a:rPr lang="en-GB" sz="1050" kern="1200" dirty="0" smtClean="0">
                          <a:solidFill>
                            <a:schemeClr val="tx1"/>
                          </a:solidFill>
                          <a:effectLst/>
                          <a:latin typeface="Century Gothic" panose="020B0502020202020204" pitchFamily="34" charset="0"/>
                          <a:ea typeface="+mn-ea"/>
                          <a:cs typeface="+mn-cs"/>
                        </a:rPr>
                        <a:t>aking Inspiration from Art History and Artists - </a:t>
                      </a:r>
                      <a:r>
                        <a:rPr lang="en-GB" sz="1050" b="1" kern="1200" dirty="0" smtClean="0">
                          <a:solidFill>
                            <a:schemeClr val="tx1"/>
                          </a:solidFill>
                          <a:effectLst/>
                          <a:latin typeface="Century Gothic" panose="020B0502020202020204" pitchFamily="34" charset="0"/>
                          <a:ea typeface="+mn-ea"/>
                          <a:cs typeface="+mn-cs"/>
                        </a:rPr>
                        <a:t>David </a:t>
                      </a:r>
                      <a:r>
                        <a:rPr lang="en-GB" sz="1050" b="1" kern="1200" dirty="0" err="1" smtClean="0">
                          <a:solidFill>
                            <a:schemeClr val="tx1"/>
                          </a:solidFill>
                          <a:effectLst/>
                          <a:latin typeface="Century Gothic" panose="020B0502020202020204" pitchFamily="34" charset="0"/>
                          <a:ea typeface="+mn-ea"/>
                          <a:cs typeface="+mn-cs"/>
                        </a:rPr>
                        <a:t>Hockney</a:t>
                      </a:r>
                      <a:endParaRPr lang="en-GB" sz="105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064952178"/>
              </p:ext>
            </p:extLst>
          </p:nvPr>
        </p:nvGraphicFramePr>
        <p:xfrm>
          <a:off x="7920150" y="2278767"/>
          <a:ext cx="4191620" cy="1291336"/>
        </p:xfrm>
        <a:graphic>
          <a:graphicData uri="http://schemas.openxmlformats.org/drawingml/2006/table">
            <a:tbl>
              <a:tblPr firstRow="1" firstCol="1" bandRow="1"/>
              <a:tblGrid>
                <a:gridCol w="4191620">
                  <a:extLst>
                    <a:ext uri="{9D8B030D-6E8A-4147-A177-3AD203B41FA5}">
                      <a16:colId xmlns:a16="http://schemas.microsoft.com/office/drawing/2014/main" val="20000"/>
                    </a:ext>
                  </a:extLst>
                </a:gridCol>
              </a:tblGrid>
              <a:tr h="159705">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044957">
                <a:tc>
                  <a:txBody>
                    <a:bodyPr/>
                    <a:lstStyle/>
                    <a:p>
                      <a:r>
                        <a:rPr lang="en-GB" sz="1050" b="1" kern="1200" dirty="0" smtClean="0">
                          <a:solidFill>
                            <a:schemeClr val="tx1"/>
                          </a:solidFill>
                          <a:effectLst/>
                          <a:latin typeface="Century Gothic" panose="020B0502020202020204" pitchFamily="34" charset="0"/>
                          <a:ea typeface="+mn-ea"/>
                          <a:cs typeface="+mn-cs"/>
                        </a:rPr>
                        <a:t>Locational knowledge</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name and locate the world’s seven continents and five oceans.</a:t>
                      </a:r>
                    </a:p>
                    <a:p>
                      <a:r>
                        <a:rPr lang="en-GB" sz="1050" b="1" kern="1200" dirty="0" smtClean="0">
                          <a:solidFill>
                            <a:schemeClr val="tx1"/>
                          </a:solidFill>
                          <a:effectLst/>
                          <a:latin typeface="Century Gothic" panose="020B0502020202020204" pitchFamily="34" charset="0"/>
                          <a:ea typeface="+mn-ea"/>
                          <a:cs typeface="+mn-cs"/>
                        </a:rPr>
                        <a:t>Human and Physical Geography</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Identify the location of cold areas of the world in relation to the Equator and the North and South Poles.</a:t>
                      </a:r>
                    </a:p>
                    <a:p>
                      <a:endParaRPr lang="en-GB" sz="1050" u="none"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809589807"/>
              </p:ext>
            </p:extLst>
          </p:nvPr>
        </p:nvGraphicFramePr>
        <p:xfrm>
          <a:off x="48507" y="3166210"/>
          <a:ext cx="3666730" cy="1931416"/>
        </p:xfrm>
        <a:graphic>
          <a:graphicData uri="http://schemas.openxmlformats.org/drawingml/2006/table">
            <a:tbl>
              <a:tblPr firstRow="1" firstCol="1" bandRow="1"/>
              <a:tblGrid>
                <a:gridCol w="3666730">
                  <a:extLst>
                    <a:ext uri="{9D8B030D-6E8A-4147-A177-3AD203B41FA5}">
                      <a16:colId xmlns:a16="http://schemas.microsoft.com/office/drawing/2014/main" val="20000"/>
                    </a:ext>
                  </a:extLst>
                </a:gridCol>
              </a:tblGrid>
              <a:tr h="0">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705953">
                <a:tc>
                  <a:txBody>
                    <a:bodyPr/>
                    <a:lstStyle/>
                    <a:p>
                      <a:r>
                        <a:rPr lang="en-GB" sz="1050" b="1" baseline="0" dirty="0" smtClean="0">
                          <a:effectLst/>
                          <a:latin typeface="Century Gothic" panose="020B0502020202020204" pitchFamily="34" charset="0"/>
                          <a:ea typeface="Calibri" panose="020F0502020204030204" pitchFamily="34" charset="0"/>
                          <a:cs typeface="Times New Roman" panose="02020603050405020304" pitchFamily="18" charset="0"/>
                        </a:rPr>
                        <a:t>Programming – Robot Algorithms</a:t>
                      </a:r>
                    </a:p>
                    <a:p>
                      <a:r>
                        <a:rPr lang="en-GB" sz="1050" b="0" i="0" u="none" strike="noStrike" kern="1200" dirty="0" smtClean="0">
                          <a:solidFill>
                            <a:schemeClr val="tx1"/>
                          </a:solidFill>
                          <a:effectLst/>
                          <a:latin typeface="Century Gothic" panose="020B0502020202020204" pitchFamily="34" charset="0"/>
                          <a:ea typeface="+mn-ea"/>
                          <a:cs typeface="+mn-cs"/>
                        </a:rPr>
                        <a:t>Developing understanding of instructions in sequences and using logical reasoning to predict outcomes. We will develop artwork and test it</a:t>
                      </a:r>
                      <a:r>
                        <a:rPr lang="en-GB" sz="1050" b="0" i="0" u="none" strike="noStrike" kern="1200" baseline="0" dirty="0" smtClean="0">
                          <a:solidFill>
                            <a:schemeClr val="tx1"/>
                          </a:solidFill>
                          <a:effectLst/>
                          <a:latin typeface="Century Gothic" panose="020B0502020202020204" pitchFamily="34" charset="0"/>
                          <a:ea typeface="+mn-ea"/>
                          <a:cs typeface="+mn-cs"/>
                        </a:rPr>
                        <a:t> for use in a program. We will design algorithms, test those algorithms and debug them.</a:t>
                      </a:r>
                    </a:p>
                    <a:p>
                      <a:pPr rtl="0"/>
                      <a:r>
                        <a:rPr lang="en-GB" sz="1050" b="1" i="0" u="none" strike="noStrike" kern="1200" dirty="0" smtClean="0">
                          <a:solidFill>
                            <a:schemeClr val="tx1"/>
                          </a:solidFill>
                          <a:effectLst/>
                          <a:latin typeface="Century Gothic" panose="020B0502020202020204" pitchFamily="34" charset="0"/>
                          <a:ea typeface="+mn-ea"/>
                          <a:cs typeface="+mn-cs"/>
                        </a:rPr>
                        <a:t>Information Technology Data – Pictograms</a:t>
                      </a:r>
                    </a:p>
                    <a:p>
                      <a:pPr rtl="0"/>
                      <a:r>
                        <a:rPr lang="en-GB" sz="1050" b="0" i="0" u="none" strike="noStrike" kern="1200" dirty="0" smtClean="0">
                          <a:solidFill>
                            <a:schemeClr val="tx1"/>
                          </a:solidFill>
                          <a:effectLst/>
                          <a:latin typeface="Century Gothic" panose="020B0502020202020204" pitchFamily="34" charset="0"/>
                          <a:ea typeface="+mn-ea"/>
                          <a:cs typeface="+mn-cs"/>
                        </a:rPr>
                        <a:t>We will organise and present data in the form of pictograms.</a:t>
                      </a:r>
                      <a:r>
                        <a:rPr lang="en-GB" sz="1050" b="0" i="0" u="none" strike="noStrike" kern="1200" baseline="0" dirty="0" smtClean="0">
                          <a:solidFill>
                            <a:schemeClr val="tx1"/>
                          </a:solidFill>
                          <a:effectLst/>
                          <a:latin typeface="Century Gothic" panose="020B0502020202020204" pitchFamily="34" charset="0"/>
                          <a:ea typeface="+mn-ea"/>
                          <a:cs typeface="+mn-cs"/>
                        </a:rPr>
                        <a:t> We will use presented data to answer questions. We will learn the term ‘attribute’ and use this to help us organise data.</a:t>
                      </a:r>
                      <a:endParaRPr lang="en-GB" sz="1050" b="0" dirty="0" smtClean="0">
                        <a:effectLst/>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860085733"/>
              </p:ext>
            </p:extLst>
          </p:nvPr>
        </p:nvGraphicFramePr>
        <p:xfrm>
          <a:off x="7221457" y="5321351"/>
          <a:ext cx="4890313" cy="1487655"/>
        </p:xfrm>
        <a:graphic>
          <a:graphicData uri="http://schemas.openxmlformats.org/drawingml/2006/table">
            <a:tbl>
              <a:tblPr firstRow="1" firstCol="1" bandRow="1"/>
              <a:tblGrid>
                <a:gridCol w="4890313">
                  <a:extLst>
                    <a:ext uri="{9D8B030D-6E8A-4147-A177-3AD203B41FA5}">
                      <a16:colId xmlns:a16="http://schemas.microsoft.com/office/drawing/2014/main" val="20000"/>
                    </a:ext>
                  </a:extLst>
                </a:gridCol>
              </a:tblGrid>
              <a:tr h="149377">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Religious </a:t>
                      </a:r>
                      <a:r>
                        <a:rPr lang="en-GB" sz="1050" b="1" dirty="0" err="1">
                          <a:effectLst/>
                          <a:latin typeface="Century Gothic" panose="020B0502020202020204" pitchFamily="34" charset="0"/>
                          <a:ea typeface="Calibri" panose="020F0502020204030204" pitchFamily="34" charset="0"/>
                          <a:cs typeface="Times New Roman" panose="02020603050405020304" pitchFamily="18" charset="0"/>
                        </a:rPr>
                        <a:t>Educaiton</a:t>
                      </a: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1316459">
                <a:tc>
                  <a:txBody>
                    <a:bodyPr/>
                    <a:lstStyle/>
                    <a:p>
                      <a:r>
                        <a:rPr lang="en-GB" sz="1050" b="1" kern="1200" dirty="0" smtClean="0">
                          <a:solidFill>
                            <a:schemeClr val="tx1"/>
                          </a:solidFill>
                          <a:effectLst/>
                          <a:latin typeface="Century Gothic" panose="020B0502020202020204" pitchFamily="34" charset="0"/>
                          <a:ea typeface="+mn-ea"/>
                          <a:cs typeface="+mn-cs"/>
                        </a:rPr>
                        <a:t>How do we show we care for others? Why does it matter?</a:t>
                      </a:r>
                    </a:p>
                    <a:p>
                      <a:r>
                        <a:rPr lang="en-GB" sz="1050" b="1" kern="1200" dirty="0" smtClean="0">
                          <a:solidFill>
                            <a:schemeClr val="tx1"/>
                          </a:solidFill>
                          <a:effectLst/>
                          <a:latin typeface="Century Gothic" panose="020B0502020202020204" pitchFamily="34" charset="0"/>
                          <a:ea typeface="+mn-ea"/>
                          <a:cs typeface="+mn-cs"/>
                        </a:rPr>
                        <a:t>We will think about </a:t>
                      </a:r>
                      <a:r>
                        <a:rPr lang="en-GB" sz="1050" dirty="0" smtClean="0">
                          <a:latin typeface="Century Gothic" panose="020B0502020202020204" pitchFamily="34" charset="0"/>
                        </a:rPr>
                        <a:t>how people show that they care for others (e.g. by giving to charity), making a links to stories and texts. We will think, talk and ask questions about what difference believing in God makes to how people treat each other.</a:t>
                      </a:r>
                      <a:endParaRPr lang="en-GB" sz="1050" b="1" kern="1200" dirty="0" smtClean="0">
                        <a:solidFill>
                          <a:schemeClr val="tx1"/>
                        </a:solidFill>
                        <a:effectLst/>
                        <a:latin typeface="Century Gothic" panose="020B0502020202020204" pitchFamily="34" charset="0"/>
                        <a:ea typeface="+mn-ea"/>
                        <a:cs typeface="+mn-cs"/>
                      </a:endParaRPr>
                    </a:p>
                    <a:p>
                      <a:r>
                        <a:rPr lang="en-GB" sz="1050" b="1" kern="1200" dirty="0" smtClean="0">
                          <a:solidFill>
                            <a:schemeClr val="tx1"/>
                          </a:solidFill>
                          <a:effectLst/>
                          <a:latin typeface="Century Gothic" panose="020B0502020202020204" pitchFamily="34" charset="0"/>
                          <a:ea typeface="+mn-ea"/>
                          <a:cs typeface="+mn-cs"/>
                        </a:rPr>
                        <a:t>How do we show we care for Earth and why does it matter?</a:t>
                      </a:r>
                    </a:p>
                    <a:p>
                      <a:r>
                        <a:rPr lang="en-GB" sz="1050" dirty="0" smtClean="0">
                          <a:latin typeface="Century Gothic" panose="020B0502020202020204" pitchFamily="34" charset="0"/>
                        </a:rPr>
                        <a:t>We</a:t>
                      </a:r>
                      <a:r>
                        <a:rPr lang="en-GB" sz="1050" baseline="0" dirty="0" smtClean="0">
                          <a:latin typeface="Century Gothic" panose="020B0502020202020204" pitchFamily="34" charset="0"/>
                        </a:rPr>
                        <a:t> will think about </a:t>
                      </a:r>
                      <a:r>
                        <a:rPr lang="en-GB" sz="1050" dirty="0" smtClean="0">
                          <a:latin typeface="Century Gothic" panose="020B0502020202020204" pitchFamily="34" charset="0"/>
                        </a:rPr>
                        <a:t>how people can show that they care for the Earth, making a link to a creation story.</a:t>
                      </a:r>
                      <a:r>
                        <a:rPr lang="en-GB" sz="1050" baseline="0" dirty="0" smtClean="0">
                          <a:latin typeface="Century Gothic" panose="020B0502020202020204" pitchFamily="34" charset="0"/>
                        </a:rPr>
                        <a:t>  </a:t>
                      </a:r>
                      <a:endParaRPr lang="en-GB" sz="105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857456845"/>
              </p:ext>
            </p:extLst>
          </p:nvPr>
        </p:nvGraphicFramePr>
        <p:xfrm>
          <a:off x="48507" y="88275"/>
          <a:ext cx="3709437" cy="1642493"/>
        </p:xfrm>
        <a:graphic>
          <a:graphicData uri="http://schemas.openxmlformats.org/drawingml/2006/table">
            <a:tbl>
              <a:tblPr firstRow="1" firstCol="1" bandRow="1"/>
              <a:tblGrid>
                <a:gridCol w="3709437">
                  <a:extLst>
                    <a:ext uri="{9D8B030D-6E8A-4147-A177-3AD203B41FA5}">
                      <a16:colId xmlns:a16="http://schemas.microsoft.com/office/drawing/2014/main" val="20000"/>
                    </a:ext>
                  </a:extLst>
                </a:gridCol>
              </a:tblGrid>
              <a:tr h="151782">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Design and Technology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471297">
                <a:tc>
                  <a:txBody>
                    <a:bodyPr/>
                    <a:lstStyle/>
                    <a:p>
                      <a:r>
                        <a:rPr lang="en-GB" sz="1050" b="1" kern="1200" dirty="0" smtClean="0">
                          <a:solidFill>
                            <a:schemeClr val="tx1"/>
                          </a:solidFill>
                          <a:effectLst/>
                          <a:latin typeface="Century Gothic" panose="020B0502020202020204" pitchFamily="34" charset="0"/>
                          <a:ea typeface="+mn-ea"/>
                          <a:cs typeface="+mn-cs"/>
                        </a:rPr>
                        <a:t>Mechanisms and stable structures</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We</a:t>
                      </a:r>
                      <a:r>
                        <a:rPr lang="en-GB" sz="1050" kern="1200" baseline="0" dirty="0" smtClean="0">
                          <a:solidFill>
                            <a:schemeClr val="tx1"/>
                          </a:solidFill>
                          <a:effectLst/>
                          <a:latin typeface="Century Gothic" panose="020B0502020202020204" pitchFamily="34" charset="0"/>
                          <a:ea typeface="+mn-ea"/>
                          <a:cs typeface="+mn-cs"/>
                        </a:rPr>
                        <a:t> will make </a:t>
                      </a:r>
                      <a:r>
                        <a:rPr lang="en-GB" sz="1050" kern="1200" dirty="0" smtClean="0">
                          <a:solidFill>
                            <a:schemeClr val="tx1"/>
                          </a:solidFill>
                          <a:effectLst/>
                          <a:latin typeface="Century Gothic" panose="020B0502020202020204" pitchFamily="34" charset="0"/>
                          <a:ea typeface="+mn-ea"/>
                          <a:cs typeface="+mn-cs"/>
                        </a:rPr>
                        <a:t>a fire engine (with ladder and light) to save London.</a:t>
                      </a:r>
                      <a:r>
                        <a:rPr lang="en-GB" sz="1050" kern="1200" baseline="0" dirty="0" smtClean="0">
                          <a:solidFill>
                            <a:schemeClr val="tx1"/>
                          </a:solidFill>
                          <a:effectLst/>
                          <a:latin typeface="Century Gothic" panose="020B0502020202020204" pitchFamily="34" charset="0"/>
                          <a:ea typeface="+mn-ea"/>
                          <a:cs typeface="+mn-cs"/>
                        </a:rPr>
                        <a:t>  </a:t>
                      </a:r>
                    </a:p>
                    <a:p>
                      <a:r>
                        <a:rPr lang="en-GB" sz="1050" b="1" kern="1200" dirty="0" smtClean="0">
                          <a:solidFill>
                            <a:schemeClr val="tx1"/>
                          </a:solidFill>
                          <a:effectLst/>
                          <a:latin typeface="Century Gothic" panose="020B0502020202020204" pitchFamily="34" charset="0"/>
                          <a:ea typeface="+mn-ea"/>
                          <a:cs typeface="+mn-cs"/>
                        </a:rPr>
                        <a:t>Design </a:t>
                      </a:r>
                      <a:r>
                        <a:rPr lang="en-GB" sz="1050" b="0" kern="1200" dirty="0" smtClean="0">
                          <a:solidFill>
                            <a:schemeClr val="tx1"/>
                          </a:solidFill>
                          <a:effectLst/>
                          <a:latin typeface="Century Gothic" panose="020B0502020202020204" pitchFamily="34" charset="0"/>
                          <a:ea typeface="+mn-ea"/>
                          <a:cs typeface="+mn-cs"/>
                        </a:rPr>
                        <a:t>We will </a:t>
                      </a:r>
                      <a:r>
                        <a:rPr lang="en-GB" sz="1050" kern="1200" dirty="0" smtClean="0">
                          <a:solidFill>
                            <a:schemeClr val="tx1"/>
                          </a:solidFill>
                          <a:effectLst/>
                          <a:latin typeface="Century Gothic" panose="020B0502020202020204" pitchFamily="34" charset="0"/>
                          <a:ea typeface="+mn-ea"/>
                          <a:cs typeface="+mn-cs"/>
                        </a:rPr>
                        <a:t>tell someone about our design ideas</a:t>
                      </a:r>
                    </a:p>
                    <a:p>
                      <a:r>
                        <a:rPr lang="en-GB" sz="1050" kern="1200" dirty="0" smtClean="0">
                          <a:solidFill>
                            <a:schemeClr val="tx1"/>
                          </a:solidFill>
                          <a:effectLst/>
                          <a:latin typeface="Century Gothic" panose="020B0502020202020204" pitchFamily="34" charset="0"/>
                          <a:ea typeface="+mn-ea"/>
                          <a:cs typeface="+mn-cs"/>
                        </a:rPr>
                        <a:t>And</a:t>
                      </a:r>
                      <a:r>
                        <a:rPr lang="en-GB" sz="1050" kern="1200" baseline="0" dirty="0" smtClean="0">
                          <a:solidFill>
                            <a:schemeClr val="tx1"/>
                          </a:solidFill>
                          <a:effectLst/>
                          <a:latin typeface="Century Gothic" panose="020B0502020202020204" pitchFamily="34" charset="0"/>
                          <a:ea typeface="+mn-ea"/>
                          <a:cs typeface="+mn-cs"/>
                        </a:rPr>
                        <a:t> </a:t>
                      </a:r>
                      <a:r>
                        <a:rPr lang="en-GB" sz="1050" kern="1200" dirty="0" smtClean="0">
                          <a:solidFill>
                            <a:schemeClr val="tx1"/>
                          </a:solidFill>
                          <a:effectLst/>
                          <a:latin typeface="Century Gothic" panose="020B0502020202020204" pitchFamily="34" charset="0"/>
                          <a:ea typeface="+mn-ea"/>
                          <a:cs typeface="+mn-cs"/>
                        </a:rPr>
                        <a:t>make a mock-up of our design and discuss it.</a:t>
                      </a:r>
                    </a:p>
                    <a:p>
                      <a:r>
                        <a:rPr lang="en-GB" sz="1050" b="1" kern="1200" baseline="0" dirty="0" smtClean="0">
                          <a:solidFill>
                            <a:schemeClr val="tx1"/>
                          </a:solidFill>
                          <a:effectLst/>
                          <a:latin typeface="Century Gothic" panose="020B0502020202020204" pitchFamily="34" charset="0"/>
                          <a:ea typeface="+mn-ea"/>
                          <a:cs typeface="+mn-cs"/>
                        </a:rPr>
                        <a:t>Make </a:t>
                      </a:r>
                      <a:r>
                        <a:rPr lang="en-GB" sz="1050" kern="1200" dirty="0" smtClean="0">
                          <a:solidFill>
                            <a:schemeClr val="tx1"/>
                          </a:solidFill>
                          <a:effectLst/>
                          <a:latin typeface="Century Gothic" panose="020B0502020202020204" pitchFamily="34" charset="0"/>
                          <a:ea typeface="+mn-ea"/>
                          <a:cs typeface="+mn-cs"/>
                        </a:rPr>
                        <a:t>Through exploring and assembly, we</a:t>
                      </a:r>
                      <a:r>
                        <a:rPr lang="en-GB" sz="1050" kern="1200" baseline="0" dirty="0" smtClean="0">
                          <a:solidFill>
                            <a:schemeClr val="tx1"/>
                          </a:solidFill>
                          <a:effectLst/>
                          <a:latin typeface="Century Gothic" panose="020B0502020202020204" pitchFamily="34" charset="0"/>
                          <a:ea typeface="+mn-ea"/>
                          <a:cs typeface="+mn-cs"/>
                        </a:rPr>
                        <a:t> will </a:t>
                      </a:r>
                      <a:r>
                        <a:rPr lang="en-GB" sz="1050" kern="1200" dirty="0" smtClean="0">
                          <a:solidFill>
                            <a:schemeClr val="tx1"/>
                          </a:solidFill>
                          <a:effectLst/>
                          <a:latin typeface="Century Gothic" panose="020B0502020202020204" pitchFamily="34" charset="0"/>
                          <a:ea typeface="+mn-ea"/>
                          <a:cs typeface="+mn-cs"/>
                        </a:rPr>
                        <a:t>find ways to make my structures more stable so they are freestanding. e.g. The use of a base, overlapping joints, different folds.</a:t>
                      </a:r>
                      <a:endParaRPr lang="en-GB" sz="105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230658785"/>
              </p:ext>
            </p:extLst>
          </p:nvPr>
        </p:nvGraphicFramePr>
        <p:xfrm>
          <a:off x="4416382" y="6030313"/>
          <a:ext cx="2608250" cy="569929"/>
        </p:xfrm>
        <a:graphic>
          <a:graphicData uri="http://schemas.openxmlformats.org/drawingml/2006/table">
            <a:tbl>
              <a:tblPr firstRow="1" firstCol="1" bandRow="1"/>
              <a:tblGrid>
                <a:gridCol w="2608250">
                  <a:extLst>
                    <a:ext uri="{9D8B030D-6E8A-4147-A177-3AD203B41FA5}">
                      <a16:colId xmlns:a16="http://schemas.microsoft.com/office/drawing/2014/main" val="20000"/>
                    </a:ext>
                  </a:extLst>
                </a:gridCol>
              </a:tblGrid>
              <a:tr h="162559">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98733">
                <a:tc>
                  <a:txBody>
                    <a:bodyPr/>
                    <a:lstStyle/>
                    <a:p>
                      <a:endParaRPr lang="en-GB" sz="1050" b="0" dirty="0" smtClean="0">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0" dirty="0" smtClean="0">
                          <a:effectLst/>
                          <a:latin typeface="Century Gothic" panose="020B0502020202020204" pitchFamily="34" charset="0"/>
                          <a:ea typeface="Calibri" panose="020F0502020204030204" pitchFamily="34" charset="0"/>
                          <a:cs typeface="Times New Roman" panose="02020603050405020304" pitchFamily="18" charset="0"/>
                        </a:rPr>
                        <a:t>Wow</a:t>
                      </a:r>
                      <a:r>
                        <a:rPr lang="en-GB" sz="1050" b="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Day – </a:t>
                      </a:r>
                      <a:r>
                        <a:rPr lang="en-GB" sz="1050" b="0" baseline="0" dirty="0" smtClean="0">
                          <a:effectLst/>
                          <a:latin typeface="Century Gothic" panose="020B0502020202020204" pitchFamily="34" charset="0"/>
                          <a:ea typeface="Calibri" panose="020F0502020204030204" pitchFamily="34" charset="0"/>
                          <a:cs typeface="Times New Roman" panose="02020603050405020304" pitchFamily="18" charset="0"/>
                        </a:rPr>
                        <a:t>Fire Station visit</a:t>
                      </a:r>
                      <a:endPar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5720507" y="2914597"/>
            <a:ext cx="2331935" cy="259495"/>
          </a:xfrm>
          <a:prstGeom prst="rect">
            <a:avLst/>
          </a:prstGeom>
          <a:noFill/>
        </p:spPr>
        <p:txBody>
          <a:bodyPr wrap="square" rtlCol="0">
            <a:spAutoFit/>
          </a:bodyPr>
          <a:lstStyle/>
          <a:p>
            <a:pPr algn="ctr">
              <a:lnSpc>
                <a:spcPct val="107000"/>
              </a:lnSpc>
            </a:pP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68647863"/>
              </p:ext>
            </p:extLst>
          </p:nvPr>
        </p:nvGraphicFramePr>
        <p:xfrm>
          <a:off x="4416382" y="5290710"/>
          <a:ext cx="2608250" cy="609600"/>
        </p:xfrm>
        <a:graphic>
          <a:graphicData uri="http://schemas.openxmlformats.org/drawingml/2006/table">
            <a:tbl>
              <a:tblPr firstRow="1" firstCol="1" bandRow="1"/>
              <a:tblGrid>
                <a:gridCol w="2608250">
                  <a:extLst>
                    <a:ext uri="{9D8B030D-6E8A-4147-A177-3AD203B41FA5}">
                      <a16:colId xmlns:a16="http://schemas.microsoft.com/office/drawing/2014/main" val="20000"/>
                    </a:ext>
                  </a:extLst>
                </a:gridCol>
              </a:tblGrid>
              <a:tr h="581162">
                <a:tc>
                  <a:txBody>
                    <a:bodyPr/>
                    <a:lstStyle/>
                    <a:p>
                      <a:pPr algn="ctr">
                        <a:spcAft>
                          <a:spcPts val="0"/>
                        </a:spcAft>
                      </a:pPr>
                      <a:r>
                        <a:rPr lang="en-US" sz="2000" b="1" kern="1200" dirty="0">
                          <a:solidFill>
                            <a:srgbClr val="C00000"/>
                          </a:solidFill>
                          <a:effectLst/>
                          <a:latin typeface="+mn-lt"/>
                          <a:ea typeface="+mn-ea"/>
                          <a:cs typeface="+mn-cs"/>
                        </a:rPr>
                        <a:t>Year 2 - </a:t>
                      </a:r>
                      <a:r>
                        <a:rPr lang="en-US" sz="2000" b="1" kern="1200" dirty="0" smtClean="0">
                          <a:solidFill>
                            <a:srgbClr val="C00000"/>
                          </a:solidFill>
                          <a:effectLst/>
                          <a:latin typeface="+mn-lt"/>
                          <a:ea typeface="+mn-ea"/>
                          <a:cs typeface="+mn-cs"/>
                        </a:rPr>
                        <a:t>Spring </a:t>
                      </a:r>
                      <a:r>
                        <a:rPr lang="en-US" sz="2000" b="1" kern="1200" dirty="0" smtClean="0">
                          <a:solidFill>
                            <a:srgbClr val="C00000"/>
                          </a:solidFill>
                          <a:effectLst/>
                          <a:latin typeface="+mn-lt"/>
                          <a:ea typeface="+mn-ea"/>
                          <a:cs typeface="+mn-cs"/>
                        </a:rPr>
                        <a:t>2024</a:t>
                      </a:r>
                      <a:endParaRPr lang="en-GB" sz="2000" kern="1200" dirty="0">
                        <a:solidFill>
                          <a:srgbClr val="C00000"/>
                        </a:solidFill>
                        <a:effectLst/>
                        <a:latin typeface="+mn-lt"/>
                        <a:ea typeface="+mn-ea"/>
                        <a:cs typeface="+mn-cs"/>
                      </a:endParaRPr>
                    </a:p>
                    <a:p>
                      <a:pPr algn="ctr"/>
                      <a:r>
                        <a:rPr lang="en-US" sz="2000" b="1" kern="1200" dirty="0" smtClean="0">
                          <a:solidFill>
                            <a:srgbClr val="C00000"/>
                          </a:solidFill>
                          <a:effectLst/>
                          <a:latin typeface="+mn-lt"/>
                          <a:ea typeface="+mn-ea"/>
                          <a:cs typeface="+mn-cs"/>
                        </a:rPr>
                        <a:t>Ice and Fire</a:t>
                      </a:r>
                      <a:endParaRPr lang="en-GB"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925407442"/>
              </p:ext>
            </p:extLst>
          </p:nvPr>
        </p:nvGraphicFramePr>
        <p:xfrm>
          <a:off x="7878763" y="3631476"/>
          <a:ext cx="4218855" cy="1628502"/>
        </p:xfrm>
        <a:graphic>
          <a:graphicData uri="http://schemas.openxmlformats.org/drawingml/2006/table">
            <a:tbl>
              <a:tblPr firstRow="1" firstCol="1" bandRow="1"/>
              <a:tblGrid>
                <a:gridCol w="4218855">
                  <a:extLst>
                    <a:ext uri="{9D8B030D-6E8A-4147-A177-3AD203B41FA5}">
                      <a16:colId xmlns:a16="http://schemas.microsoft.com/office/drawing/2014/main" val="20000"/>
                    </a:ext>
                  </a:extLst>
                </a:gridCol>
              </a:tblGrid>
              <a:tr h="181637">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446865">
                <a:tc>
                  <a:txBody>
                    <a:bodyPr/>
                    <a:lstStyle/>
                    <a:p>
                      <a:r>
                        <a:rPr lang="en-GB" sz="1050" b="1" kern="1200" dirty="0" smtClean="0">
                          <a:solidFill>
                            <a:schemeClr val="tx1"/>
                          </a:solidFill>
                          <a:effectLst/>
                          <a:latin typeface="Century Gothic" panose="020B0502020202020204" pitchFamily="34" charset="0"/>
                          <a:ea typeface="+mn-ea"/>
                          <a:cs typeface="+mn-cs"/>
                        </a:rPr>
                        <a:t>Events beyond living memory that are significant nationally</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We will learn about The Great Fire of London and The Plague, what life was like in 1600s</a:t>
                      </a:r>
                      <a:r>
                        <a:rPr lang="en-GB" sz="1050" kern="1200" baseline="0" dirty="0" smtClean="0">
                          <a:solidFill>
                            <a:schemeClr val="tx1"/>
                          </a:solidFill>
                          <a:effectLst/>
                          <a:latin typeface="Century Gothic" panose="020B0502020202020204" pitchFamily="34" charset="0"/>
                          <a:ea typeface="+mn-ea"/>
                          <a:cs typeface="+mn-cs"/>
                        </a:rPr>
                        <a:t> and how this compares to today.</a:t>
                      </a:r>
                    </a:p>
                    <a:p>
                      <a:r>
                        <a:rPr lang="en-GB" sz="1050" kern="1200" baseline="0" dirty="0" smtClean="0">
                          <a:solidFill>
                            <a:schemeClr val="tx1"/>
                          </a:solidFill>
                          <a:effectLst/>
                          <a:latin typeface="Century Gothic" panose="020B0502020202020204" pitchFamily="34" charset="0"/>
                          <a:ea typeface="+mn-ea"/>
                          <a:cs typeface="+mn-cs"/>
                        </a:rPr>
                        <a:t>Compare and contrast the Fire Service in 1666 and 2022.</a:t>
                      </a:r>
                      <a:endParaRPr lang="en-GB" sz="1050" kern="1200" dirty="0" smtClean="0">
                        <a:solidFill>
                          <a:schemeClr val="tx1"/>
                        </a:solidFill>
                        <a:effectLst/>
                        <a:latin typeface="Century Gothic" panose="020B0502020202020204" pitchFamily="34" charset="0"/>
                        <a:ea typeface="+mn-ea"/>
                        <a:cs typeface="+mn-cs"/>
                      </a:endParaRPr>
                    </a:p>
                    <a:p>
                      <a:r>
                        <a:rPr lang="en-GB" sz="1050" b="1" kern="1200" dirty="0" smtClean="0">
                          <a:solidFill>
                            <a:schemeClr val="tx1"/>
                          </a:solidFill>
                          <a:effectLst/>
                          <a:latin typeface="Century Gothic" panose="020B0502020202020204" pitchFamily="34" charset="0"/>
                          <a:ea typeface="+mn-ea"/>
                          <a:cs typeface="+mn-cs"/>
                        </a:rPr>
                        <a:t>The lives of significant individuals in the past who have contributed to national and international achievements using these to compare aspects of life then and now</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We will learn about the lives of </a:t>
                      </a:r>
                      <a:r>
                        <a:rPr lang="en-GB" sz="1050" kern="1200" dirty="0" smtClean="0">
                          <a:solidFill>
                            <a:schemeClr val="tx1"/>
                          </a:solidFill>
                          <a:effectLst/>
                          <a:latin typeface="Century Gothic" panose="020B0502020202020204" pitchFamily="34" charset="0"/>
                          <a:ea typeface="+mn-ea"/>
                          <a:cs typeface="+mn-cs"/>
                        </a:rPr>
                        <a:t>Samuel Pepys</a:t>
                      </a:r>
                      <a:r>
                        <a:rPr lang="en-GB" sz="1050" kern="1200" baseline="0" dirty="0" smtClean="0">
                          <a:solidFill>
                            <a:schemeClr val="tx1"/>
                          </a:solidFill>
                          <a:effectLst/>
                          <a:latin typeface="Century Gothic" panose="020B0502020202020204" pitchFamily="34" charset="0"/>
                          <a:ea typeface="+mn-ea"/>
                          <a:cs typeface="+mn-cs"/>
                        </a:rPr>
                        <a:t> </a:t>
                      </a:r>
                      <a:r>
                        <a:rPr lang="en-GB" sz="1050" kern="1200" dirty="0" smtClean="0">
                          <a:solidFill>
                            <a:schemeClr val="tx1"/>
                          </a:solidFill>
                          <a:effectLst/>
                          <a:latin typeface="Century Gothic" panose="020B0502020202020204" pitchFamily="34" charset="0"/>
                          <a:ea typeface="+mn-ea"/>
                          <a:cs typeface="+mn-cs"/>
                        </a:rPr>
                        <a:t>and </a:t>
                      </a:r>
                      <a:r>
                        <a:rPr lang="en-GB" sz="1050" kern="1200" dirty="0" smtClean="0">
                          <a:solidFill>
                            <a:schemeClr val="tx1"/>
                          </a:solidFill>
                          <a:effectLst/>
                          <a:latin typeface="Century Gothic" panose="020B0502020202020204" pitchFamily="34" charset="0"/>
                          <a:ea typeface="+mn-ea"/>
                          <a:cs typeface="+mn-cs"/>
                        </a:rPr>
                        <a:t>Mary Seacole.</a:t>
                      </a:r>
                      <a:endParaRPr lang="en-GB" sz="105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4156685"/>
              </p:ext>
            </p:extLst>
          </p:nvPr>
        </p:nvGraphicFramePr>
        <p:xfrm>
          <a:off x="6272463" y="248607"/>
          <a:ext cx="5753347" cy="6439100"/>
        </p:xfrm>
        <a:graphic>
          <a:graphicData uri="http://schemas.openxmlformats.org/drawingml/2006/table">
            <a:tbl>
              <a:tblPr firstRow="1" firstCol="1" bandRow="1"/>
              <a:tblGrid>
                <a:gridCol w="5753347">
                  <a:extLst>
                    <a:ext uri="{9D8B030D-6E8A-4147-A177-3AD203B41FA5}">
                      <a16:colId xmlns:a16="http://schemas.microsoft.com/office/drawing/2014/main" val="20000"/>
                    </a:ext>
                  </a:extLst>
                </a:gridCol>
              </a:tblGrid>
              <a:tr h="17115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6259712">
                <a:tc>
                  <a:txBody>
                    <a:bodyPr/>
                    <a:lstStyle/>
                    <a:p>
                      <a:r>
                        <a:rPr lang="en-GB" sz="1050" b="1" kern="1200" dirty="0" smtClean="0">
                          <a:solidFill>
                            <a:schemeClr val="tx1"/>
                          </a:solidFill>
                          <a:effectLst/>
                          <a:latin typeface="Century Gothic" panose="020B0502020202020204" pitchFamily="34" charset="0"/>
                          <a:ea typeface="+mn-ea"/>
                          <a:cs typeface="+mn-cs"/>
                        </a:rPr>
                        <a:t>Number: Multiplication and Division Statistics</a:t>
                      </a:r>
                      <a:endParaRPr lang="en-GB" sz="1050" b="0" kern="1200" dirty="0" smtClean="0">
                        <a:solidFill>
                          <a:schemeClr val="tx1"/>
                        </a:solidFill>
                        <a:effectLst/>
                        <a:latin typeface="Century Gothic" panose="020B0502020202020204" pitchFamily="34" charset="0"/>
                        <a:ea typeface="+mn-ea"/>
                        <a:cs typeface="+mn-cs"/>
                      </a:endParaRPr>
                    </a:p>
                    <a:p>
                      <a:r>
                        <a:rPr lang="en-GB" sz="1050" b="0" kern="1200" dirty="0" smtClean="0">
                          <a:solidFill>
                            <a:schemeClr val="tx1"/>
                          </a:solidFill>
                          <a:effectLst/>
                          <a:latin typeface="Century Gothic" panose="020B0502020202020204" pitchFamily="34" charset="0"/>
                          <a:ea typeface="+mn-ea"/>
                          <a:cs typeface="+mn-cs"/>
                        </a:rPr>
                        <a:t>Recognise, make and add equal groups</a:t>
                      </a:r>
                      <a:endParaRPr lang="en-GB" sz="1050" b="1" kern="1200" dirty="0" smtClean="0">
                        <a:solidFill>
                          <a:schemeClr val="tx1"/>
                        </a:solidFill>
                        <a:effectLst/>
                        <a:latin typeface="Century Gothic" panose="020B0502020202020204" pitchFamily="34" charset="0"/>
                        <a:ea typeface="+mn-ea"/>
                        <a:cs typeface="+mn-cs"/>
                      </a:endParaRPr>
                    </a:p>
                    <a:p>
                      <a:r>
                        <a:rPr lang="en-GB" sz="1050" b="0" kern="1200" dirty="0" smtClean="0">
                          <a:solidFill>
                            <a:schemeClr val="tx1"/>
                          </a:solidFill>
                          <a:effectLst/>
                          <a:latin typeface="Century Gothic" panose="020B0502020202020204" pitchFamily="34" charset="0"/>
                          <a:ea typeface="+mn-ea"/>
                          <a:cs typeface="+mn-cs"/>
                        </a:rPr>
                        <a:t>Multiplication sentences using the X symbol</a:t>
                      </a:r>
                    </a:p>
                    <a:p>
                      <a:r>
                        <a:rPr lang="en-GB" sz="1050" b="0" kern="1200" dirty="0" smtClean="0">
                          <a:solidFill>
                            <a:schemeClr val="tx1"/>
                          </a:solidFill>
                          <a:effectLst/>
                          <a:latin typeface="Century Gothic" panose="020B0502020202020204" pitchFamily="34" charset="0"/>
                          <a:ea typeface="+mn-ea"/>
                          <a:cs typeface="+mn-cs"/>
                        </a:rPr>
                        <a:t>Multiplication sentences using pictures</a:t>
                      </a:r>
                    </a:p>
                    <a:p>
                      <a:r>
                        <a:rPr lang="en-GB" sz="1050" b="0" kern="1200" dirty="0" smtClean="0">
                          <a:solidFill>
                            <a:schemeClr val="tx1"/>
                          </a:solidFill>
                          <a:effectLst/>
                          <a:latin typeface="Century Gothic" panose="020B0502020202020204" pitchFamily="34" charset="0"/>
                          <a:ea typeface="+mn-ea"/>
                          <a:cs typeface="+mn-cs"/>
                        </a:rPr>
                        <a:t>Using arrays</a:t>
                      </a:r>
                    </a:p>
                    <a:p>
                      <a:r>
                        <a:rPr lang="en-GB" sz="1050" b="0" kern="1200" dirty="0" smtClean="0">
                          <a:solidFill>
                            <a:schemeClr val="tx1"/>
                          </a:solidFill>
                          <a:effectLst/>
                          <a:latin typeface="Century Gothic" panose="020B0502020202020204" pitchFamily="34" charset="0"/>
                          <a:ea typeface="+mn-ea"/>
                          <a:cs typeface="+mn-cs"/>
                        </a:rPr>
                        <a:t>Making doubles</a:t>
                      </a:r>
                    </a:p>
                    <a:p>
                      <a:r>
                        <a:rPr lang="en-GB" sz="1050" b="0" kern="1200" dirty="0" smtClean="0">
                          <a:solidFill>
                            <a:schemeClr val="tx1"/>
                          </a:solidFill>
                          <a:effectLst/>
                          <a:latin typeface="Century Gothic" panose="020B0502020202020204" pitchFamily="34" charset="0"/>
                          <a:ea typeface="+mn-ea"/>
                          <a:cs typeface="+mn-cs"/>
                        </a:rPr>
                        <a:t>2, 5, 10 times</a:t>
                      </a:r>
                      <a:r>
                        <a:rPr lang="en-GB" sz="1050" b="0" kern="1200" baseline="0" dirty="0" smtClean="0">
                          <a:solidFill>
                            <a:schemeClr val="tx1"/>
                          </a:solidFill>
                          <a:effectLst/>
                          <a:latin typeface="Century Gothic" panose="020B0502020202020204" pitchFamily="34" charset="0"/>
                          <a:ea typeface="+mn-ea"/>
                          <a:cs typeface="+mn-cs"/>
                        </a:rPr>
                        <a:t> tables</a:t>
                      </a:r>
                    </a:p>
                    <a:p>
                      <a:r>
                        <a:rPr lang="en-GB" sz="1050" b="0" kern="1200" baseline="0" dirty="0" smtClean="0">
                          <a:solidFill>
                            <a:schemeClr val="tx1"/>
                          </a:solidFill>
                          <a:effectLst/>
                          <a:latin typeface="Century Gothic" panose="020B0502020202020204" pitchFamily="34" charset="0"/>
                          <a:ea typeface="+mn-ea"/>
                          <a:cs typeface="+mn-cs"/>
                        </a:rPr>
                        <a:t>Making equal groups – sharing</a:t>
                      </a:r>
                    </a:p>
                    <a:p>
                      <a:r>
                        <a:rPr lang="en-GB" sz="1050" b="0" kern="1200" baseline="0" dirty="0" smtClean="0">
                          <a:solidFill>
                            <a:schemeClr val="tx1"/>
                          </a:solidFill>
                          <a:effectLst/>
                          <a:latin typeface="Century Gothic" panose="020B0502020202020204" pitchFamily="34" charset="0"/>
                          <a:ea typeface="+mn-ea"/>
                          <a:cs typeface="+mn-cs"/>
                        </a:rPr>
                        <a:t>Making equal groups – grouping</a:t>
                      </a:r>
                    </a:p>
                    <a:p>
                      <a:r>
                        <a:rPr lang="en-GB" sz="1050" b="0" kern="1200" baseline="0" dirty="0" smtClean="0">
                          <a:solidFill>
                            <a:schemeClr val="tx1"/>
                          </a:solidFill>
                          <a:effectLst/>
                          <a:latin typeface="Century Gothic" panose="020B0502020202020204" pitchFamily="34" charset="0"/>
                          <a:ea typeface="+mn-ea"/>
                          <a:cs typeface="+mn-cs"/>
                        </a:rPr>
                        <a:t>Dividing by 2</a:t>
                      </a:r>
                    </a:p>
                    <a:p>
                      <a:r>
                        <a:rPr lang="en-GB" sz="1050" b="0" kern="1200" baseline="0" dirty="0" smtClean="0">
                          <a:solidFill>
                            <a:schemeClr val="tx1"/>
                          </a:solidFill>
                          <a:effectLst/>
                          <a:latin typeface="Century Gothic" panose="020B0502020202020204" pitchFamily="34" charset="0"/>
                          <a:ea typeface="+mn-ea"/>
                          <a:cs typeface="+mn-cs"/>
                        </a:rPr>
                        <a:t>Odd and even numbers</a:t>
                      </a:r>
                    </a:p>
                    <a:p>
                      <a:r>
                        <a:rPr lang="en-GB" sz="1050" b="0" kern="1200" baseline="0" dirty="0" smtClean="0">
                          <a:solidFill>
                            <a:schemeClr val="tx1"/>
                          </a:solidFill>
                          <a:effectLst/>
                          <a:latin typeface="Century Gothic" panose="020B0502020202020204" pitchFamily="34" charset="0"/>
                          <a:ea typeface="+mn-ea"/>
                          <a:cs typeface="+mn-cs"/>
                        </a:rPr>
                        <a:t>Dividing by 5 </a:t>
                      </a:r>
                    </a:p>
                    <a:p>
                      <a:r>
                        <a:rPr lang="en-GB" sz="1050" b="0" kern="1200" baseline="0" dirty="0" smtClean="0">
                          <a:solidFill>
                            <a:schemeClr val="tx1"/>
                          </a:solidFill>
                          <a:effectLst/>
                          <a:latin typeface="Century Gothic" panose="020B0502020202020204" pitchFamily="34" charset="0"/>
                          <a:ea typeface="+mn-ea"/>
                          <a:cs typeface="+mn-cs"/>
                        </a:rPr>
                        <a:t>Dividing by 10</a:t>
                      </a:r>
                    </a:p>
                    <a:p>
                      <a:r>
                        <a:rPr lang="en-GB" sz="1050" b="1" kern="1200" dirty="0" smtClean="0">
                          <a:solidFill>
                            <a:schemeClr val="tx1"/>
                          </a:solidFill>
                          <a:effectLst/>
                          <a:latin typeface="Century Gothic" panose="020B0502020202020204" pitchFamily="34" charset="0"/>
                          <a:ea typeface="+mn-ea"/>
                          <a:cs typeface="+mn-cs"/>
                        </a:rPr>
                        <a:t>Statistics</a:t>
                      </a:r>
                    </a:p>
                    <a:p>
                      <a:r>
                        <a:rPr lang="en-GB" sz="1050" b="0" kern="1200" dirty="0" smtClean="0">
                          <a:solidFill>
                            <a:schemeClr val="tx1"/>
                          </a:solidFill>
                          <a:effectLst/>
                          <a:latin typeface="Century Gothic" panose="020B0502020202020204" pitchFamily="34" charset="0"/>
                          <a:ea typeface="+mn-ea"/>
                          <a:cs typeface="+mn-cs"/>
                        </a:rPr>
                        <a:t>Making tally charts</a:t>
                      </a:r>
                    </a:p>
                    <a:p>
                      <a:r>
                        <a:rPr lang="en-GB" sz="1050" b="0" kern="1200" dirty="0" smtClean="0">
                          <a:solidFill>
                            <a:schemeClr val="tx1"/>
                          </a:solidFill>
                          <a:effectLst/>
                          <a:latin typeface="Century Gothic" panose="020B0502020202020204" pitchFamily="34" charset="0"/>
                          <a:ea typeface="+mn-ea"/>
                          <a:cs typeface="+mn-cs"/>
                        </a:rPr>
                        <a:t>Drawing pictograms</a:t>
                      </a:r>
                    </a:p>
                    <a:p>
                      <a:r>
                        <a:rPr lang="en-GB" sz="1050" b="0" kern="1200" dirty="0" smtClean="0">
                          <a:solidFill>
                            <a:schemeClr val="tx1"/>
                          </a:solidFill>
                          <a:effectLst/>
                          <a:latin typeface="Century Gothic" panose="020B0502020202020204" pitchFamily="34" charset="0"/>
                          <a:ea typeface="+mn-ea"/>
                          <a:cs typeface="+mn-cs"/>
                        </a:rPr>
                        <a:t>Interpreting pictograms</a:t>
                      </a:r>
                    </a:p>
                    <a:p>
                      <a:r>
                        <a:rPr lang="en-GB" sz="1050" b="0" kern="1200" dirty="0" smtClean="0">
                          <a:solidFill>
                            <a:schemeClr val="tx1"/>
                          </a:solidFill>
                          <a:effectLst/>
                          <a:latin typeface="Century Gothic" panose="020B0502020202020204" pitchFamily="34" charset="0"/>
                          <a:ea typeface="+mn-ea"/>
                          <a:cs typeface="+mn-cs"/>
                        </a:rPr>
                        <a:t>Drawing pictograms (2, 5, 10s)</a:t>
                      </a:r>
                    </a:p>
                    <a:p>
                      <a:r>
                        <a:rPr lang="en-GB" sz="1050" b="0" kern="1200" dirty="0" smtClean="0">
                          <a:solidFill>
                            <a:schemeClr val="tx1"/>
                          </a:solidFill>
                          <a:effectLst/>
                          <a:latin typeface="Century Gothic" panose="020B0502020202020204" pitchFamily="34" charset="0"/>
                          <a:ea typeface="+mn-ea"/>
                          <a:cs typeface="+mn-cs"/>
                        </a:rPr>
                        <a:t>Interpreting pictograms (2, 5, 10s)</a:t>
                      </a:r>
                    </a:p>
                    <a:p>
                      <a:r>
                        <a:rPr lang="en-GB" sz="1050" b="0" kern="1200" dirty="0" smtClean="0">
                          <a:solidFill>
                            <a:schemeClr val="tx1"/>
                          </a:solidFill>
                          <a:effectLst/>
                          <a:latin typeface="Century Gothic" panose="020B0502020202020204" pitchFamily="34" charset="0"/>
                          <a:ea typeface="+mn-ea"/>
                          <a:cs typeface="+mn-cs"/>
                        </a:rPr>
                        <a:t>Block diagrams</a:t>
                      </a:r>
                    </a:p>
                    <a:p>
                      <a:r>
                        <a:rPr lang="en-GB" sz="1050" b="1" kern="1200" dirty="0" smtClean="0">
                          <a:solidFill>
                            <a:schemeClr val="tx1"/>
                          </a:solidFill>
                          <a:effectLst/>
                          <a:latin typeface="Century Gothic" panose="020B0502020202020204" pitchFamily="34" charset="0"/>
                          <a:ea typeface="+mn-ea"/>
                          <a:cs typeface="+mn-cs"/>
                        </a:rPr>
                        <a:t>Properties of Shape</a:t>
                      </a:r>
                    </a:p>
                    <a:p>
                      <a:r>
                        <a:rPr lang="en-GB" sz="1050" b="0" kern="1200" dirty="0" smtClean="0">
                          <a:solidFill>
                            <a:schemeClr val="tx1"/>
                          </a:solidFill>
                          <a:effectLst/>
                          <a:latin typeface="Century Gothic" panose="020B0502020202020204" pitchFamily="34" charset="0"/>
                          <a:ea typeface="+mn-ea"/>
                          <a:cs typeface="+mn-cs"/>
                        </a:rPr>
                        <a:t>Recognise 2d and 3d shapes</a:t>
                      </a:r>
                    </a:p>
                    <a:p>
                      <a:r>
                        <a:rPr lang="en-GB" sz="1050" b="0" kern="1200" dirty="0" smtClean="0">
                          <a:solidFill>
                            <a:schemeClr val="tx1"/>
                          </a:solidFill>
                          <a:effectLst/>
                          <a:latin typeface="Century Gothic" panose="020B0502020202020204" pitchFamily="34" charset="0"/>
                          <a:ea typeface="+mn-ea"/>
                          <a:cs typeface="+mn-cs"/>
                        </a:rPr>
                        <a:t>Make</a:t>
                      </a:r>
                      <a:r>
                        <a:rPr lang="en-GB" sz="1050" b="0" kern="1200" baseline="0" dirty="0" smtClean="0">
                          <a:solidFill>
                            <a:schemeClr val="tx1"/>
                          </a:solidFill>
                          <a:effectLst/>
                          <a:latin typeface="Century Gothic" panose="020B0502020202020204" pitchFamily="34" charset="0"/>
                          <a:ea typeface="+mn-ea"/>
                          <a:cs typeface="+mn-cs"/>
                        </a:rPr>
                        <a:t> 2d and 3d shapes</a:t>
                      </a:r>
                    </a:p>
                    <a:p>
                      <a:r>
                        <a:rPr lang="en-GB" sz="1050" b="0" kern="1200" baseline="0" dirty="0" smtClean="0">
                          <a:solidFill>
                            <a:schemeClr val="tx1"/>
                          </a:solidFill>
                          <a:effectLst/>
                          <a:latin typeface="Century Gothic" panose="020B0502020202020204" pitchFamily="34" charset="0"/>
                          <a:ea typeface="+mn-ea"/>
                          <a:cs typeface="+mn-cs"/>
                        </a:rPr>
                        <a:t>Count sides and vertices on 2d shapes</a:t>
                      </a:r>
                    </a:p>
                    <a:p>
                      <a:r>
                        <a:rPr lang="en-GB" sz="1050" b="0" kern="1200" dirty="0" smtClean="0">
                          <a:solidFill>
                            <a:schemeClr val="tx1"/>
                          </a:solidFill>
                          <a:effectLst/>
                          <a:latin typeface="Century Gothic" panose="020B0502020202020204" pitchFamily="34" charset="0"/>
                          <a:ea typeface="+mn-ea"/>
                          <a:cs typeface="+mn-cs"/>
                        </a:rPr>
                        <a:t>Draw 2d shapes</a:t>
                      </a:r>
                    </a:p>
                    <a:p>
                      <a:r>
                        <a:rPr lang="en-GB" sz="1050" b="0" kern="1200" dirty="0" smtClean="0">
                          <a:solidFill>
                            <a:schemeClr val="tx1"/>
                          </a:solidFill>
                          <a:effectLst/>
                          <a:latin typeface="Century Gothic" panose="020B0502020202020204" pitchFamily="34" charset="0"/>
                          <a:ea typeface="+mn-ea"/>
                          <a:cs typeface="+mn-cs"/>
                        </a:rPr>
                        <a:t>Lines of symmetry</a:t>
                      </a:r>
                    </a:p>
                    <a:p>
                      <a:r>
                        <a:rPr lang="en-GB" sz="1050" b="0" kern="1200" dirty="0" smtClean="0">
                          <a:solidFill>
                            <a:schemeClr val="tx1"/>
                          </a:solidFill>
                          <a:effectLst/>
                          <a:latin typeface="Century Gothic" panose="020B0502020202020204" pitchFamily="34" charset="0"/>
                          <a:ea typeface="+mn-ea"/>
                          <a:cs typeface="+mn-cs"/>
                        </a:rPr>
                        <a:t>Sort</a:t>
                      </a:r>
                      <a:r>
                        <a:rPr lang="en-GB" sz="1050" b="0" kern="1200" baseline="0" dirty="0" smtClean="0">
                          <a:solidFill>
                            <a:schemeClr val="tx1"/>
                          </a:solidFill>
                          <a:effectLst/>
                          <a:latin typeface="Century Gothic" panose="020B0502020202020204" pitchFamily="34" charset="0"/>
                          <a:ea typeface="+mn-ea"/>
                          <a:cs typeface="+mn-cs"/>
                        </a:rPr>
                        <a:t> and make patterns with 2d shapes</a:t>
                      </a:r>
                    </a:p>
                    <a:p>
                      <a:r>
                        <a:rPr lang="en-GB" sz="1050" b="0" kern="1200" baseline="0" dirty="0" smtClean="0">
                          <a:solidFill>
                            <a:schemeClr val="tx1"/>
                          </a:solidFill>
                          <a:effectLst/>
                          <a:latin typeface="Century Gothic" panose="020B0502020202020204" pitchFamily="34" charset="0"/>
                          <a:ea typeface="+mn-ea"/>
                          <a:cs typeface="+mn-cs"/>
                        </a:rPr>
                        <a:t>Count faces, edges and vertices on 3d shapes</a:t>
                      </a:r>
                      <a:endParaRPr lang="en-GB" sz="1050" b="0" kern="1200" dirty="0" smtClean="0">
                        <a:solidFill>
                          <a:schemeClr val="tx1"/>
                        </a:solidFill>
                        <a:effectLst/>
                        <a:latin typeface="Century Gothic" panose="020B0502020202020204" pitchFamily="34" charset="0"/>
                        <a:ea typeface="+mn-ea"/>
                        <a:cs typeface="+mn-cs"/>
                      </a:endParaRPr>
                    </a:p>
                    <a:p>
                      <a:r>
                        <a:rPr lang="en-GB" sz="1050" b="0" kern="1200" dirty="0" smtClean="0">
                          <a:solidFill>
                            <a:schemeClr val="tx1"/>
                          </a:solidFill>
                          <a:effectLst/>
                          <a:latin typeface="Century Gothic" panose="020B0502020202020204" pitchFamily="34" charset="0"/>
                          <a:ea typeface="+mn-ea"/>
                          <a:cs typeface="+mn-cs"/>
                        </a:rPr>
                        <a:t>Sort and make patterns</a:t>
                      </a:r>
                      <a:r>
                        <a:rPr lang="en-GB" sz="1050" b="0" kern="1200" baseline="0" dirty="0" smtClean="0">
                          <a:solidFill>
                            <a:schemeClr val="tx1"/>
                          </a:solidFill>
                          <a:effectLst/>
                          <a:latin typeface="Century Gothic" panose="020B0502020202020204" pitchFamily="34" charset="0"/>
                          <a:ea typeface="+mn-ea"/>
                          <a:cs typeface="+mn-cs"/>
                        </a:rPr>
                        <a:t> with 3d shapes</a:t>
                      </a:r>
                    </a:p>
                    <a:p>
                      <a:r>
                        <a:rPr lang="en-GB" sz="1050" b="1" kern="1200" dirty="0" smtClean="0">
                          <a:solidFill>
                            <a:schemeClr val="tx1"/>
                          </a:solidFill>
                          <a:effectLst/>
                          <a:latin typeface="Century Gothic" panose="020B0502020202020204" pitchFamily="34" charset="0"/>
                          <a:ea typeface="+mn-ea"/>
                          <a:cs typeface="+mn-cs"/>
                        </a:rPr>
                        <a:t>Fractions</a:t>
                      </a:r>
                      <a:endParaRPr lang="en-GB" sz="1050" b="1" i="0" kern="1200" dirty="0" smtClean="0">
                        <a:solidFill>
                          <a:schemeClr val="tx1"/>
                        </a:solidFill>
                        <a:effectLst/>
                        <a:latin typeface="Century Gothic" panose="020B0502020202020204" pitchFamily="34" charset="0"/>
                        <a:ea typeface="+mn-ea"/>
                        <a:cs typeface="+mn-cs"/>
                      </a:endParaRPr>
                    </a:p>
                    <a:p>
                      <a:r>
                        <a:rPr lang="en-GB" sz="1050" b="0" i="0" kern="1200" dirty="0" smtClean="0">
                          <a:solidFill>
                            <a:schemeClr val="tx1"/>
                          </a:solidFill>
                          <a:effectLst/>
                          <a:latin typeface="Century Gothic" panose="020B0502020202020204" pitchFamily="34" charset="0"/>
                          <a:ea typeface="+mn-ea"/>
                          <a:cs typeface="+mn-cs"/>
                        </a:rPr>
                        <a:t>Working with parts and wholes</a:t>
                      </a:r>
                    </a:p>
                    <a:p>
                      <a:r>
                        <a:rPr lang="en-GB" sz="1050" b="0" i="0" kern="1200" dirty="0" smtClean="0">
                          <a:solidFill>
                            <a:schemeClr val="tx1"/>
                          </a:solidFill>
                          <a:effectLst/>
                          <a:latin typeface="Century Gothic" panose="020B0502020202020204" pitchFamily="34" charset="0"/>
                          <a:ea typeface="+mn-ea"/>
                          <a:cs typeface="+mn-cs"/>
                        </a:rPr>
                        <a:t>Make equal parts</a:t>
                      </a:r>
                    </a:p>
                    <a:p>
                      <a:r>
                        <a:rPr lang="en-GB" sz="1050" b="0" i="0" kern="1200" dirty="0" smtClean="0">
                          <a:solidFill>
                            <a:schemeClr val="tx1"/>
                          </a:solidFill>
                          <a:effectLst/>
                          <a:latin typeface="Century Gothic" panose="020B0502020202020204" pitchFamily="34" charset="0"/>
                          <a:ea typeface="+mn-ea"/>
                          <a:cs typeface="+mn-cs"/>
                        </a:rPr>
                        <a:t>Recognise a half, find a half</a:t>
                      </a:r>
                    </a:p>
                    <a:p>
                      <a:r>
                        <a:rPr lang="en-GB" sz="1050" b="0" i="0" kern="1200" dirty="0" smtClean="0">
                          <a:solidFill>
                            <a:schemeClr val="tx1"/>
                          </a:solidFill>
                          <a:effectLst/>
                          <a:latin typeface="Century Gothic" panose="020B0502020202020204" pitchFamily="34" charset="0"/>
                          <a:ea typeface="+mn-ea"/>
                          <a:cs typeface="+mn-cs"/>
                        </a:rPr>
                        <a:t>Recognise a quarter, find a quarter</a:t>
                      </a:r>
                    </a:p>
                    <a:p>
                      <a:r>
                        <a:rPr lang="en-GB" sz="1050" b="0" i="0" kern="1200" dirty="0" smtClean="0">
                          <a:solidFill>
                            <a:schemeClr val="tx1"/>
                          </a:solidFill>
                          <a:effectLst/>
                          <a:latin typeface="Century Gothic" panose="020B0502020202020204" pitchFamily="34" charset="0"/>
                          <a:ea typeface="+mn-ea"/>
                          <a:cs typeface="+mn-cs"/>
                        </a:rPr>
                        <a:t>Recognise a third, find a third</a:t>
                      </a:r>
                    </a:p>
                    <a:p>
                      <a:r>
                        <a:rPr lang="en-GB" sz="1050" b="0" i="0" kern="1200" dirty="0" smtClean="0">
                          <a:solidFill>
                            <a:schemeClr val="tx1"/>
                          </a:solidFill>
                          <a:effectLst/>
                          <a:latin typeface="Century Gothic" panose="020B0502020202020204" pitchFamily="34" charset="0"/>
                          <a:ea typeface="+mn-ea"/>
                          <a:cs typeface="+mn-cs"/>
                        </a:rPr>
                        <a:t>Unit fractions, non-unit fractions</a:t>
                      </a:r>
                    </a:p>
                    <a:p>
                      <a:r>
                        <a:rPr lang="en-GB" sz="1050" b="0" i="0" kern="1200" dirty="0" smtClean="0">
                          <a:solidFill>
                            <a:schemeClr val="tx1"/>
                          </a:solidFill>
                          <a:effectLst/>
                          <a:latin typeface="Century Gothic" panose="020B0502020202020204" pitchFamily="34" charset="0"/>
                          <a:ea typeface="+mn-ea"/>
                          <a:cs typeface="+mn-cs"/>
                        </a:rPr>
                        <a:t>Equivalence of a half and 2 quarters</a:t>
                      </a:r>
                    </a:p>
                    <a:p>
                      <a:r>
                        <a:rPr lang="en-GB" sz="1050" b="0" i="0" kern="1200" dirty="0" smtClean="0">
                          <a:solidFill>
                            <a:schemeClr val="tx1"/>
                          </a:solidFill>
                          <a:effectLst/>
                          <a:latin typeface="Century Gothic" panose="020B0502020202020204" pitchFamily="34" charset="0"/>
                          <a:ea typeface="+mn-ea"/>
                          <a:cs typeface="+mn-cs"/>
                        </a:rPr>
                        <a:t>Find three quarters</a:t>
                      </a:r>
                    </a:p>
                    <a:p>
                      <a:r>
                        <a:rPr lang="en-GB" sz="1050" b="0" i="0" kern="1200" dirty="0" smtClean="0">
                          <a:solidFill>
                            <a:schemeClr val="tx1"/>
                          </a:solidFill>
                          <a:effectLst/>
                          <a:latin typeface="Century Gothic" panose="020B0502020202020204" pitchFamily="34" charset="0"/>
                          <a:ea typeface="+mn-ea"/>
                          <a:cs typeface="+mn-cs"/>
                        </a:rPr>
                        <a:t>Count in fractions</a:t>
                      </a:r>
                      <a:endParaRPr lang="en-GB" sz="1050" b="1" i="0" u="none" strike="noStrike" kern="1200" baseline="0" dirty="0">
                        <a:solidFill>
                          <a:schemeClr val="tx1"/>
                        </a:solidFill>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17599081"/>
              </p:ext>
            </p:extLst>
          </p:nvPr>
        </p:nvGraphicFramePr>
        <p:xfrm>
          <a:off x="166190" y="248607"/>
          <a:ext cx="5753347" cy="5582850"/>
        </p:xfrm>
        <a:graphic>
          <a:graphicData uri="http://schemas.openxmlformats.org/drawingml/2006/table">
            <a:tbl>
              <a:tblPr firstRow="1" firstCol="1" bandRow="1"/>
              <a:tblGrid>
                <a:gridCol w="5753347">
                  <a:extLst>
                    <a:ext uri="{9D8B030D-6E8A-4147-A177-3AD203B41FA5}">
                      <a16:colId xmlns:a16="http://schemas.microsoft.com/office/drawing/2014/main" val="20000"/>
                    </a:ext>
                  </a:extLst>
                </a:gridCol>
              </a:tblGrid>
              <a:tr h="201104">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381746">
                <a:tc>
                  <a:txBody>
                    <a:bodyPr/>
                    <a:lstStyle/>
                    <a:p>
                      <a:r>
                        <a:rPr lang="en-GB" sz="105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Phonics – National Curriculum</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Suffixes – adding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ing</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ed</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ly</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er</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ful</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less,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tion</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The l/or/al/ sound  spelt el, al, </a:t>
                      </a:r>
                      <a:r>
                        <a:rPr lang="en-GB" sz="1050" b="0" baseline="0" dirty="0" err="1"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il</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the end of words, Common exception words for year 2.</a:t>
                      </a:r>
                      <a:endPar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0" baseline="0" dirty="0" smtClean="0">
                          <a:solidFill>
                            <a:schemeClr val="tx1"/>
                          </a:solidFill>
                          <a:effectLst/>
                          <a:latin typeface="Century Gothic" panose="020B0502020202020204" pitchFamily="34" charset="0"/>
                          <a:ea typeface="+mn-ea"/>
                          <a:cs typeface="+mn-cs"/>
                        </a:rPr>
                        <a:t>Vocabulary</a:t>
                      </a:r>
                      <a:r>
                        <a:rPr lang="en-GB" sz="1050" b="0" baseline="0" dirty="0">
                          <a:solidFill>
                            <a:schemeClr val="tx1"/>
                          </a:solidFill>
                          <a:effectLst/>
                          <a:latin typeface="Century Gothic" panose="020B0502020202020204" pitchFamily="34" charset="0"/>
                          <a:ea typeface="+mn-ea"/>
                          <a:cs typeface="+mn-cs"/>
                        </a:rPr>
                        <a:t>, Grammar and Punctuation</a:t>
                      </a:r>
                      <a:r>
                        <a:rPr lang="en-GB" sz="1050" b="0" baseline="0" dirty="0" smtClean="0">
                          <a:solidFill>
                            <a:schemeClr val="tx1"/>
                          </a:solidFill>
                          <a:effectLst/>
                          <a:latin typeface="Century Gothic" panose="020B0502020202020204" pitchFamily="34" charset="0"/>
                          <a:ea typeface="+mn-ea"/>
                          <a:cs typeface="+mn-cs"/>
                        </a:rPr>
                        <a:t>:</a:t>
                      </a:r>
                    </a:p>
                    <a:p>
                      <a:r>
                        <a:rPr lang="en-GB" sz="1050" b="0" baseline="0" dirty="0" err="1" smtClean="0">
                          <a:solidFill>
                            <a:schemeClr val="tx1"/>
                          </a:solidFill>
                          <a:effectLst/>
                          <a:latin typeface="Century Gothic" panose="020B0502020202020204" pitchFamily="34" charset="0"/>
                          <a:ea typeface="+mn-ea"/>
                          <a:cs typeface="+mn-cs"/>
                        </a:rPr>
                        <a:t>Idenifying</a:t>
                      </a:r>
                      <a:r>
                        <a:rPr lang="en-GB" sz="1050" b="0" baseline="0" dirty="0" smtClean="0">
                          <a:solidFill>
                            <a:schemeClr val="tx1"/>
                          </a:solidFill>
                          <a:effectLst/>
                          <a:latin typeface="Century Gothic" panose="020B0502020202020204" pitchFamily="34" charset="0"/>
                          <a:ea typeface="+mn-ea"/>
                          <a:cs typeface="+mn-cs"/>
                        </a:rPr>
                        <a:t> verbs, adverbs, apostrophes – for contractions and plural and possessive, exclamations and statements, past and present tense, progressive past and present tense.</a:t>
                      </a:r>
                      <a:endParaRPr lang="en-GB" sz="1050" b="0" baseline="0" dirty="0">
                        <a:solidFill>
                          <a:schemeClr val="tx1"/>
                        </a:solidFill>
                        <a:effectLst/>
                        <a:latin typeface="Century Gothic" panose="020B0502020202020204" pitchFamily="34" charset="0"/>
                        <a:ea typeface="+mn-ea"/>
                        <a:cs typeface="+mn-cs"/>
                      </a:endParaRPr>
                    </a:p>
                    <a:p>
                      <a:endParaRPr lang="en-GB" sz="105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Reading </a:t>
                      </a:r>
                      <a:r>
                        <a:rPr lang="en-GB" sz="105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 VIPERS (vocabulary, infer, predict, explain, retrieve, sequence/summarise):</a:t>
                      </a:r>
                    </a:p>
                    <a:p>
                      <a:r>
                        <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Through </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studying The Ice Bear, Togo and Vlad and the Great Fire of London we </a:t>
                      </a:r>
                      <a:r>
                        <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will:</a:t>
                      </a:r>
                    </a:p>
                    <a:p>
                      <a:pPr marL="171450" indent="-171450">
                        <a:buFont typeface="Arial" panose="020B0604020202020204" pitchFamily="34" charset="0"/>
                        <a:buChar char="•"/>
                      </a:pPr>
                      <a:r>
                        <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develop our understanding by drawing on what we already know or on background information and vocabulary provided by the teacher	</a:t>
                      </a:r>
                    </a:p>
                    <a:p>
                      <a:pPr marL="0" indent="0">
                        <a:buFont typeface="Arial" panose="020B0604020202020204" pitchFamily="34" charset="0"/>
                        <a:buNone/>
                      </a:pPr>
                      <a:r>
                        <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Through studying our </a:t>
                      </a: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familiar book box texts and key texts we will:</a:t>
                      </a:r>
                    </a:p>
                    <a:p>
                      <a:pPr marL="171450" indent="-171450">
                        <a:buFont typeface="Arial" panose="020B0604020202020204" pitchFamily="34" charset="0"/>
                        <a:buChar char="•"/>
                      </a:pPr>
                      <a:r>
                        <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develop pleasure in reading, motivation to read, vocabulary and understanding by becoming increasingly familiar with and retelling stories, fairy stories and traditional tales	</a:t>
                      </a:r>
                    </a:p>
                    <a:p>
                      <a:pPr marL="171450" indent="-171450">
                        <a:buFont typeface="Arial" panose="020B0604020202020204" pitchFamily="34" charset="0"/>
                        <a:buChar char="•"/>
                      </a:pPr>
                      <a:endParaRPr lang="en-GB" sz="105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1" baseline="0" dirty="0" smtClean="0">
                          <a:solidFill>
                            <a:schemeClr val="tx1"/>
                          </a:solidFill>
                          <a:effectLst/>
                          <a:latin typeface="Century Gothic" panose="020B0502020202020204" pitchFamily="34" charset="0"/>
                          <a:cs typeface="Times New Roman" panose="02020603050405020304" pitchFamily="18" charset="0"/>
                        </a:rPr>
                        <a:t>Key texts: The Ice Bear, Arctic Song,  Rainbow Bear, A selection of non-fiction books on arctic animals, Togo, </a:t>
                      </a:r>
                      <a:r>
                        <a:rPr lang="en-GB" sz="1050" b="1" baseline="0" dirty="0" err="1" smtClean="0">
                          <a:solidFill>
                            <a:schemeClr val="tx1"/>
                          </a:solidFill>
                          <a:effectLst/>
                          <a:latin typeface="Century Gothic" panose="020B0502020202020204" pitchFamily="34" charset="0"/>
                          <a:cs typeface="Times New Roman" panose="02020603050405020304" pitchFamily="18" charset="0"/>
                        </a:rPr>
                        <a:t>Balto</a:t>
                      </a:r>
                      <a:r>
                        <a:rPr lang="en-GB" sz="1050" b="1" baseline="0" dirty="0" smtClean="0">
                          <a:solidFill>
                            <a:schemeClr val="tx1"/>
                          </a:solidFill>
                          <a:effectLst/>
                          <a:latin typeface="Century Gothic" panose="020B0502020202020204" pitchFamily="34" charset="0"/>
                          <a:cs typeface="Times New Roman" panose="02020603050405020304" pitchFamily="18" charset="0"/>
                        </a:rPr>
                        <a:t> the Greatest Dog Ever,  Vlad and the Great Fire of London, The Great Plague and Fire Dogs.</a:t>
                      </a:r>
                    </a:p>
                    <a:p>
                      <a:r>
                        <a:rPr lang="en-GB" sz="1050" b="0" kern="1200" dirty="0" smtClean="0">
                          <a:solidFill>
                            <a:schemeClr val="tx1"/>
                          </a:solidFill>
                          <a:effectLst/>
                          <a:latin typeface="Century Gothic" panose="020B0502020202020204" pitchFamily="34" charset="0"/>
                          <a:ea typeface="+mn-ea"/>
                          <a:cs typeface="+mn-cs"/>
                        </a:rPr>
                        <a:t>Develop positive attitudes towards and stamina for writing through planning, drafting and editing by:</a:t>
                      </a:r>
                    </a:p>
                    <a:p>
                      <a:pPr marL="171450" indent="-171450">
                        <a:buFont typeface="Arial" panose="020B0604020202020204" pitchFamily="34" charset="0"/>
                        <a:buChar char="•"/>
                      </a:pPr>
                      <a:r>
                        <a:rPr lang="en-GB" sz="1050" b="0" kern="1200" dirty="0" smtClean="0">
                          <a:solidFill>
                            <a:schemeClr val="tx1"/>
                          </a:solidFill>
                          <a:effectLst/>
                          <a:latin typeface="Century Gothic" panose="020B0502020202020204" pitchFamily="34" charset="0"/>
                          <a:ea typeface="+mn-ea"/>
                          <a:cs typeface="+mn-cs"/>
                        </a:rPr>
                        <a:t>writing </a:t>
                      </a:r>
                      <a:r>
                        <a:rPr lang="en-GB" sz="1050" b="0" kern="1200" dirty="0">
                          <a:solidFill>
                            <a:schemeClr val="tx1"/>
                          </a:solidFill>
                          <a:effectLst/>
                          <a:latin typeface="Century Gothic" panose="020B0502020202020204" pitchFamily="34" charset="0"/>
                          <a:ea typeface="+mn-ea"/>
                          <a:cs typeface="+mn-cs"/>
                        </a:rPr>
                        <a:t>about real events, including a </a:t>
                      </a:r>
                      <a:r>
                        <a:rPr lang="en-GB" sz="1050" b="0" kern="1200" dirty="0" smtClean="0">
                          <a:solidFill>
                            <a:schemeClr val="tx1"/>
                          </a:solidFill>
                          <a:effectLst/>
                          <a:latin typeface="Century Gothic" panose="020B0502020202020204" pitchFamily="34" charset="0"/>
                          <a:ea typeface="+mn-ea"/>
                          <a:cs typeface="+mn-cs"/>
                        </a:rPr>
                        <a:t>trip</a:t>
                      </a:r>
                      <a:r>
                        <a:rPr lang="en-GB" sz="1050" b="0" kern="1200" baseline="0" dirty="0" smtClean="0">
                          <a:solidFill>
                            <a:schemeClr val="tx1"/>
                          </a:solidFill>
                          <a:effectLst/>
                          <a:latin typeface="Century Gothic" panose="020B0502020202020204" pitchFamily="34" charset="0"/>
                          <a:ea typeface="+mn-ea"/>
                          <a:cs typeface="+mn-cs"/>
                        </a:rPr>
                        <a:t> to the local Fire Station.</a:t>
                      </a:r>
                      <a:r>
                        <a:rPr lang="en-GB" sz="1050" b="0" kern="1200" dirty="0" smtClean="0">
                          <a:solidFill>
                            <a:schemeClr val="tx1"/>
                          </a:solidFill>
                          <a:effectLst/>
                          <a:latin typeface="Century Gothic" panose="020B0502020202020204" pitchFamily="34" charset="0"/>
                          <a:ea typeface="+mn-ea"/>
                          <a:cs typeface="+mn-cs"/>
                        </a:rPr>
                        <a:t> </a:t>
                      </a:r>
                    </a:p>
                    <a:p>
                      <a:pPr marL="171450" indent="-171450">
                        <a:buFont typeface="Arial" panose="020B0604020202020204" pitchFamily="34" charset="0"/>
                        <a:buChar char="•"/>
                      </a:pPr>
                      <a:r>
                        <a:rPr lang="en-GB" sz="1050" b="0" kern="1200" dirty="0" smtClean="0">
                          <a:solidFill>
                            <a:schemeClr val="tx1"/>
                          </a:solidFill>
                          <a:effectLst/>
                          <a:latin typeface="Century Gothic" panose="020B0502020202020204" pitchFamily="34" charset="0"/>
                          <a:ea typeface="+mn-ea"/>
                          <a:cs typeface="+mn-cs"/>
                        </a:rPr>
                        <a:t>writing </a:t>
                      </a:r>
                      <a:r>
                        <a:rPr lang="en-GB" sz="1050" b="0" kern="1200" dirty="0">
                          <a:solidFill>
                            <a:schemeClr val="tx1"/>
                          </a:solidFill>
                          <a:effectLst/>
                          <a:latin typeface="Century Gothic" panose="020B0502020202020204" pitchFamily="34" charset="0"/>
                          <a:ea typeface="+mn-ea"/>
                          <a:cs typeface="+mn-cs"/>
                        </a:rPr>
                        <a:t>for different purposes through writing </a:t>
                      </a:r>
                      <a:r>
                        <a:rPr lang="en-GB" sz="1050" b="0" kern="1200" dirty="0" smtClean="0">
                          <a:solidFill>
                            <a:schemeClr val="tx1"/>
                          </a:solidFill>
                          <a:effectLst/>
                          <a:latin typeface="Century Gothic" panose="020B0502020202020204" pitchFamily="34" charset="0"/>
                          <a:ea typeface="+mn-ea"/>
                          <a:cs typeface="+mn-cs"/>
                        </a:rPr>
                        <a:t>a</a:t>
                      </a:r>
                      <a:r>
                        <a:rPr lang="en-GB" sz="1050" b="0" kern="1200" baseline="0" dirty="0" smtClean="0">
                          <a:solidFill>
                            <a:schemeClr val="tx1"/>
                          </a:solidFill>
                          <a:effectLst/>
                          <a:latin typeface="Century Gothic" panose="020B0502020202020204" pitchFamily="34" charset="0"/>
                          <a:ea typeface="+mn-ea"/>
                          <a:cs typeface="+mn-cs"/>
                        </a:rPr>
                        <a:t> letter to the Mayor of Nome, </a:t>
                      </a:r>
                      <a:r>
                        <a:rPr lang="en-GB" sz="1050" b="0" kern="1200" dirty="0" smtClean="0">
                          <a:solidFill>
                            <a:schemeClr val="tx1"/>
                          </a:solidFill>
                          <a:effectLst/>
                          <a:latin typeface="Century Gothic" panose="020B0502020202020204" pitchFamily="34" charset="0"/>
                          <a:ea typeface="+mn-ea"/>
                          <a:cs typeface="+mn-cs"/>
                        </a:rPr>
                        <a:t>a </a:t>
                      </a:r>
                      <a:r>
                        <a:rPr lang="en-GB" sz="1050" b="0" kern="1200" dirty="0">
                          <a:solidFill>
                            <a:schemeClr val="tx1"/>
                          </a:solidFill>
                          <a:effectLst/>
                          <a:latin typeface="Century Gothic" panose="020B0502020202020204" pitchFamily="34" charset="0"/>
                          <a:ea typeface="+mn-ea"/>
                          <a:cs typeface="+mn-cs"/>
                        </a:rPr>
                        <a:t>setting </a:t>
                      </a:r>
                      <a:r>
                        <a:rPr lang="en-GB" sz="1050" b="0" kern="1200" dirty="0" smtClean="0">
                          <a:solidFill>
                            <a:schemeClr val="tx1"/>
                          </a:solidFill>
                          <a:effectLst/>
                          <a:latin typeface="Century Gothic" panose="020B0502020202020204" pitchFamily="34" charset="0"/>
                          <a:ea typeface="+mn-ea"/>
                          <a:cs typeface="+mn-cs"/>
                        </a:rPr>
                        <a:t>description,</a:t>
                      </a:r>
                      <a:r>
                        <a:rPr lang="en-GB" sz="1050" b="0" kern="1200" baseline="0" dirty="0" smtClean="0">
                          <a:solidFill>
                            <a:schemeClr val="tx1"/>
                          </a:solidFill>
                          <a:effectLst/>
                          <a:latin typeface="Century Gothic" panose="020B0502020202020204" pitchFamily="34" charset="0"/>
                          <a:ea typeface="+mn-ea"/>
                          <a:cs typeface="+mn-cs"/>
                        </a:rPr>
                        <a:t> fact files, diary entries.</a:t>
                      </a:r>
                      <a:endParaRPr lang="en-GB" sz="1050" b="0" kern="1200" dirty="0">
                        <a:solidFill>
                          <a:schemeClr val="tx1"/>
                        </a:solidFill>
                        <a:effectLst/>
                        <a:latin typeface="Century Gothic" panose="020B0502020202020204" pitchFamily="34" charset="0"/>
                        <a:ea typeface="+mn-ea"/>
                        <a:cs typeface="+mn-cs"/>
                      </a:endParaRPr>
                    </a:p>
                    <a:p>
                      <a:pPr marL="171450" indent="-171450">
                        <a:buFont typeface="Arial" panose="020B0604020202020204" pitchFamily="34" charset="0"/>
                        <a:buChar char="•"/>
                      </a:pPr>
                      <a:r>
                        <a:rPr lang="en-GB" sz="1050" b="0" kern="1200" dirty="0">
                          <a:solidFill>
                            <a:schemeClr val="tx1"/>
                          </a:solidFill>
                          <a:effectLst/>
                          <a:latin typeface="Century Gothic" panose="020B0502020202020204" pitchFamily="34" charset="0"/>
                          <a:ea typeface="+mn-ea"/>
                          <a:cs typeface="+mn-cs"/>
                        </a:rPr>
                        <a:t>writing narratives about personal experiences and those of others through letter </a:t>
                      </a:r>
                      <a:r>
                        <a:rPr lang="en-GB" sz="1050" b="0" kern="1200" dirty="0" smtClean="0">
                          <a:solidFill>
                            <a:schemeClr val="tx1"/>
                          </a:solidFill>
                          <a:effectLst/>
                          <a:latin typeface="Century Gothic" panose="020B0502020202020204" pitchFamily="34" charset="0"/>
                          <a:ea typeface="+mn-ea"/>
                          <a:cs typeface="+mn-cs"/>
                        </a:rPr>
                        <a:t>writing, recount of visit,</a:t>
                      </a:r>
                      <a:r>
                        <a:rPr lang="en-GB" sz="1050" b="0" kern="1200" baseline="0" dirty="0" smtClean="0">
                          <a:solidFill>
                            <a:schemeClr val="tx1"/>
                          </a:solidFill>
                          <a:effectLst/>
                          <a:latin typeface="Century Gothic" panose="020B0502020202020204" pitchFamily="34" charset="0"/>
                          <a:ea typeface="+mn-ea"/>
                          <a:cs typeface="+mn-cs"/>
                        </a:rPr>
                        <a:t> writing a recount as Togo. Diary entry as a child in The Great Fire of London.</a:t>
                      </a:r>
                      <a:endParaRPr lang="en-GB" sz="1050" b="0" kern="1200" dirty="0" smtClean="0">
                        <a:solidFill>
                          <a:schemeClr val="tx1"/>
                        </a:solidFill>
                        <a:effectLst/>
                        <a:latin typeface="Century Gothic" panose="020B0502020202020204" pitchFamily="34" charset="0"/>
                        <a:ea typeface="+mn-ea"/>
                        <a:cs typeface="+mn-cs"/>
                      </a:endParaRPr>
                    </a:p>
                    <a:p>
                      <a:pPr marL="171450" indent="-171450">
                        <a:buFont typeface="Arial" panose="020B0604020202020204" pitchFamily="34" charset="0"/>
                        <a:buChar char="•"/>
                      </a:pPr>
                      <a:r>
                        <a:rPr lang="en-GB" sz="1050" b="0" kern="1200" dirty="0" smtClean="0">
                          <a:solidFill>
                            <a:schemeClr val="tx1"/>
                          </a:solidFill>
                          <a:effectLst/>
                          <a:latin typeface="Century Gothic" panose="020B0502020202020204" pitchFamily="34" charset="0"/>
                          <a:ea typeface="+mn-ea"/>
                          <a:cs typeface="+mn-cs"/>
                        </a:rPr>
                        <a:t>Writing</a:t>
                      </a:r>
                      <a:r>
                        <a:rPr lang="en-GB" sz="1050" b="0" kern="1200" baseline="0" dirty="0" smtClean="0">
                          <a:solidFill>
                            <a:schemeClr val="tx1"/>
                          </a:solidFill>
                          <a:effectLst/>
                          <a:latin typeface="Century Gothic" panose="020B0502020202020204" pitchFamily="34" charset="0"/>
                          <a:ea typeface="+mn-ea"/>
                          <a:cs typeface="+mn-cs"/>
                        </a:rPr>
                        <a:t> descriptive narratives – a story based on predictions of The Ice Bear, </a:t>
                      </a:r>
                      <a:endParaRPr lang="en-GB" sz="1050" b="0" kern="1200" dirty="0">
                        <a:solidFill>
                          <a:schemeClr val="tx1"/>
                        </a:solidFill>
                        <a:effectLst/>
                        <a:latin typeface="Century Gothic" panose="020B0502020202020204" pitchFamily="34" charset="0"/>
                        <a:ea typeface="+mn-ea"/>
                        <a:cs typeface="+mn-cs"/>
                      </a:endParaRPr>
                    </a:p>
                    <a:p>
                      <a:pPr marL="0" indent="0">
                        <a:buFont typeface="Arial" panose="020B0604020202020204" pitchFamily="34" charset="0"/>
                        <a:buNone/>
                      </a:pPr>
                      <a:r>
                        <a:rPr lang="en-GB" sz="1050" b="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t>
                      </a:r>
                      <a:r>
                        <a:rPr lang="en-GB" sz="1050" b="0" kern="1200" dirty="0" smtClean="0">
                          <a:solidFill>
                            <a:schemeClr val="tx1"/>
                          </a:solidFill>
                          <a:effectLst/>
                          <a:latin typeface="Century Gothic" panose="020B0502020202020204" pitchFamily="34" charset="0"/>
                          <a:ea typeface="+mn-ea"/>
                          <a:cs typeface="+mn-cs"/>
                        </a:rPr>
                        <a:t>activities particularly</a:t>
                      </a:r>
                      <a:r>
                        <a:rPr lang="en-GB" sz="1050" b="0" kern="1200" baseline="0" dirty="0" smtClean="0">
                          <a:solidFill>
                            <a:schemeClr val="tx1"/>
                          </a:solidFill>
                          <a:effectLst/>
                          <a:latin typeface="Century Gothic" panose="020B0502020202020204" pitchFamily="34" charset="0"/>
                          <a:ea typeface="+mn-ea"/>
                          <a:cs typeface="+mn-cs"/>
                        </a:rPr>
                        <a:t> when studying the plague and the Great Fire of London.</a:t>
                      </a:r>
                      <a:endParaRPr lang="en-GB" sz="105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033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5362</TotalTime>
  <Words>1426</Words>
  <Application>Microsoft Office PowerPoint</Application>
  <PresentationFormat>Widescreen</PresentationFormat>
  <Paragraphs>114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Z Hitchings</cp:lastModifiedBy>
  <cp:revision>147</cp:revision>
  <cp:lastPrinted>2022-12-15T10:06:41Z</cp:lastPrinted>
  <dcterms:created xsi:type="dcterms:W3CDTF">2017-11-23T10:45:01Z</dcterms:created>
  <dcterms:modified xsi:type="dcterms:W3CDTF">2023-12-11T14:13:25Z</dcterms:modified>
</cp:coreProperties>
</file>