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471" autoAdjust="0"/>
    <p:restoredTop sz="93200" autoAdjust="0"/>
  </p:normalViewPr>
  <p:slideViewPr>
    <p:cSldViewPr snapToGrid="0">
      <p:cViewPr varScale="1">
        <p:scale>
          <a:sx n="107" d="100"/>
          <a:sy n="107" d="100"/>
        </p:scale>
        <p:origin x="1242"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0E227D7-0712-47A2-B586-602509D2FEAD}" type="datetimeFigureOut">
              <a:rPr lang="en-GB" smtClean="0"/>
              <a:t>27/04/2021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1EC7D9B-25E8-4E63-8FC2-53149651C5EC}" type="slidenum">
              <a:rPr lang="en-GB" smtClean="0"/>
              <a:t>‹#›</a:t>
            </a:fld>
            <a:endParaRPr lang="en-GB"/>
          </a:p>
        </p:txBody>
      </p:sp>
    </p:spTree>
    <p:extLst>
      <p:ext uri="{BB962C8B-B14F-4D97-AF65-F5344CB8AC3E}">
        <p14:creationId xmlns:p14="http://schemas.microsoft.com/office/powerpoint/2010/main" val="629921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EC7D9B-25E8-4E63-8FC2-53149651C5EC}" type="slidenum">
              <a:rPr lang="en-GB" smtClean="0"/>
              <a:t>1</a:t>
            </a:fld>
            <a:endParaRPr lang="en-GB"/>
          </a:p>
        </p:txBody>
      </p:sp>
    </p:spTree>
    <p:extLst>
      <p:ext uri="{BB962C8B-B14F-4D97-AF65-F5344CB8AC3E}">
        <p14:creationId xmlns:p14="http://schemas.microsoft.com/office/powerpoint/2010/main" val="3199362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254925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46529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451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721D6D-1AF7-49C2-AD4B-B456C68D7DD5}"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0764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721D6D-1AF7-49C2-AD4B-B456C68D7DD5}" type="datetimeFigureOut">
              <a:rPr lang="en-GB" smtClean="0"/>
              <a:t>27/04/2021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3826010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4721D6D-1AF7-49C2-AD4B-B456C68D7DD5}" type="datetimeFigureOut">
              <a:rPr lang="en-GB" smtClean="0"/>
              <a:t>27/04/2021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843296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4721D6D-1AF7-49C2-AD4B-B456C68D7DD5}" type="datetimeFigureOut">
              <a:rPr lang="en-GB" smtClean="0"/>
              <a:t>27/04/2021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83965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4721D6D-1AF7-49C2-AD4B-B456C68D7DD5}" type="datetimeFigureOut">
              <a:rPr lang="en-GB" smtClean="0"/>
              <a:t>27/04/2021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76603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721D6D-1AF7-49C2-AD4B-B456C68D7DD5}" type="datetimeFigureOut">
              <a:rPr lang="en-GB" smtClean="0"/>
              <a:t>27/04/2021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2532776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721D6D-1AF7-49C2-AD4B-B456C68D7DD5}" type="datetimeFigureOut">
              <a:rPr lang="en-GB" smtClean="0"/>
              <a:t>27/04/2021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3400807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721D6D-1AF7-49C2-AD4B-B456C68D7DD5}" type="datetimeFigureOut">
              <a:rPr lang="en-GB" smtClean="0"/>
              <a:t>27/04/2021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8B78F4-3632-4E3C-ADDD-BE0EB8861A8A}" type="slidenum">
              <a:rPr lang="en-GB" smtClean="0"/>
              <a:t>‹#›</a:t>
            </a:fld>
            <a:endParaRPr lang="en-GB"/>
          </a:p>
        </p:txBody>
      </p:sp>
    </p:spTree>
    <p:extLst>
      <p:ext uri="{BB962C8B-B14F-4D97-AF65-F5344CB8AC3E}">
        <p14:creationId xmlns:p14="http://schemas.microsoft.com/office/powerpoint/2010/main" val="127385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721D6D-1AF7-49C2-AD4B-B456C68D7DD5}" type="datetimeFigureOut">
              <a:rPr lang="en-GB" smtClean="0"/>
              <a:t>27/04/2021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B78F4-3632-4E3C-ADDD-BE0EB8861A8A}" type="slidenum">
              <a:rPr lang="en-GB" smtClean="0"/>
              <a:t>‹#›</a:t>
            </a:fld>
            <a:endParaRPr lang="en-GB"/>
          </a:p>
        </p:txBody>
      </p:sp>
    </p:spTree>
    <p:extLst>
      <p:ext uri="{BB962C8B-B14F-4D97-AF65-F5344CB8AC3E}">
        <p14:creationId xmlns:p14="http://schemas.microsoft.com/office/powerpoint/2010/main" val="1210710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245002605"/>
              </p:ext>
            </p:extLst>
          </p:nvPr>
        </p:nvGraphicFramePr>
        <p:xfrm>
          <a:off x="72720" y="3327186"/>
          <a:ext cx="3992794" cy="1822634"/>
        </p:xfrm>
        <a:graphic>
          <a:graphicData uri="http://schemas.openxmlformats.org/drawingml/2006/table">
            <a:tbl>
              <a:tblPr firstRow="1" firstCol="1" bandRow="1"/>
              <a:tblGrid>
                <a:gridCol w="3992794">
                  <a:extLst>
                    <a:ext uri="{9D8B030D-6E8A-4147-A177-3AD203B41FA5}">
                      <a16:colId xmlns:a16="http://schemas.microsoft.com/office/drawing/2014/main" val="20000"/>
                    </a:ext>
                  </a:extLst>
                </a:gridCol>
              </a:tblGrid>
              <a:tr h="160713">
                <a:tc>
                  <a:txBody>
                    <a:bodyPr/>
                    <a:lstStyle/>
                    <a:p>
                      <a:pPr algn="l">
                        <a:lnSpc>
                          <a:spcPct val="107000"/>
                        </a:lnSpc>
                        <a:spcAft>
                          <a:spcPts val="0"/>
                        </a:spcAft>
                      </a:pPr>
                      <a:r>
                        <a:rPr lang="en-GB" sz="1000" b="1" dirty="0">
                          <a:effectLst/>
                          <a:latin typeface="Century Gothic" panose="020B0502020202020204" pitchFamily="34" charset="0"/>
                          <a:ea typeface="Calibri" panose="020F0502020204030204" pitchFamily="34" charset="0"/>
                          <a:cs typeface="Times New Roman" panose="02020603050405020304" pitchFamily="18" charset="0"/>
                        </a:rPr>
                        <a:t>Music</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10000"/>
                  </a:ext>
                </a:extLst>
              </a:tr>
              <a:tr h="1661921">
                <a:tc>
                  <a:txBody>
                    <a:bodyPr/>
                    <a:lstStyle/>
                    <a:p>
                      <a:r>
                        <a:rPr lang="en-GB" sz="1000" b="1" kern="1200" dirty="0">
                          <a:solidFill>
                            <a:schemeClr val="tx1"/>
                          </a:solidFill>
                          <a:effectLst/>
                          <a:latin typeface="Century Gothic" panose="020B0502020202020204" pitchFamily="34" charset="0"/>
                          <a:ea typeface="+mn-ea"/>
                          <a:cs typeface="+mn-cs"/>
                        </a:rPr>
                        <a:t>Friendship Song: </a:t>
                      </a:r>
                      <a:r>
                        <a:rPr lang="en-GB" sz="1000" b="0" kern="1200" dirty="0">
                          <a:solidFill>
                            <a:schemeClr val="tx1"/>
                          </a:solidFill>
                          <a:effectLst/>
                          <a:latin typeface="Century Gothic" panose="020B0502020202020204" pitchFamily="34" charset="0"/>
                          <a:ea typeface="+mn-ea"/>
                          <a:cs typeface="+mn-cs"/>
                        </a:rPr>
                        <a:t>Children will understand</a:t>
                      </a:r>
                      <a:r>
                        <a:rPr lang="en-GB" sz="1000" b="0" kern="1200" baseline="0" dirty="0">
                          <a:solidFill>
                            <a:schemeClr val="tx1"/>
                          </a:solidFill>
                          <a:effectLst/>
                          <a:latin typeface="Century Gothic" panose="020B0502020202020204" pitchFamily="34" charset="0"/>
                          <a:ea typeface="+mn-ea"/>
                          <a:cs typeface="+mn-cs"/>
                        </a:rPr>
                        <a:t> that music has a steady pulse. Singing songs and playing instruments using pitch, high and low sounds, Listening to songs, identifying the style and hearing the instrument. </a:t>
                      </a:r>
                    </a:p>
                    <a:p>
                      <a:r>
                        <a:rPr lang="en-GB" sz="1000" b="1" kern="1200" dirty="0">
                          <a:solidFill>
                            <a:schemeClr val="tx1"/>
                          </a:solidFill>
                          <a:effectLst/>
                          <a:latin typeface="Century Gothic" panose="020B0502020202020204" pitchFamily="34" charset="0"/>
                          <a:ea typeface="+mn-ea"/>
                          <a:cs typeface="+mn-cs"/>
                        </a:rPr>
                        <a:t>I </a:t>
                      </a:r>
                      <a:r>
                        <a:rPr lang="en-GB" sz="1000" b="1" kern="1200" dirty="0" err="1">
                          <a:solidFill>
                            <a:schemeClr val="tx1"/>
                          </a:solidFill>
                          <a:effectLst/>
                          <a:latin typeface="Century Gothic" panose="020B0502020202020204" pitchFamily="34" charset="0"/>
                          <a:ea typeface="+mn-ea"/>
                          <a:cs typeface="+mn-cs"/>
                        </a:rPr>
                        <a:t>Wanna</a:t>
                      </a:r>
                      <a:r>
                        <a:rPr lang="en-GB" sz="1000" b="1" kern="1200" dirty="0">
                          <a:solidFill>
                            <a:schemeClr val="tx1"/>
                          </a:solidFill>
                          <a:effectLst/>
                          <a:latin typeface="Century Gothic" panose="020B0502020202020204" pitchFamily="34" charset="0"/>
                          <a:ea typeface="+mn-ea"/>
                          <a:cs typeface="+mn-cs"/>
                        </a:rPr>
                        <a:t> Play In A Band </a:t>
                      </a:r>
                      <a:r>
                        <a:rPr lang="en-GB" sz="1000" b="0" kern="1200" dirty="0">
                          <a:solidFill>
                            <a:schemeClr val="tx1"/>
                          </a:solidFill>
                          <a:effectLst/>
                          <a:latin typeface="Century Gothic" panose="020B0502020202020204" pitchFamily="34" charset="0"/>
                          <a:ea typeface="+mn-ea"/>
                          <a:cs typeface="+mn-cs"/>
                        </a:rPr>
                        <a:t>Find</a:t>
                      </a:r>
                      <a:r>
                        <a:rPr lang="en-GB" sz="1000" b="0" kern="1200" baseline="0" dirty="0">
                          <a:solidFill>
                            <a:schemeClr val="tx1"/>
                          </a:solidFill>
                          <a:effectLst/>
                          <a:latin typeface="Century Gothic" panose="020B0502020202020204" pitchFamily="34" charset="0"/>
                          <a:ea typeface="+mn-ea"/>
                          <a:cs typeface="+mn-cs"/>
                        </a:rPr>
                        <a:t> the pulse and recognise the style of Rock Music.</a:t>
                      </a:r>
                    </a:p>
                    <a:p>
                      <a:r>
                        <a:rPr lang="en-GB" sz="1000" b="0" kern="1200" baseline="0" dirty="0">
                          <a:solidFill>
                            <a:schemeClr val="tx1"/>
                          </a:solidFill>
                          <a:effectLst/>
                          <a:latin typeface="Century Gothic" panose="020B0502020202020204" pitchFamily="34" charset="0"/>
                          <a:ea typeface="+mn-ea"/>
                          <a:cs typeface="+mn-cs"/>
                        </a:rPr>
                        <a:t>Recognise and name some of the instruments that they hear: keyboard, drums, base, electric guitar.</a:t>
                      </a:r>
                    </a:p>
                    <a:p>
                      <a:r>
                        <a:rPr lang="en-GB" sz="1000" b="0" kern="1200" baseline="0" dirty="0">
                          <a:solidFill>
                            <a:schemeClr val="tx1"/>
                          </a:solidFill>
                          <a:effectLst/>
                          <a:latin typeface="Century Gothic" panose="020B0502020202020204" pitchFamily="34" charset="0"/>
                          <a:ea typeface="+mn-ea"/>
                          <a:cs typeface="+mn-cs"/>
                        </a:rPr>
                        <a:t>Clap rhythms that they hear, long and short sounds. </a:t>
                      </a:r>
                    </a:p>
                    <a:p>
                      <a:r>
                        <a:rPr lang="en-GB" sz="1000" b="0" kern="1200" baseline="0" dirty="0">
                          <a:solidFill>
                            <a:schemeClr val="tx1"/>
                          </a:solidFill>
                          <a:effectLst/>
                          <a:latin typeface="Century Gothic" panose="020B0502020202020204" pitchFamily="34" charset="0"/>
                          <a:ea typeface="+mn-ea"/>
                          <a:cs typeface="+mn-cs"/>
                        </a:rPr>
                        <a:t>Play instruments, improvise and compose.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831118017"/>
              </p:ext>
            </p:extLst>
          </p:nvPr>
        </p:nvGraphicFramePr>
        <p:xfrm>
          <a:off x="4098484" y="27684"/>
          <a:ext cx="3992793" cy="1860502"/>
        </p:xfrm>
        <a:graphic>
          <a:graphicData uri="http://schemas.openxmlformats.org/drawingml/2006/table">
            <a:tbl>
              <a:tblPr firstRow="1" firstCol="1" bandRow="1"/>
              <a:tblGrid>
                <a:gridCol w="3992793">
                  <a:extLst>
                    <a:ext uri="{9D8B030D-6E8A-4147-A177-3AD203B41FA5}">
                      <a16:colId xmlns:a16="http://schemas.microsoft.com/office/drawing/2014/main" val="20000"/>
                    </a:ext>
                  </a:extLst>
                </a:gridCol>
              </a:tblGrid>
              <a:tr h="154207">
                <a:tc>
                  <a:txBody>
                    <a:bodyPr/>
                    <a:lstStyle/>
                    <a:p>
                      <a:pPr algn="l">
                        <a:lnSpc>
                          <a:spcPct val="107000"/>
                        </a:lnSpc>
                        <a:spcAft>
                          <a:spcPts val="0"/>
                        </a:spcAft>
                      </a:pPr>
                      <a:r>
                        <a:rPr lang="en-GB" sz="1000" b="1" dirty="0">
                          <a:effectLst/>
                          <a:latin typeface="Century Gothic" panose="020B0502020202020204" pitchFamily="34" charset="0"/>
                          <a:ea typeface="Calibri" panose="020F0502020204030204" pitchFamily="34" charset="0"/>
                          <a:cs typeface="Times New Roman" panose="02020603050405020304" pitchFamily="18" charset="0"/>
                        </a:rPr>
                        <a:t>Personal, Social and Emotional</a:t>
                      </a:r>
                      <a:r>
                        <a:rPr lang="en-GB" sz="1000" b="1" baseline="0" dirty="0">
                          <a:effectLst/>
                          <a:latin typeface="Century Gothic" panose="020B0502020202020204" pitchFamily="34" charset="0"/>
                          <a:ea typeface="Calibri" panose="020F0502020204030204" pitchFamily="34" charset="0"/>
                          <a:cs typeface="Times New Roman" panose="02020603050405020304" pitchFamily="18" charset="0"/>
                        </a:rPr>
                        <a:t> </a:t>
                      </a:r>
                      <a:r>
                        <a:rPr lang="en-GB" sz="1000" b="1" dirty="0">
                          <a:effectLst/>
                          <a:latin typeface="Century Gothic" panose="020B0502020202020204" pitchFamily="34" charset="0"/>
                          <a:ea typeface="Calibri" panose="020F0502020204030204" pitchFamily="34" charset="0"/>
                          <a:cs typeface="Times New Roman" panose="02020603050405020304" pitchFamily="18" charset="0"/>
                        </a:rPr>
                        <a:t>Development</a:t>
                      </a:r>
                      <a:r>
                        <a:rPr lang="en-GB" sz="1000" b="1" baseline="0" dirty="0">
                          <a:effectLst/>
                          <a:latin typeface="Century Gothic" panose="020B0502020202020204" pitchFamily="34" charset="0"/>
                          <a:ea typeface="Calibri" panose="020F0502020204030204" pitchFamily="34" charset="0"/>
                          <a:cs typeface="Times New Roman" panose="02020603050405020304" pitchFamily="18" charset="0"/>
                        </a:rPr>
                        <a:t> V</a:t>
                      </a:r>
                      <a:r>
                        <a:rPr lang="en-GB" sz="1000" b="1" dirty="0">
                          <a:effectLst/>
                          <a:latin typeface="Century Gothic" panose="020B0502020202020204" pitchFamily="34" charset="0"/>
                          <a:ea typeface="Calibri" panose="020F0502020204030204" pitchFamily="34" charset="0"/>
                          <a:cs typeface="Times New Roman" panose="02020603050405020304" pitchFamily="18" charset="0"/>
                        </a:rPr>
                        <a:t>alues.</a:t>
                      </a:r>
                      <a:endParaRPr lang="en-GB"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706295">
                <a:tc>
                  <a:txBody>
                    <a:bodyPr/>
                    <a:lstStyle/>
                    <a:p>
                      <a:r>
                        <a:rPr lang="en-GB" sz="1000" b="1" kern="1200" dirty="0">
                          <a:solidFill>
                            <a:schemeClr val="tx1"/>
                          </a:solidFill>
                          <a:effectLst/>
                          <a:latin typeface="Century Gothic" panose="020B0502020202020204" pitchFamily="34" charset="0"/>
                          <a:ea typeface="+mn-ea"/>
                          <a:cs typeface="+mn-cs"/>
                        </a:rPr>
                        <a:t>Living in the wider world:</a:t>
                      </a:r>
                    </a:p>
                    <a:p>
                      <a:r>
                        <a:rPr lang="en-US" sz="1000" b="0" kern="1200" dirty="0">
                          <a:solidFill>
                            <a:schemeClr val="tx1"/>
                          </a:solidFill>
                          <a:effectLst/>
                          <a:latin typeface="Century Gothic" panose="020B0502020202020204" pitchFamily="34" charset="0"/>
                          <a:ea typeface="+mn-ea"/>
                          <a:cs typeface="+mn-cs"/>
                        </a:rPr>
                        <a:t>W</a:t>
                      </a:r>
                      <a:r>
                        <a:rPr lang="en-GB" sz="1000" b="0" kern="1200" dirty="0">
                          <a:solidFill>
                            <a:schemeClr val="tx1"/>
                          </a:solidFill>
                          <a:effectLst/>
                          <a:latin typeface="Century Gothic" panose="020B0502020202020204" pitchFamily="34" charset="0"/>
                          <a:ea typeface="+mn-ea"/>
                          <a:cs typeface="+mn-cs"/>
                        </a:rPr>
                        <a:t>e can contribute to the classroom and follow school rules. There will a focus on the four Russell Rights and why they are important to us. </a:t>
                      </a:r>
                    </a:p>
                    <a:p>
                      <a:r>
                        <a:rPr lang="en-GB" sz="1000" kern="1200" dirty="0">
                          <a:solidFill>
                            <a:schemeClr val="tx1"/>
                          </a:solidFill>
                          <a:effectLst/>
                          <a:latin typeface="Century Gothic" panose="020B0502020202020204" pitchFamily="34" charset="0"/>
                          <a:ea typeface="+mn-ea"/>
                          <a:cs typeface="+mn-cs"/>
                        </a:rPr>
                        <a:t>We</a:t>
                      </a:r>
                      <a:r>
                        <a:rPr lang="en-GB" sz="1000" kern="1200" baseline="0" dirty="0">
                          <a:solidFill>
                            <a:schemeClr val="tx1"/>
                          </a:solidFill>
                          <a:effectLst/>
                          <a:latin typeface="Century Gothic" panose="020B0502020202020204" pitchFamily="34" charset="0"/>
                          <a:ea typeface="+mn-ea"/>
                          <a:cs typeface="+mn-cs"/>
                        </a:rPr>
                        <a:t> will explore and understand how we can look after our local environment.</a:t>
                      </a:r>
                    </a:p>
                    <a:p>
                      <a:r>
                        <a:rPr lang="en-GB" sz="1000" kern="1200" baseline="0" dirty="0">
                          <a:solidFill>
                            <a:schemeClr val="tx1"/>
                          </a:solidFill>
                          <a:effectLst/>
                          <a:latin typeface="Century Gothic" panose="020B0502020202020204" pitchFamily="34" charset="0"/>
                          <a:ea typeface="+mn-ea"/>
                          <a:cs typeface="+mn-cs"/>
                        </a:rPr>
                        <a:t>We will learn about money and where it comes from, including concepts of spending and saving.</a:t>
                      </a:r>
                    </a:p>
                    <a:p>
                      <a:r>
                        <a:rPr lang="en-GB" sz="1000" kern="1200" baseline="0" dirty="0">
                          <a:solidFill>
                            <a:schemeClr val="tx1"/>
                          </a:solidFill>
                          <a:effectLst/>
                          <a:latin typeface="Century Gothic" panose="020B0502020202020204" pitchFamily="34" charset="0"/>
                          <a:ea typeface="+mn-ea"/>
                          <a:cs typeface="+mn-cs"/>
                        </a:rPr>
                        <a:t>We will explore the role that money plays in our lives including how to keep it safe and choices about spending or saving.</a:t>
                      </a:r>
                    </a:p>
                    <a:p>
                      <a:r>
                        <a:rPr lang="en-GB" sz="1000" b="1" kern="1200" baseline="0" dirty="0">
                          <a:solidFill>
                            <a:schemeClr val="tx1"/>
                          </a:solidFill>
                          <a:effectLst/>
                          <a:latin typeface="Century Gothic" panose="020B0502020202020204" pitchFamily="34" charset="0"/>
                          <a:ea typeface="+mn-ea"/>
                          <a:cs typeface="+mn-cs"/>
                        </a:rPr>
                        <a:t>Values: </a:t>
                      </a:r>
                      <a:r>
                        <a:rPr lang="en-GB" sz="1000" kern="1200" baseline="0" dirty="0">
                          <a:solidFill>
                            <a:schemeClr val="tx1"/>
                          </a:solidFill>
                          <a:effectLst/>
                          <a:latin typeface="Century Gothic" panose="020B0502020202020204" pitchFamily="34" charset="0"/>
                          <a:ea typeface="+mn-ea"/>
                          <a:cs typeface="+mn-cs"/>
                        </a:rPr>
                        <a:t>Trust and Tolerance </a:t>
                      </a:r>
                      <a:endParaRPr lang="en-GB" sz="10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56441286"/>
              </p:ext>
            </p:extLst>
          </p:nvPr>
        </p:nvGraphicFramePr>
        <p:xfrm>
          <a:off x="4115848" y="1955264"/>
          <a:ext cx="3958063" cy="2135823"/>
        </p:xfrm>
        <a:graphic>
          <a:graphicData uri="http://schemas.openxmlformats.org/drawingml/2006/table">
            <a:tbl>
              <a:tblPr firstRow="1" firstCol="1" bandRow="1"/>
              <a:tblGrid>
                <a:gridCol w="3958063">
                  <a:extLst>
                    <a:ext uri="{9D8B030D-6E8A-4147-A177-3AD203B41FA5}">
                      <a16:colId xmlns:a16="http://schemas.microsoft.com/office/drawing/2014/main" val="20000"/>
                    </a:ext>
                  </a:extLst>
                </a:gridCol>
              </a:tblGrid>
              <a:tr h="153854">
                <a:tc>
                  <a:txBody>
                    <a:bodyPr/>
                    <a:lstStyle/>
                    <a:p>
                      <a:pPr algn="l">
                        <a:lnSpc>
                          <a:spcPct val="107000"/>
                        </a:lnSpc>
                        <a:spcAft>
                          <a:spcPts val="0"/>
                        </a:spcAft>
                      </a:pPr>
                      <a:r>
                        <a:rPr lang="en-GB" sz="1000" b="1" dirty="0">
                          <a:effectLst/>
                          <a:latin typeface="Century Gothic" panose="020B0502020202020204" pitchFamily="34" charset="0"/>
                          <a:ea typeface="Calibri" panose="020F0502020204030204" pitchFamily="34" charset="0"/>
                          <a:cs typeface="Times New Roman" panose="02020603050405020304" pitchFamily="18" charset="0"/>
                        </a:rPr>
                        <a:t>Physical Education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8E9C"/>
                    </a:solidFill>
                  </a:tcPr>
                </a:tc>
                <a:extLst>
                  <a:ext uri="{0D108BD9-81ED-4DB2-BD59-A6C34878D82A}">
                    <a16:rowId xmlns:a16="http://schemas.microsoft.com/office/drawing/2014/main" val="10000"/>
                  </a:ext>
                </a:extLst>
              </a:tr>
              <a:tr h="1092682">
                <a:tc>
                  <a:txBody>
                    <a:bodyPr/>
                    <a:lstStyle/>
                    <a:p>
                      <a:r>
                        <a:rPr lang="en-GB" sz="1000" b="1" kern="1200" dirty="0">
                          <a:solidFill>
                            <a:schemeClr val="tx1"/>
                          </a:solidFill>
                          <a:effectLst/>
                          <a:latin typeface="Century Gothic" panose="020B0502020202020204" pitchFamily="34" charset="0"/>
                          <a:ea typeface="+mn-ea"/>
                          <a:cs typeface="+mn-cs"/>
                        </a:rPr>
                        <a:t>Run, Jump, Throw: </a:t>
                      </a:r>
                      <a:r>
                        <a:rPr lang="en-GB" sz="1000" kern="1200" dirty="0">
                          <a:solidFill>
                            <a:schemeClr val="tx1"/>
                          </a:solidFill>
                          <a:effectLst/>
                          <a:latin typeface="Century Gothic" panose="020B0502020202020204" pitchFamily="34" charset="0"/>
                          <a:ea typeface="+mn-ea"/>
                          <a:cs typeface="+mn-cs"/>
                        </a:rPr>
                        <a:t>Develop power,</a:t>
                      </a:r>
                      <a:r>
                        <a:rPr lang="en-GB" sz="1000" kern="1200" baseline="0" dirty="0">
                          <a:solidFill>
                            <a:schemeClr val="tx1"/>
                          </a:solidFill>
                          <a:effectLst/>
                          <a:latin typeface="Century Gothic" panose="020B0502020202020204" pitchFamily="34" charset="0"/>
                          <a:ea typeface="+mn-ea"/>
                          <a:cs typeface="+mn-cs"/>
                        </a:rPr>
                        <a:t> agility, co-ordination and balance over a variety of activities.  Can throw and handle a variety of objects including quoits, beanbags, balls and hoops.  Can negotiate obstacles showing increased control of body and limbs. </a:t>
                      </a:r>
                      <a:endParaRPr lang="en-GB" sz="1000" kern="1200" dirty="0">
                        <a:solidFill>
                          <a:schemeClr val="tx1"/>
                        </a:solidFill>
                        <a:effectLst/>
                        <a:latin typeface="Century Gothic" panose="020B0502020202020204" pitchFamily="34" charset="0"/>
                        <a:ea typeface="+mn-ea"/>
                        <a:cs typeface="+mn-cs"/>
                      </a:endParaRPr>
                    </a:p>
                    <a:p>
                      <a:r>
                        <a:rPr lang="en-GB" sz="1000" b="1" kern="1200" dirty="0">
                          <a:solidFill>
                            <a:schemeClr val="tx1"/>
                          </a:solidFill>
                          <a:effectLst/>
                          <a:latin typeface="Century Gothic" panose="020B0502020202020204" pitchFamily="34" charset="0"/>
                          <a:ea typeface="+mn-ea"/>
                          <a:cs typeface="+mn-cs"/>
                        </a:rPr>
                        <a:t>Send and return: </a:t>
                      </a:r>
                      <a:r>
                        <a:rPr lang="en-GB" sz="1000" b="0" kern="1200" dirty="0">
                          <a:solidFill>
                            <a:schemeClr val="tx1"/>
                          </a:solidFill>
                          <a:effectLst/>
                          <a:latin typeface="Century Gothic" panose="020B0502020202020204" pitchFamily="34" charset="0"/>
                          <a:ea typeface="+mn-ea"/>
                          <a:cs typeface="+mn-cs"/>
                        </a:rPr>
                        <a:t>Be able to track the path of a ball over a net and move towards it.</a:t>
                      </a:r>
                      <a:r>
                        <a:rPr lang="en-GB" sz="1000" b="0" kern="1200" baseline="0" dirty="0">
                          <a:solidFill>
                            <a:schemeClr val="tx1"/>
                          </a:solidFill>
                          <a:effectLst/>
                          <a:latin typeface="Century Gothic" panose="020B0502020202020204" pitchFamily="34" charset="0"/>
                          <a:ea typeface="+mn-ea"/>
                          <a:cs typeface="+mn-cs"/>
                        </a:rPr>
                        <a:t>  Begin to hit and return a ball using a variety of hand and racquet with some consistency. Play modified net/wall games throwing, catching and sending over a net.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i="0" kern="1200" dirty="0">
                          <a:solidFill>
                            <a:schemeClr val="tx1"/>
                          </a:solidFill>
                          <a:effectLst/>
                          <a:latin typeface="Century Gothic" panose="020B0502020202020204" pitchFamily="34" charset="0"/>
                          <a:ea typeface="+mn-ea"/>
                          <a:cs typeface="+mn-cs"/>
                        </a:rPr>
                        <a:t>Hit</a:t>
                      </a:r>
                      <a:r>
                        <a:rPr lang="en-GB" sz="1000" b="1" i="0" kern="1200" baseline="0" dirty="0">
                          <a:solidFill>
                            <a:schemeClr val="tx1"/>
                          </a:solidFill>
                          <a:effectLst/>
                          <a:latin typeface="Century Gothic" panose="020B0502020202020204" pitchFamily="34" charset="0"/>
                          <a:ea typeface="+mn-ea"/>
                          <a:cs typeface="+mn-cs"/>
                        </a:rPr>
                        <a:t> Catch Run: </a:t>
                      </a:r>
                      <a:r>
                        <a:rPr lang="en-GB" sz="1000" b="0" i="0" kern="1200" baseline="0" dirty="0">
                          <a:solidFill>
                            <a:schemeClr val="tx1"/>
                          </a:solidFill>
                          <a:effectLst/>
                          <a:latin typeface="Century Gothic" panose="020B0502020202020204" pitchFamily="34" charset="0"/>
                          <a:ea typeface="+mn-ea"/>
                          <a:cs typeface="+mn-cs"/>
                        </a:rPr>
                        <a:t>Develop hitting skills with a variety of bats. Practise feeding and bowling skills. Hit and run to score points in a game.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256158562"/>
              </p:ext>
            </p:extLst>
          </p:nvPr>
        </p:nvGraphicFramePr>
        <p:xfrm>
          <a:off x="8141212" y="84709"/>
          <a:ext cx="3992794" cy="1846024"/>
        </p:xfrm>
        <a:graphic>
          <a:graphicData uri="http://schemas.openxmlformats.org/drawingml/2006/table">
            <a:tbl>
              <a:tblPr firstRow="1" firstCol="1" bandRow="1"/>
              <a:tblGrid>
                <a:gridCol w="3992794">
                  <a:extLst>
                    <a:ext uri="{9D8B030D-6E8A-4147-A177-3AD203B41FA5}">
                      <a16:colId xmlns:a16="http://schemas.microsoft.com/office/drawing/2014/main" val="20000"/>
                    </a:ext>
                  </a:extLst>
                </a:gridCol>
              </a:tblGrid>
              <a:tr h="197209">
                <a:tc>
                  <a:txBody>
                    <a:bodyPr/>
                    <a:lstStyle/>
                    <a:p>
                      <a:pPr algn="l">
                        <a:lnSpc>
                          <a:spcPct val="107000"/>
                        </a:lnSpc>
                        <a:spcAft>
                          <a:spcPts val="0"/>
                        </a:spcAft>
                      </a:pPr>
                      <a:r>
                        <a:rPr lang="en-GB" sz="1000" b="1" dirty="0">
                          <a:effectLst/>
                          <a:latin typeface="Century Gothic" panose="020B0502020202020204" pitchFamily="34" charset="0"/>
                          <a:ea typeface="Calibri" panose="020F0502020204030204" pitchFamily="34" charset="0"/>
                          <a:cs typeface="Times New Roman" panose="02020603050405020304" pitchFamily="18" charset="0"/>
                        </a:rPr>
                        <a:t>Science</a:t>
                      </a:r>
                      <a:endParaRPr lang="en-GB"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99FF"/>
                    </a:solidFill>
                  </a:tcPr>
                </a:tc>
                <a:extLst>
                  <a:ext uri="{0D108BD9-81ED-4DB2-BD59-A6C34878D82A}">
                    <a16:rowId xmlns:a16="http://schemas.microsoft.com/office/drawing/2014/main" val="10000"/>
                  </a:ext>
                </a:extLst>
              </a:tr>
              <a:tr h="1648815">
                <a:tc>
                  <a:txBody>
                    <a:bodyPr/>
                    <a:lstStyle/>
                    <a:p>
                      <a:r>
                        <a:rPr lang="en-GB" sz="1000" b="1" kern="1200" dirty="0">
                          <a:solidFill>
                            <a:schemeClr val="tx1"/>
                          </a:solidFill>
                          <a:effectLst/>
                          <a:latin typeface="Century Gothic" panose="020B0502020202020204" pitchFamily="34" charset="0"/>
                          <a:ea typeface="+mn-ea"/>
                          <a:cs typeface="+mn-cs"/>
                        </a:rPr>
                        <a:t>Working scientifically: </a:t>
                      </a:r>
                      <a:r>
                        <a:rPr lang="en-GB" sz="1000" kern="1200" dirty="0">
                          <a:solidFill>
                            <a:schemeClr val="tx1"/>
                          </a:solidFill>
                          <a:effectLst/>
                          <a:latin typeface="Century Gothic" panose="020B0502020202020204" pitchFamily="34" charset="0"/>
                          <a:ea typeface="+mn-ea"/>
                          <a:cs typeface="+mn-cs"/>
                        </a:rPr>
                        <a:t>Observing closely and comparing and contrasting different habitats and microhabitats.</a:t>
                      </a:r>
                    </a:p>
                    <a:p>
                      <a:r>
                        <a:rPr lang="en-GB" sz="1000" b="1" kern="1200" dirty="0">
                          <a:solidFill>
                            <a:schemeClr val="tx1"/>
                          </a:solidFill>
                          <a:effectLst/>
                          <a:latin typeface="Century Gothic" panose="020B0502020202020204" pitchFamily="34" charset="0"/>
                          <a:ea typeface="+mn-ea"/>
                          <a:cs typeface="+mn-cs"/>
                        </a:rPr>
                        <a:t>Living things and their habitats: </a:t>
                      </a:r>
                      <a:r>
                        <a:rPr lang="en-GB" sz="1000" b="0" kern="1200" dirty="0">
                          <a:solidFill>
                            <a:schemeClr val="tx1"/>
                          </a:solidFill>
                          <a:effectLst/>
                          <a:latin typeface="Century Gothic" panose="020B0502020202020204" pitchFamily="34" charset="0"/>
                          <a:ea typeface="+mn-ea"/>
                          <a:cs typeface="+mn-cs"/>
                        </a:rPr>
                        <a:t>Explore and compare the differences between and never been alive. We will explore how different habitats provide for the basic needs of animals. </a:t>
                      </a:r>
                      <a:endParaRPr lang="en-GB" sz="1000" kern="1200" dirty="0">
                        <a:solidFill>
                          <a:schemeClr val="tx1"/>
                        </a:solidFill>
                        <a:effectLst/>
                        <a:latin typeface="Century Gothic" panose="020B0502020202020204" pitchFamily="34" charset="0"/>
                        <a:ea typeface="+mn-ea"/>
                        <a:cs typeface="+mn-cs"/>
                      </a:endParaRPr>
                    </a:p>
                    <a:p>
                      <a:r>
                        <a:rPr lang="en-GB" sz="1000" b="1" kern="1200" dirty="0">
                          <a:solidFill>
                            <a:schemeClr val="tx1"/>
                          </a:solidFill>
                          <a:effectLst/>
                          <a:latin typeface="Century Gothic" panose="020B0502020202020204" pitchFamily="34" charset="0"/>
                          <a:ea typeface="+mn-ea"/>
                          <a:cs typeface="+mn-cs"/>
                        </a:rPr>
                        <a:t>Plants:</a:t>
                      </a:r>
                      <a:r>
                        <a:rPr lang="en-GB" sz="1000" b="0" kern="1200" dirty="0">
                          <a:solidFill>
                            <a:schemeClr val="tx1"/>
                          </a:solidFill>
                          <a:effectLst/>
                          <a:latin typeface="Century Gothic" panose="020B0502020202020204" pitchFamily="34" charset="0"/>
                          <a:ea typeface="+mn-ea"/>
                          <a:cs typeface="+mn-cs"/>
                        </a:rPr>
                        <a:t> We will observe and describe how seeds and bulbs grow into mature plants by planting broad beans. The children will investigate how and why plants need water light and suitable temperature to grow and stay healthy.</a:t>
                      </a:r>
                      <a:endParaRPr lang="en-GB" sz="1000" b="0" u="none"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722910295"/>
              </p:ext>
            </p:extLst>
          </p:nvPr>
        </p:nvGraphicFramePr>
        <p:xfrm>
          <a:off x="77301" y="1711547"/>
          <a:ext cx="3992793" cy="1521968"/>
        </p:xfrm>
        <a:graphic>
          <a:graphicData uri="http://schemas.openxmlformats.org/drawingml/2006/table">
            <a:tbl>
              <a:tblPr firstRow="1" firstCol="1" bandRow="1"/>
              <a:tblGrid>
                <a:gridCol w="3992793">
                  <a:extLst>
                    <a:ext uri="{9D8B030D-6E8A-4147-A177-3AD203B41FA5}">
                      <a16:colId xmlns:a16="http://schemas.microsoft.com/office/drawing/2014/main" val="20000"/>
                    </a:ext>
                  </a:extLst>
                </a:gridCol>
              </a:tblGrid>
              <a:tr h="141316">
                <a:tc>
                  <a:txBody>
                    <a:bodyPr/>
                    <a:lstStyle/>
                    <a:p>
                      <a:pPr algn="l">
                        <a:lnSpc>
                          <a:spcPct val="107000"/>
                        </a:lnSpc>
                        <a:spcAft>
                          <a:spcPts val="0"/>
                        </a:spcAft>
                      </a:pPr>
                      <a:r>
                        <a:rPr lang="en-GB" sz="1000" b="1" dirty="0">
                          <a:effectLst/>
                          <a:latin typeface="Century Gothic" panose="020B0502020202020204" pitchFamily="34" charset="0"/>
                          <a:ea typeface="Calibri" panose="020F0502020204030204" pitchFamily="34" charset="0"/>
                          <a:cs typeface="Times New Roman" panose="02020603050405020304" pitchFamily="18" charset="0"/>
                        </a:rPr>
                        <a:t>Art</a:t>
                      </a:r>
                      <a:endParaRPr lang="en-GB"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DCFD5"/>
                    </a:solidFill>
                  </a:tcPr>
                </a:tc>
                <a:extLst>
                  <a:ext uri="{0D108BD9-81ED-4DB2-BD59-A6C34878D82A}">
                    <a16:rowId xmlns:a16="http://schemas.microsoft.com/office/drawing/2014/main" val="10000"/>
                  </a:ext>
                </a:extLst>
              </a:tr>
              <a:tr h="1331464">
                <a:tc>
                  <a:txBody>
                    <a:bodyPr/>
                    <a:lstStyle/>
                    <a:p>
                      <a:r>
                        <a:rPr lang="en-GB" sz="1000" b="1" kern="1200" dirty="0">
                          <a:solidFill>
                            <a:schemeClr val="tx1"/>
                          </a:solidFill>
                          <a:effectLst/>
                          <a:latin typeface="Century Gothic" panose="020B0502020202020204" pitchFamily="34" charset="0"/>
                          <a:ea typeface="+mn-ea"/>
                          <a:cs typeface="+mn-cs"/>
                        </a:rPr>
                        <a:t>Collage: </a:t>
                      </a:r>
                      <a:r>
                        <a:rPr lang="en-GB" sz="1000" b="0" kern="1200" dirty="0">
                          <a:solidFill>
                            <a:schemeClr val="tx1"/>
                          </a:solidFill>
                          <a:effectLst/>
                          <a:latin typeface="Century Gothic" panose="020B0502020202020204" pitchFamily="34" charset="0"/>
                          <a:ea typeface="+mn-ea"/>
                          <a:cs typeface="+mn-cs"/>
                        </a:rPr>
                        <a:t>U</a:t>
                      </a:r>
                      <a:r>
                        <a:rPr lang="en-GB" sz="1000" kern="1200" dirty="0">
                          <a:solidFill>
                            <a:schemeClr val="tx1"/>
                          </a:solidFill>
                          <a:effectLst/>
                          <a:latin typeface="Century Gothic" panose="020B0502020202020204" pitchFamily="34" charset="0"/>
                          <a:ea typeface="+mn-ea"/>
                          <a:cs typeface="+mn-cs"/>
                        </a:rPr>
                        <a:t>sing a combination of materials that are cut, torn and glued to sort and arrange materials into</a:t>
                      </a:r>
                      <a:r>
                        <a:rPr lang="en-GB" sz="1000" kern="1200" baseline="0" dirty="0">
                          <a:solidFill>
                            <a:schemeClr val="tx1"/>
                          </a:solidFill>
                          <a:effectLst/>
                          <a:latin typeface="Century Gothic" panose="020B0502020202020204" pitchFamily="34" charset="0"/>
                          <a:ea typeface="+mn-ea"/>
                          <a:cs typeface="+mn-cs"/>
                        </a:rPr>
                        <a:t> an original </a:t>
                      </a:r>
                      <a:r>
                        <a:rPr lang="en-GB" sz="1000" kern="1200" dirty="0">
                          <a:solidFill>
                            <a:schemeClr val="tx1"/>
                          </a:solidFill>
                          <a:effectLst/>
                          <a:latin typeface="Century Gothic" panose="020B0502020202020204" pitchFamily="34" charset="0"/>
                          <a:ea typeface="+mn-ea"/>
                          <a:cs typeface="+mn-cs"/>
                        </a:rPr>
                        <a:t>composition, while mixing materials to create texture. Creating a river collage. Looking at famous collage artists including Picasso.</a:t>
                      </a:r>
                    </a:p>
                    <a:p>
                      <a:r>
                        <a:rPr lang="en-GB" sz="1000" b="1" kern="1200" dirty="0">
                          <a:solidFill>
                            <a:schemeClr val="tx1"/>
                          </a:solidFill>
                          <a:effectLst/>
                          <a:latin typeface="Century Gothic" panose="020B0502020202020204" pitchFamily="34" charset="0"/>
                          <a:ea typeface="+mn-ea"/>
                          <a:cs typeface="+mn-cs"/>
                        </a:rPr>
                        <a:t>Textile: </a:t>
                      </a:r>
                      <a:r>
                        <a:rPr lang="en-GB" sz="1000" b="0" kern="1200" dirty="0">
                          <a:solidFill>
                            <a:schemeClr val="tx1"/>
                          </a:solidFill>
                          <a:effectLst/>
                          <a:latin typeface="Century Gothic" panose="020B0502020202020204" pitchFamily="34" charset="0"/>
                          <a:ea typeface="+mn-ea"/>
                          <a:cs typeface="+mn-cs"/>
                        </a:rPr>
                        <a:t>Using dip die techniques when working with fabrics and using plaiting and weaving to create artwork.</a:t>
                      </a:r>
                    </a:p>
                    <a:p>
                      <a:r>
                        <a:rPr lang="en-GB" sz="1000" b="0" kern="1200" dirty="0">
                          <a:solidFill>
                            <a:schemeClr val="tx1"/>
                          </a:solidFill>
                          <a:effectLst/>
                          <a:latin typeface="Century Gothic" panose="020B0502020202020204" pitchFamily="34" charset="0"/>
                          <a:ea typeface="+mn-ea"/>
                          <a:cs typeface="+mn-cs"/>
                        </a:rPr>
                        <a:t>Looking at famous</a:t>
                      </a:r>
                      <a:r>
                        <a:rPr lang="en-GB" sz="1000" b="0" kern="1200" baseline="0" dirty="0">
                          <a:solidFill>
                            <a:schemeClr val="tx1"/>
                          </a:solidFill>
                          <a:effectLst/>
                          <a:latin typeface="Century Gothic" panose="020B0502020202020204" pitchFamily="34" charset="0"/>
                          <a:ea typeface="+mn-ea"/>
                          <a:cs typeface="+mn-cs"/>
                        </a:rPr>
                        <a:t> artists including Emma Majury, </a:t>
                      </a:r>
                      <a:r>
                        <a:rPr lang="en-GB" sz="1000" b="0" kern="1200" dirty="0" err="1">
                          <a:solidFill>
                            <a:schemeClr val="tx1"/>
                          </a:solidFill>
                          <a:effectLst/>
                          <a:latin typeface="Century Gothic" panose="020B0502020202020204" pitchFamily="34" charset="0"/>
                          <a:ea typeface="+mn-ea"/>
                          <a:cs typeface="+mn-cs"/>
                        </a:rPr>
                        <a:t>Siobhán</a:t>
                      </a:r>
                      <a:r>
                        <a:rPr lang="en-GB" sz="1000" b="0" kern="1200" dirty="0">
                          <a:solidFill>
                            <a:schemeClr val="tx1"/>
                          </a:solidFill>
                          <a:effectLst/>
                          <a:latin typeface="Century Gothic" panose="020B0502020202020204" pitchFamily="34" charset="0"/>
                          <a:ea typeface="+mn-ea"/>
                          <a:cs typeface="+mn-cs"/>
                        </a:rPr>
                        <a:t> Healey &amp; Mairead Burke.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640180207"/>
              </p:ext>
            </p:extLst>
          </p:nvPr>
        </p:nvGraphicFramePr>
        <p:xfrm>
          <a:off x="8154396" y="2048628"/>
          <a:ext cx="3992794" cy="2395299"/>
        </p:xfrm>
        <a:graphic>
          <a:graphicData uri="http://schemas.openxmlformats.org/drawingml/2006/table">
            <a:tbl>
              <a:tblPr firstRow="1" firstCol="1" bandRow="1"/>
              <a:tblGrid>
                <a:gridCol w="3992794">
                  <a:extLst>
                    <a:ext uri="{9D8B030D-6E8A-4147-A177-3AD203B41FA5}">
                      <a16:colId xmlns:a16="http://schemas.microsoft.com/office/drawing/2014/main" val="20000"/>
                    </a:ext>
                  </a:extLst>
                </a:gridCol>
              </a:tblGrid>
              <a:tr h="178323">
                <a:tc>
                  <a:txBody>
                    <a:bodyPr/>
                    <a:lstStyle/>
                    <a:p>
                      <a:pPr algn="l">
                        <a:lnSpc>
                          <a:spcPct val="107000"/>
                        </a:lnSpc>
                        <a:spcAft>
                          <a:spcPts val="0"/>
                        </a:spcAft>
                      </a:pPr>
                      <a:r>
                        <a:rPr lang="en-GB" sz="1000" b="1" dirty="0">
                          <a:effectLst/>
                          <a:latin typeface="Century Gothic" panose="020B0502020202020204" pitchFamily="34" charset="0"/>
                          <a:ea typeface="Calibri" panose="020F0502020204030204" pitchFamily="34" charset="0"/>
                          <a:cs typeface="Times New Roman" panose="02020603050405020304" pitchFamily="18" charset="0"/>
                        </a:rPr>
                        <a:t>Geography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10000"/>
                  </a:ext>
                </a:extLst>
              </a:tr>
              <a:tr h="182601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b="1" kern="1200" dirty="0">
                          <a:solidFill>
                            <a:schemeClr val="tx1"/>
                          </a:solidFill>
                          <a:effectLst/>
                          <a:latin typeface="Century Gothic" panose="020B0502020202020204" pitchFamily="34" charset="0"/>
                          <a:ea typeface="+mn-ea"/>
                          <a:cs typeface="+mn-cs"/>
                        </a:rPr>
                        <a:t>Locational knowledge: </a:t>
                      </a:r>
                      <a:r>
                        <a:rPr lang="en-GB" sz="1000" u="none" kern="1200" dirty="0">
                          <a:solidFill>
                            <a:schemeClr val="tx1"/>
                          </a:solidFill>
                          <a:effectLst/>
                          <a:latin typeface="Century Gothic" panose="020B0502020202020204" pitchFamily="34" charset="0"/>
                          <a:ea typeface="+mn-ea"/>
                          <a:cs typeface="+mn-cs"/>
                        </a:rPr>
                        <a:t>We</a:t>
                      </a:r>
                      <a:r>
                        <a:rPr lang="en-GB" sz="1000" u="none" kern="1200" baseline="0" dirty="0">
                          <a:solidFill>
                            <a:schemeClr val="tx1"/>
                          </a:solidFill>
                          <a:effectLst/>
                          <a:latin typeface="Century Gothic" panose="020B0502020202020204" pitchFamily="34" charset="0"/>
                          <a:ea typeface="+mn-ea"/>
                          <a:cs typeface="+mn-cs"/>
                        </a:rPr>
                        <a:t> can n</a:t>
                      </a:r>
                      <a:r>
                        <a:rPr lang="en-GB" sz="1000" u="none" kern="1200" dirty="0">
                          <a:solidFill>
                            <a:schemeClr val="tx1"/>
                          </a:solidFill>
                          <a:effectLst/>
                          <a:latin typeface="Century Gothic" panose="020B0502020202020204" pitchFamily="34" charset="0"/>
                          <a:ea typeface="+mn-ea"/>
                          <a:cs typeface="+mn-cs"/>
                        </a:rPr>
                        <a:t>ame, locate and identify characteristics</a:t>
                      </a:r>
                      <a:r>
                        <a:rPr lang="en-GB" sz="1000" u="none" kern="1200" baseline="0" dirty="0">
                          <a:solidFill>
                            <a:schemeClr val="tx1"/>
                          </a:solidFill>
                          <a:effectLst/>
                          <a:latin typeface="Century Gothic" panose="020B0502020202020204" pitchFamily="34" charset="0"/>
                          <a:ea typeface="+mn-ea"/>
                          <a:cs typeface="+mn-cs"/>
                        </a:rPr>
                        <a:t> of </a:t>
                      </a:r>
                      <a:r>
                        <a:rPr lang="en-GB" sz="1000" u="none" kern="1200" dirty="0">
                          <a:solidFill>
                            <a:schemeClr val="tx1"/>
                          </a:solidFill>
                          <a:effectLst/>
                          <a:latin typeface="Century Gothic" panose="020B0502020202020204" pitchFamily="34" charset="0"/>
                          <a:ea typeface="+mn-ea"/>
                          <a:cs typeface="+mn-cs"/>
                        </a:rPr>
                        <a:t>the four countries and capital</a:t>
                      </a:r>
                      <a:r>
                        <a:rPr lang="en-GB" sz="1000" u="none" kern="1200" baseline="0" dirty="0">
                          <a:solidFill>
                            <a:schemeClr val="tx1"/>
                          </a:solidFill>
                          <a:effectLst/>
                          <a:latin typeface="Century Gothic" panose="020B0502020202020204" pitchFamily="34" charset="0"/>
                          <a:ea typeface="+mn-ea"/>
                          <a:cs typeface="+mn-cs"/>
                        </a:rPr>
                        <a:t> cities of the UK and surrounding seas.</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000" b="1" kern="1200" dirty="0">
                          <a:solidFill>
                            <a:schemeClr val="tx1"/>
                          </a:solidFill>
                          <a:effectLst/>
                          <a:latin typeface="Century Gothic" panose="020B0502020202020204" pitchFamily="34" charset="0"/>
                          <a:ea typeface="+mn-ea"/>
                          <a:cs typeface="+mn-cs"/>
                        </a:rPr>
                        <a:t>Human and Physical Geography: </a:t>
                      </a:r>
                      <a:r>
                        <a:rPr lang="en-GB" sz="1000" u="none" kern="1200" baseline="0" dirty="0">
                          <a:solidFill>
                            <a:schemeClr val="tx1"/>
                          </a:solidFill>
                          <a:effectLst/>
                          <a:latin typeface="Century Gothic" panose="020B0502020202020204" pitchFamily="34" charset="0"/>
                          <a:ea typeface="+mn-ea"/>
                          <a:cs typeface="+mn-cs"/>
                        </a:rPr>
                        <a:t>Identify key landmarks, basic human and physical features.  Using basic geographical language to describe human features: towns, harbours, factories, farms. </a:t>
                      </a:r>
                      <a:r>
                        <a:rPr lang="en-GB" sz="1000" u="none" kern="1200" dirty="0">
                          <a:solidFill>
                            <a:schemeClr val="tx1"/>
                          </a:solidFill>
                          <a:effectLst/>
                          <a:latin typeface="Century Gothic" panose="020B0502020202020204" pitchFamily="34" charset="0"/>
                          <a:ea typeface="+mn-ea"/>
                          <a:cs typeface="+mn-cs"/>
                        </a:rPr>
                        <a:t>Use</a:t>
                      </a:r>
                      <a:r>
                        <a:rPr lang="en-GB" sz="1000" u="none" kern="1200" baseline="0" dirty="0">
                          <a:solidFill>
                            <a:schemeClr val="tx1"/>
                          </a:solidFill>
                          <a:effectLst/>
                          <a:latin typeface="Century Gothic" panose="020B0502020202020204" pitchFamily="34" charset="0"/>
                          <a:ea typeface="+mn-ea"/>
                          <a:cs typeface="+mn-cs"/>
                        </a:rPr>
                        <a:t> information books to compare places.</a:t>
                      </a:r>
                    </a:p>
                    <a:p>
                      <a:r>
                        <a:rPr lang="en-GB" sz="1000" b="1" kern="1200" dirty="0">
                          <a:solidFill>
                            <a:schemeClr val="tx1"/>
                          </a:solidFill>
                          <a:effectLst/>
                          <a:latin typeface="Century Gothic" panose="020B0502020202020204" pitchFamily="34" charset="0"/>
                          <a:ea typeface="+mn-ea"/>
                          <a:cs typeface="+mn-cs"/>
                        </a:rPr>
                        <a:t>Geographical skills and fieldwork: </a:t>
                      </a:r>
                      <a:r>
                        <a:rPr lang="en-GB" sz="1000" b="0" kern="1200" dirty="0">
                          <a:solidFill>
                            <a:schemeClr val="tx1"/>
                          </a:solidFill>
                          <a:effectLst/>
                          <a:latin typeface="Century Gothic" panose="020B0502020202020204" pitchFamily="34" charset="0"/>
                          <a:ea typeface="+mn-ea"/>
                          <a:cs typeface="+mn-cs"/>
                        </a:rPr>
                        <a:t>D</a:t>
                      </a:r>
                      <a:r>
                        <a:rPr lang="en-GB" sz="1000" kern="1200" dirty="0">
                          <a:solidFill>
                            <a:schemeClr val="tx1"/>
                          </a:solidFill>
                          <a:effectLst/>
                          <a:latin typeface="Century Gothic" panose="020B0502020202020204" pitchFamily="34" charset="0"/>
                          <a:ea typeface="+mn-ea"/>
                          <a:cs typeface="+mn-cs"/>
                        </a:rPr>
                        <a:t>rawing maps of real life and made up places and creating keys for symbols on my map.</a:t>
                      </a:r>
                    </a:p>
                    <a:p>
                      <a:r>
                        <a:rPr lang="en-GB" sz="1000" kern="1200" dirty="0">
                          <a:solidFill>
                            <a:schemeClr val="tx1"/>
                          </a:solidFill>
                          <a:effectLst/>
                          <a:latin typeface="Century Gothic" panose="020B0502020202020204" pitchFamily="34" charset="0"/>
                          <a:ea typeface="+mn-ea"/>
                          <a:cs typeface="+mn-cs"/>
                        </a:rPr>
                        <a:t>Using North,</a:t>
                      </a:r>
                      <a:r>
                        <a:rPr lang="en-GB" sz="1000" kern="1200" baseline="0" dirty="0">
                          <a:solidFill>
                            <a:schemeClr val="tx1"/>
                          </a:solidFill>
                          <a:effectLst/>
                          <a:latin typeface="Century Gothic" panose="020B0502020202020204" pitchFamily="34" charset="0"/>
                          <a:ea typeface="+mn-ea"/>
                          <a:cs typeface="+mn-cs"/>
                        </a:rPr>
                        <a:t> East, South, West for directions and routes on a map.</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000" kern="1200" dirty="0">
                          <a:solidFill>
                            <a:schemeClr val="tx1"/>
                          </a:solidFill>
                          <a:effectLst/>
                          <a:latin typeface="Century Gothic" panose="020B0502020202020204" pitchFamily="34" charset="0"/>
                          <a:ea typeface="+mn-ea"/>
                          <a:cs typeface="+mn-cs"/>
                        </a:rPr>
                        <a:t>Using aerial photographs and plan perspectives to recognise</a:t>
                      </a:r>
                      <a:r>
                        <a:rPr lang="en-GB" sz="1000" kern="1200" baseline="0" dirty="0">
                          <a:solidFill>
                            <a:schemeClr val="tx1"/>
                          </a:solidFill>
                          <a:effectLst/>
                          <a:latin typeface="Century Gothic" panose="020B0502020202020204" pitchFamily="34" charset="0"/>
                          <a:ea typeface="+mn-ea"/>
                          <a:cs typeface="+mn-cs"/>
                        </a:rPr>
                        <a:t> </a:t>
                      </a:r>
                      <a:r>
                        <a:rPr lang="en-GB" sz="1000" kern="1200" dirty="0">
                          <a:solidFill>
                            <a:schemeClr val="tx1"/>
                          </a:solidFill>
                          <a:effectLst/>
                          <a:latin typeface="Century Gothic" panose="020B0502020202020204" pitchFamily="34" charset="0"/>
                          <a:ea typeface="+mn-ea"/>
                          <a:cs typeface="+mn-cs"/>
                        </a:rPr>
                        <a:t>landmarks and basic human and physical features.</a:t>
                      </a:r>
                      <a:endParaRPr lang="en-GB" sz="1000" u="none" kern="1200" baseline="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785946812"/>
              </p:ext>
            </p:extLst>
          </p:nvPr>
        </p:nvGraphicFramePr>
        <p:xfrm>
          <a:off x="72721" y="5234259"/>
          <a:ext cx="3992793" cy="1066152"/>
        </p:xfrm>
        <a:graphic>
          <a:graphicData uri="http://schemas.openxmlformats.org/drawingml/2006/table">
            <a:tbl>
              <a:tblPr firstRow="1" firstCol="1" bandRow="1"/>
              <a:tblGrid>
                <a:gridCol w="3992793">
                  <a:extLst>
                    <a:ext uri="{9D8B030D-6E8A-4147-A177-3AD203B41FA5}">
                      <a16:colId xmlns:a16="http://schemas.microsoft.com/office/drawing/2014/main" val="20000"/>
                    </a:ext>
                  </a:extLst>
                </a:gridCol>
              </a:tblGrid>
              <a:tr h="151752">
                <a:tc>
                  <a:txBody>
                    <a:bodyPr/>
                    <a:lstStyle/>
                    <a:p>
                      <a:pPr algn="l">
                        <a:lnSpc>
                          <a:spcPct val="107000"/>
                        </a:lnSpc>
                        <a:spcAft>
                          <a:spcPts val="0"/>
                        </a:spcAft>
                      </a:pPr>
                      <a:r>
                        <a:rPr lang="en-GB" sz="1000" b="1" dirty="0">
                          <a:effectLst/>
                          <a:latin typeface="Century Gothic" panose="020B0502020202020204" pitchFamily="34" charset="0"/>
                          <a:ea typeface="Calibri" panose="020F0502020204030204" pitchFamily="34" charset="0"/>
                          <a:cs typeface="Times New Roman" panose="02020603050405020304" pitchFamily="18" charset="0"/>
                        </a:rPr>
                        <a:t>Computing </a:t>
                      </a:r>
                      <a:endParaRPr lang="en-GB"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extLst>
                  <a:ext uri="{0D108BD9-81ED-4DB2-BD59-A6C34878D82A}">
                    <a16:rowId xmlns:a16="http://schemas.microsoft.com/office/drawing/2014/main" val="10000"/>
                  </a:ext>
                </a:extLst>
              </a:tr>
              <a:tr h="813196">
                <a:tc>
                  <a:txBody>
                    <a:bodyPr/>
                    <a:lstStyle/>
                    <a:p>
                      <a:r>
                        <a:rPr lang="en-GB" sz="1000" b="1" kern="1200" dirty="0">
                          <a:solidFill>
                            <a:schemeClr val="tx1"/>
                          </a:solidFill>
                          <a:effectLst/>
                          <a:latin typeface="Century Gothic" panose="020B0502020202020204" pitchFamily="34" charset="0"/>
                          <a:ea typeface="+mn-ea"/>
                          <a:cs typeface="+mn-cs"/>
                        </a:rPr>
                        <a:t>Information Technology: </a:t>
                      </a:r>
                      <a:r>
                        <a:rPr lang="en-GB" sz="1000" kern="1200" dirty="0">
                          <a:solidFill>
                            <a:schemeClr val="tx1"/>
                          </a:solidFill>
                          <a:effectLst/>
                          <a:latin typeface="Century Gothic" panose="020B0502020202020204" pitchFamily="34" charset="0"/>
                          <a:ea typeface="+mn-ea"/>
                          <a:cs typeface="+mn-cs"/>
                        </a:rPr>
                        <a:t>Use search engines to research, create, organise and store</a:t>
                      </a:r>
                    </a:p>
                    <a:p>
                      <a:r>
                        <a:rPr lang="en-GB" sz="1000" b="1" kern="1200" dirty="0">
                          <a:solidFill>
                            <a:schemeClr val="tx1"/>
                          </a:solidFill>
                          <a:effectLst/>
                          <a:latin typeface="Century Gothic" panose="020B0502020202020204" pitchFamily="34" charset="0"/>
                          <a:ea typeface="+mn-ea"/>
                          <a:cs typeface="+mn-cs"/>
                        </a:rPr>
                        <a:t>Digital Media (art): C</a:t>
                      </a:r>
                      <a:r>
                        <a:rPr lang="en-GB" sz="1000" kern="1200" dirty="0">
                          <a:solidFill>
                            <a:schemeClr val="tx1"/>
                          </a:solidFill>
                          <a:effectLst/>
                          <a:latin typeface="Century Gothic" panose="020B0502020202020204" pitchFamily="34" charset="0"/>
                          <a:ea typeface="+mn-ea"/>
                          <a:cs typeface="+mn-cs"/>
                        </a:rPr>
                        <a:t>reate texture, lines, tints/shades and shapes by creating a countryside scene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Century Gothic" panose="020B0502020202020204" pitchFamily="34" charset="0"/>
                          <a:ea typeface="+mn-ea"/>
                          <a:cs typeface="+mn-cs"/>
                        </a:rPr>
                        <a:t>Computer Science</a:t>
                      </a:r>
                      <a:r>
                        <a:rPr lang="en-GB" sz="1000" kern="1200" dirty="0">
                          <a:solidFill>
                            <a:schemeClr val="tx1"/>
                          </a:solidFill>
                          <a:effectLst/>
                          <a:latin typeface="Century Gothic" panose="020B0502020202020204" pitchFamily="34" charset="0"/>
                          <a:ea typeface="+mn-ea"/>
                          <a:cs typeface="+mn-cs"/>
                        </a:rPr>
                        <a:t>: Give and follow algorithms</a:t>
                      </a:r>
                    </a:p>
                    <a:p>
                      <a:r>
                        <a:rPr lang="en-GB" sz="1000" b="1" kern="1200" dirty="0">
                          <a:solidFill>
                            <a:schemeClr val="tx1"/>
                          </a:solidFill>
                          <a:effectLst/>
                          <a:latin typeface="Century Gothic" panose="020B0502020202020204" pitchFamily="34" charset="0"/>
                          <a:ea typeface="+mn-ea"/>
                          <a:cs typeface="+mn-cs"/>
                        </a:rPr>
                        <a:t>Digital Literacy and E-Safety</a:t>
                      </a:r>
                      <a:endParaRPr lang="en-GB" sz="1000"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192636091"/>
              </p:ext>
            </p:extLst>
          </p:nvPr>
        </p:nvGraphicFramePr>
        <p:xfrm>
          <a:off x="4170774" y="5420746"/>
          <a:ext cx="3920503" cy="1102666"/>
        </p:xfrm>
        <a:graphic>
          <a:graphicData uri="http://schemas.openxmlformats.org/drawingml/2006/table">
            <a:tbl>
              <a:tblPr firstRow="1" firstCol="1" bandRow="1"/>
              <a:tblGrid>
                <a:gridCol w="3920503">
                  <a:extLst>
                    <a:ext uri="{9D8B030D-6E8A-4147-A177-3AD203B41FA5}">
                      <a16:colId xmlns:a16="http://schemas.microsoft.com/office/drawing/2014/main" val="20000"/>
                    </a:ext>
                  </a:extLst>
                </a:gridCol>
              </a:tblGrid>
              <a:tr h="124045">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Religious Education</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0000"/>
                  </a:ext>
                </a:extLst>
              </a:tr>
              <a:tr h="937248">
                <a:tc>
                  <a:txBody>
                    <a:bodyPr/>
                    <a:lstStyle/>
                    <a:p>
                      <a:endParaRPr lang="en-GB" sz="1000" kern="1200" dirty="0">
                        <a:solidFill>
                          <a:schemeClr val="tx1"/>
                        </a:solidFill>
                        <a:effectLst/>
                        <a:latin typeface="Century Gothic" panose="020B0502020202020204" pitchFamily="34" charset="0"/>
                        <a:ea typeface="+mn-ea"/>
                        <a:cs typeface="+mn-cs"/>
                      </a:endParaRPr>
                    </a:p>
                    <a:p>
                      <a:r>
                        <a:rPr lang="en-GB" sz="1000" kern="1200" dirty="0">
                          <a:solidFill>
                            <a:schemeClr val="tx1"/>
                          </a:solidFill>
                          <a:effectLst/>
                          <a:latin typeface="Century Gothic" panose="020B0502020202020204" pitchFamily="34" charset="0"/>
                          <a:ea typeface="+mn-ea"/>
                          <a:cs typeface="+mn-cs"/>
                        </a:rPr>
                        <a:t>Who is an inspiring person? What stories inspire Christians, Muslims and/or Jewish people?</a:t>
                      </a:r>
                    </a:p>
                    <a:p>
                      <a:r>
                        <a:rPr lang="en-GB" sz="1000" kern="1200" dirty="0">
                          <a:solidFill>
                            <a:schemeClr val="tx1"/>
                          </a:solidFill>
                          <a:effectLst/>
                          <a:latin typeface="Century Gothic" panose="020B0502020202020204" pitchFamily="34" charset="0"/>
                          <a:ea typeface="+mn-ea"/>
                          <a:cs typeface="+mn-cs"/>
                        </a:rPr>
                        <a:t> </a:t>
                      </a:r>
                    </a:p>
                    <a:p>
                      <a:r>
                        <a:rPr lang="en-GB" sz="1000" kern="1200" dirty="0">
                          <a:solidFill>
                            <a:schemeClr val="tx1"/>
                          </a:solidFill>
                          <a:effectLst/>
                          <a:latin typeface="Century Gothic" panose="020B0502020202020204" pitchFamily="34" charset="0"/>
                          <a:ea typeface="+mn-ea"/>
                          <a:cs typeface="+mn-cs"/>
                        </a:rPr>
                        <a:t>What is the ‘good news’ Christians believe Jesus brings?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624930338"/>
              </p:ext>
            </p:extLst>
          </p:nvPr>
        </p:nvGraphicFramePr>
        <p:xfrm>
          <a:off x="55756" y="84709"/>
          <a:ext cx="3992793" cy="1533167"/>
        </p:xfrm>
        <a:graphic>
          <a:graphicData uri="http://schemas.openxmlformats.org/drawingml/2006/table">
            <a:tbl>
              <a:tblPr firstRow="1" firstCol="1" bandRow="1"/>
              <a:tblGrid>
                <a:gridCol w="3992793">
                  <a:extLst>
                    <a:ext uri="{9D8B030D-6E8A-4147-A177-3AD203B41FA5}">
                      <a16:colId xmlns:a16="http://schemas.microsoft.com/office/drawing/2014/main" val="20000"/>
                    </a:ext>
                  </a:extLst>
                </a:gridCol>
              </a:tblGrid>
              <a:tr h="151756">
                <a:tc>
                  <a:txBody>
                    <a:bodyPr/>
                    <a:lstStyle/>
                    <a:p>
                      <a:pPr algn="l">
                        <a:lnSpc>
                          <a:spcPct val="107000"/>
                        </a:lnSpc>
                        <a:spcAft>
                          <a:spcPts val="0"/>
                        </a:spcAft>
                      </a:pPr>
                      <a:r>
                        <a:rPr lang="en-GB" sz="1000" b="1" dirty="0">
                          <a:effectLst/>
                          <a:latin typeface="Century Gothic" panose="020B0502020202020204" pitchFamily="34" charset="0"/>
                          <a:ea typeface="Calibri" panose="020F0502020204030204" pitchFamily="34" charset="0"/>
                          <a:cs typeface="Times New Roman" panose="02020603050405020304" pitchFamily="18" charset="0"/>
                        </a:rPr>
                        <a:t>Design Technology</a:t>
                      </a:r>
                      <a:endParaRPr lang="en-GB"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8AE6"/>
                    </a:solidFill>
                  </a:tcPr>
                </a:tc>
                <a:extLst>
                  <a:ext uri="{0D108BD9-81ED-4DB2-BD59-A6C34878D82A}">
                    <a16:rowId xmlns:a16="http://schemas.microsoft.com/office/drawing/2014/main" val="10000"/>
                  </a:ext>
                </a:extLst>
              </a:tr>
              <a:tr h="1381411">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b="1" kern="1200" dirty="0">
                          <a:solidFill>
                            <a:schemeClr val="tx1"/>
                          </a:solidFill>
                          <a:effectLst/>
                          <a:latin typeface="Century Gothic" panose="020B0502020202020204" pitchFamily="34" charset="0"/>
                          <a:ea typeface="+mn-ea"/>
                          <a:cs typeface="+mn-cs"/>
                        </a:rPr>
                        <a:t>Design: </a:t>
                      </a:r>
                      <a:r>
                        <a:rPr lang="en-GB" sz="1000" b="0" kern="1200" dirty="0">
                          <a:solidFill>
                            <a:schemeClr val="tx1"/>
                          </a:solidFill>
                          <a:effectLst/>
                          <a:latin typeface="Century Gothic" panose="020B0502020202020204" pitchFamily="34" charset="0"/>
                          <a:ea typeface="+mn-ea"/>
                          <a:cs typeface="+mn-cs"/>
                        </a:rPr>
                        <a:t>When designing/making a hand puppet, making </a:t>
                      </a:r>
                      <a:r>
                        <a:rPr lang="en-GB" sz="1000" kern="1200" dirty="0">
                          <a:solidFill>
                            <a:schemeClr val="tx1"/>
                          </a:solidFill>
                          <a:effectLst/>
                          <a:latin typeface="Century Gothic" panose="020B0502020202020204" pitchFamily="34" charset="0"/>
                          <a:ea typeface="+mn-ea"/>
                          <a:cs typeface="+mn-cs"/>
                        </a:rPr>
                        <a:t>a mock-up of a design and discussing it. </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000" b="1" kern="1200" dirty="0">
                          <a:solidFill>
                            <a:schemeClr val="tx1"/>
                          </a:solidFill>
                          <a:effectLst/>
                          <a:latin typeface="Century Gothic" panose="020B0502020202020204" pitchFamily="34" charset="0"/>
                          <a:ea typeface="+mn-ea"/>
                          <a:cs typeface="+mn-cs"/>
                        </a:rPr>
                        <a:t>Make:</a:t>
                      </a:r>
                      <a:r>
                        <a:rPr lang="en-GB" sz="1000" kern="1200" dirty="0">
                          <a:solidFill>
                            <a:schemeClr val="tx1"/>
                          </a:solidFill>
                          <a:effectLst/>
                          <a:latin typeface="Century Gothic" panose="020B0502020202020204" pitchFamily="34" charset="0"/>
                          <a:ea typeface="+mn-ea"/>
                          <a:cs typeface="+mn-cs"/>
                        </a:rPr>
                        <a:t> Joining fabrics using a running stitch and decorating textiles using</a:t>
                      </a:r>
                      <a:r>
                        <a:rPr lang="en-GB" sz="1000" kern="1200" baseline="0" dirty="0">
                          <a:solidFill>
                            <a:schemeClr val="tx1"/>
                          </a:solidFill>
                          <a:effectLst/>
                          <a:latin typeface="Century Gothic" panose="020B0502020202020204" pitchFamily="34" charset="0"/>
                          <a:ea typeface="+mn-ea"/>
                          <a:cs typeface="+mn-cs"/>
                        </a:rPr>
                        <a:t> buttons, beads and ribbon. </a:t>
                      </a:r>
                      <a:r>
                        <a:rPr lang="en-GB" sz="1000" kern="1200" dirty="0">
                          <a:solidFill>
                            <a:schemeClr val="tx1"/>
                          </a:solidFill>
                          <a:effectLst/>
                          <a:latin typeface="Century Gothic" panose="020B0502020202020204" pitchFamily="34" charset="0"/>
                          <a:ea typeface="+mn-ea"/>
                          <a:cs typeface="+mn-cs"/>
                        </a:rPr>
                        <a:t>Cutting</a:t>
                      </a:r>
                      <a:r>
                        <a:rPr lang="en-GB" sz="1000" kern="1200" baseline="0" dirty="0">
                          <a:solidFill>
                            <a:schemeClr val="tx1"/>
                          </a:solidFill>
                          <a:effectLst/>
                          <a:latin typeface="Century Gothic" panose="020B0502020202020204" pitchFamily="34" charset="0"/>
                          <a:ea typeface="+mn-ea"/>
                          <a:cs typeface="+mn-cs"/>
                        </a:rPr>
                        <a:t> </a:t>
                      </a:r>
                      <a:r>
                        <a:rPr lang="en-GB" sz="1000" kern="1200" dirty="0">
                          <a:solidFill>
                            <a:schemeClr val="tx1"/>
                          </a:solidFill>
                          <a:effectLst/>
                          <a:latin typeface="Century Gothic" panose="020B0502020202020204" pitchFamily="34" charset="0"/>
                          <a:ea typeface="+mn-ea"/>
                          <a:cs typeface="+mn-cs"/>
                        </a:rPr>
                        <a:t>along straight lines, curved lines and more complex shapes marked out by a template.</a:t>
                      </a:r>
                    </a:p>
                    <a:p>
                      <a:r>
                        <a:rPr lang="en-GB" sz="1000" b="1" kern="1200" dirty="0">
                          <a:solidFill>
                            <a:schemeClr val="tx1"/>
                          </a:solidFill>
                          <a:effectLst/>
                          <a:latin typeface="Century Gothic" panose="020B0502020202020204" pitchFamily="34" charset="0"/>
                          <a:ea typeface="+mn-ea"/>
                          <a:cs typeface="+mn-cs"/>
                        </a:rPr>
                        <a:t>Evaluate:</a:t>
                      </a:r>
                      <a:r>
                        <a:rPr lang="en-GB" sz="1000" b="1" kern="1200" baseline="0" dirty="0">
                          <a:solidFill>
                            <a:schemeClr val="tx1"/>
                          </a:solidFill>
                          <a:effectLst/>
                          <a:latin typeface="Century Gothic" panose="020B0502020202020204" pitchFamily="34" charset="0"/>
                          <a:ea typeface="+mn-ea"/>
                          <a:cs typeface="+mn-cs"/>
                        </a:rPr>
                        <a:t> </a:t>
                      </a:r>
                      <a:r>
                        <a:rPr lang="en-GB" sz="1000" kern="1200" dirty="0">
                          <a:solidFill>
                            <a:schemeClr val="tx1"/>
                          </a:solidFill>
                          <a:effectLst/>
                          <a:latin typeface="Century Gothic" panose="020B0502020202020204" pitchFamily="34" charset="0"/>
                          <a:ea typeface="+mn-ea"/>
                          <a:cs typeface="+mn-cs"/>
                        </a:rPr>
                        <a:t>Say how well our designs and products met the given design criteria.</a:t>
                      </a:r>
                      <a:endParaRPr lang="en-GB"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2276461441"/>
              </p:ext>
            </p:extLst>
          </p:nvPr>
        </p:nvGraphicFramePr>
        <p:xfrm>
          <a:off x="8154396" y="6300411"/>
          <a:ext cx="3958063" cy="443201"/>
        </p:xfrm>
        <a:graphic>
          <a:graphicData uri="http://schemas.openxmlformats.org/drawingml/2006/table">
            <a:tbl>
              <a:tblPr firstRow="1" firstCol="1" bandRow="1"/>
              <a:tblGrid>
                <a:gridCol w="3958063">
                  <a:extLst>
                    <a:ext uri="{9D8B030D-6E8A-4147-A177-3AD203B41FA5}">
                      <a16:colId xmlns:a16="http://schemas.microsoft.com/office/drawing/2014/main" val="20000"/>
                    </a:ext>
                  </a:extLst>
                </a:gridCol>
              </a:tblGrid>
              <a:tr h="176586">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Wow moments</a:t>
                      </a:r>
                      <a:endParaRPr lang="en-GB"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266615">
                <a:tc>
                  <a:txBody>
                    <a:bodyPr/>
                    <a:lstStyle/>
                    <a:p>
                      <a:r>
                        <a:rPr lang="en-US" sz="1100" b="0" kern="1200" dirty="0">
                          <a:solidFill>
                            <a:schemeClr val="tx1"/>
                          </a:solidFill>
                          <a:effectLst/>
                          <a:latin typeface="Century Gothic" panose="020B0502020202020204" pitchFamily="34" charset="0"/>
                          <a:ea typeface="+mn-ea"/>
                          <a:cs typeface="+mn-cs"/>
                        </a:rPr>
                        <a:t>Trip to </a:t>
                      </a:r>
                      <a:r>
                        <a:rPr lang="en-GB" sz="1100" b="0" kern="1200" dirty="0">
                          <a:solidFill>
                            <a:schemeClr val="tx1"/>
                          </a:solidFill>
                          <a:effectLst/>
                          <a:latin typeface="Century Gothic" panose="020B0502020202020204" pitchFamily="34" charset="0"/>
                          <a:ea typeface="+mn-ea"/>
                          <a:cs typeface="+mn-cs"/>
                        </a:rPr>
                        <a:t>Marston Vale Forest Centre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pic>
        <p:nvPicPr>
          <p:cNvPr id="2" name="Picture 1"/>
          <p:cNvPicPr>
            <a:picLocks noChangeAspect="1"/>
          </p:cNvPicPr>
          <p:nvPr/>
        </p:nvPicPr>
        <p:blipFill>
          <a:blip r:embed="rId3"/>
          <a:stretch>
            <a:fillRect/>
          </a:stretch>
        </p:blipFill>
        <p:spPr>
          <a:xfrm>
            <a:off x="7205418" y="4147962"/>
            <a:ext cx="840274" cy="1057319"/>
          </a:xfrm>
          <a:prstGeom prst="rect">
            <a:avLst/>
          </a:prstGeom>
        </p:spPr>
      </p:pic>
      <p:pic>
        <p:nvPicPr>
          <p:cNvPr id="9" name="Picture 8"/>
          <p:cNvPicPr>
            <a:picLocks noChangeAspect="1"/>
          </p:cNvPicPr>
          <p:nvPr/>
        </p:nvPicPr>
        <p:blipFill>
          <a:blip r:embed="rId4"/>
          <a:stretch>
            <a:fillRect/>
          </a:stretch>
        </p:blipFill>
        <p:spPr>
          <a:xfrm>
            <a:off x="4133213" y="4149042"/>
            <a:ext cx="845345" cy="976442"/>
          </a:xfrm>
          <a:prstGeom prst="rect">
            <a:avLst/>
          </a:prstGeom>
        </p:spPr>
      </p:pic>
      <p:graphicFrame>
        <p:nvGraphicFramePr>
          <p:cNvPr id="19" name="Table 18">
            <a:extLst>
              <a:ext uri="{FF2B5EF4-FFF2-40B4-BE49-F238E27FC236}">
                <a16:creationId xmlns:a16="http://schemas.microsoft.com/office/drawing/2014/main" id="{7FC6811D-F73A-4DEF-8047-C1E40D1B4DD1}"/>
              </a:ext>
            </a:extLst>
          </p:cNvPr>
          <p:cNvGraphicFramePr>
            <a:graphicFrameLocks noGrp="1"/>
          </p:cNvGraphicFramePr>
          <p:nvPr>
            <p:extLst>
              <p:ext uri="{D42A27DB-BD31-4B8C-83A1-F6EECF244321}">
                <p14:modId xmlns:p14="http://schemas.microsoft.com/office/powerpoint/2010/main" val="726746882"/>
              </p:ext>
            </p:extLst>
          </p:nvPr>
        </p:nvGraphicFramePr>
        <p:xfrm>
          <a:off x="8141212" y="4499190"/>
          <a:ext cx="3992794" cy="1564950"/>
        </p:xfrm>
        <a:graphic>
          <a:graphicData uri="http://schemas.openxmlformats.org/drawingml/2006/table">
            <a:tbl>
              <a:tblPr firstRow="1" firstCol="1" bandRow="1"/>
              <a:tblGrid>
                <a:gridCol w="3992794">
                  <a:extLst>
                    <a:ext uri="{9D8B030D-6E8A-4147-A177-3AD203B41FA5}">
                      <a16:colId xmlns:a16="http://schemas.microsoft.com/office/drawing/2014/main" val="20000"/>
                    </a:ext>
                  </a:extLst>
                </a:gridCol>
              </a:tblGrid>
              <a:tr h="178273">
                <a:tc>
                  <a:txBody>
                    <a:bodyPr/>
                    <a:lstStyle/>
                    <a:p>
                      <a:pPr algn="l">
                        <a:lnSpc>
                          <a:spcPct val="107000"/>
                        </a:lnSpc>
                        <a:spcAft>
                          <a:spcPts val="0"/>
                        </a:spcAft>
                      </a:pPr>
                      <a:r>
                        <a:rPr lang="en-GB" sz="1000" b="1" dirty="0">
                          <a:effectLst/>
                          <a:latin typeface="Century Gothic" panose="020B0502020202020204" pitchFamily="34" charset="0"/>
                          <a:ea typeface="Calibri" panose="020F0502020204030204" pitchFamily="34" charset="0"/>
                          <a:cs typeface="Times New Roman" panose="02020603050405020304" pitchFamily="18" charset="0"/>
                        </a:rPr>
                        <a:t>History</a:t>
                      </a:r>
                      <a:endParaRPr lang="en-GB"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13866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Century Gothic" panose="020B0502020202020204" pitchFamily="34" charset="0"/>
                          <a:ea typeface="+mn-ea"/>
                          <a:cs typeface="+mn-cs"/>
                        </a:rPr>
                        <a:t>The lives of significant individuals in the past who have contributed to national and international achievements using these to compare aspects of life then and now.</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Century Gothic" panose="020B0502020202020204" pitchFamily="34" charset="0"/>
                          <a:ea typeface="+mn-ea"/>
                          <a:cs typeface="+mn-cs"/>
                        </a:rPr>
                        <a:t>Scott, Shackleton, Fiennes, Florence Nightingale and Mary Seacole.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tx1"/>
                          </a:solidFill>
                          <a:effectLst/>
                          <a:latin typeface="Century Gothic" panose="020B0502020202020204" pitchFamily="34" charset="0"/>
                          <a:ea typeface="+mn-ea"/>
                          <a:cs typeface="+mn-cs"/>
                        </a:rPr>
                        <a:t>Significant historical events, people and places in our own locality: </a:t>
                      </a:r>
                      <a:r>
                        <a:rPr lang="en-GB" sz="1000" kern="1200" dirty="0">
                          <a:solidFill>
                            <a:schemeClr val="tx1"/>
                          </a:solidFill>
                          <a:effectLst/>
                          <a:latin typeface="Century Gothic" panose="020B0502020202020204" pitchFamily="34" charset="0"/>
                          <a:ea typeface="+mn-ea"/>
                          <a:cs typeface="+mn-cs"/>
                        </a:rPr>
                        <a:t>We will look at people and places from our own locality such Ampthill Great Park and the link with Henry VIII and Catherine of Aragon.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4" name="TextBox 3">
            <a:extLst>
              <a:ext uri="{FF2B5EF4-FFF2-40B4-BE49-F238E27FC236}">
                <a16:creationId xmlns:a16="http://schemas.microsoft.com/office/drawing/2014/main" id="{14E95713-3FD9-4729-A7C0-E2B15A91531B}"/>
              </a:ext>
            </a:extLst>
          </p:cNvPr>
          <p:cNvSpPr txBox="1"/>
          <p:nvPr/>
        </p:nvSpPr>
        <p:spPr>
          <a:xfrm>
            <a:off x="4824956" y="4140781"/>
            <a:ext cx="2562726" cy="646331"/>
          </a:xfrm>
          <a:prstGeom prst="rect">
            <a:avLst/>
          </a:prstGeom>
          <a:noFill/>
        </p:spPr>
        <p:txBody>
          <a:bodyPr wrap="square" rtlCol="0">
            <a:spAutoFit/>
          </a:bodyPr>
          <a:lstStyle/>
          <a:p>
            <a:pPr algn="ctr"/>
            <a:r>
              <a:rPr lang="en-GB" dirty="0">
                <a:solidFill>
                  <a:srgbClr val="00B050"/>
                </a:solidFill>
              </a:rPr>
              <a:t>Year 2 Summer Term</a:t>
            </a:r>
          </a:p>
          <a:p>
            <a:pPr algn="ctr"/>
            <a:r>
              <a:rPr lang="en-GB" dirty="0">
                <a:solidFill>
                  <a:srgbClr val="00B050"/>
                </a:solidFill>
              </a:rPr>
              <a:t>Countryside Tales</a:t>
            </a:r>
          </a:p>
        </p:txBody>
      </p:sp>
    </p:spTree>
    <p:extLst>
      <p:ext uri="{BB962C8B-B14F-4D97-AF65-F5344CB8AC3E}">
        <p14:creationId xmlns:p14="http://schemas.microsoft.com/office/powerpoint/2010/main" val="792288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37886600"/>
              </p:ext>
            </p:extLst>
          </p:nvPr>
        </p:nvGraphicFramePr>
        <p:xfrm>
          <a:off x="236621" y="144966"/>
          <a:ext cx="5172307" cy="6054260"/>
        </p:xfrm>
        <a:graphic>
          <a:graphicData uri="http://schemas.openxmlformats.org/drawingml/2006/table">
            <a:tbl>
              <a:tblPr firstRow="1" firstCol="1" bandRow="1"/>
              <a:tblGrid>
                <a:gridCol w="5172307">
                  <a:extLst>
                    <a:ext uri="{9D8B030D-6E8A-4147-A177-3AD203B41FA5}">
                      <a16:colId xmlns:a16="http://schemas.microsoft.com/office/drawing/2014/main" val="20000"/>
                    </a:ext>
                  </a:extLst>
                </a:gridCol>
              </a:tblGrid>
              <a:tr h="293540">
                <a:tc>
                  <a:txBody>
                    <a:bodyPr/>
                    <a:lstStyle/>
                    <a:p>
                      <a:pPr algn="l">
                        <a:lnSpc>
                          <a:spcPct val="107000"/>
                        </a:lnSpc>
                        <a:spcAft>
                          <a:spcPts val="0"/>
                        </a:spcAft>
                      </a:pPr>
                      <a:r>
                        <a:rPr lang="en-GB" sz="1100" b="1" dirty="0">
                          <a:effectLst/>
                          <a:latin typeface="Century Gothic" panose="020B0502020202020204" pitchFamily="34" charset="0"/>
                          <a:ea typeface="Calibri" panose="020F0502020204030204" pitchFamily="34" charset="0"/>
                          <a:cs typeface="Times New Roman" panose="02020603050405020304" pitchFamily="18" charset="0"/>
                        </a:rPr>
                        <a:t>English</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0000"/>
                  </a:ext>
                </a:extLst>
              </a:tr>
              <a:tr h="2337955">
                <a:tc>
                  <a:txBody>
                    <a:bodyPr/>
                    <a:lstStyle/>
                    <a:p>
                      <a:r>
                        <a:rPr lang="en-GB" sz="1050" b="1" baseline="0" dirty="0">
                          <a:effectLst/>
                          <a:latin typeface="Century Gothic" panose="020B0502020202020204" pitchFamily="34" charset="0"/>
                          <a:ea typeface="Calibri" panose="020F0502020204030204" pitchFamily="34" charset="0"/>
                          <a:cs typeface="Times New Roman" panose="02020603050405020304" pitchFamily="18" charset="0"/>
                        </a:rPr>
                        <a:t>Phonics</a:t>
                      </a:r>
                      <a:endPar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endParaRPr>
                    </a:p>
                    <a:p>
                      <a:r>
                        <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rPr>
                        <a:t>Revising suffixes, </a:t>
                      </a:r>
                      <a:r>
                        <a:rPr lang="en-GB" sz="1050" b="0" baseline="0" dirty="0" err="1">
                          <a:effectLst/>
                          <a:latin typeface="Century Gothic" panose="020B0502020202020204" pitchFamily="34" charset="0"/>
                          <a:ea typeface="Calibri" panose="020F0502020204030204" pitchFamily="34" charset="0"/>
                          <a:cs typeface="Times New Roman" panose="02020603050405020304" pitchFamily="18" charset="0"/>
                        </a:rPr>
                        <a:t>ed</a:t>
                      </a:r>
                      <a:r>
                        <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rPr>
                        <a:t>, </a:t>
                      </a:r>
                      <a:r>
                        <a:rPr lang="en-GB" sz="1050" b="0" baseline="0" dirty="0" err="1">
                          <a:effectLst/>
                          <a:latin typeface="Century Gothic" panose="020B0502020202020204" pitchFamily="34" charset="0"/>
                          <a:ea typeface="Calibri" panose="020F0502020204030204" pitchFamily="34" charset="0"/>
                          <a:cs typeface="Times New Roman" panose="02020603050405020304" pitchFamily="18" charset="0"/>
                        </a:rPr>
                        <a:t>er</a:t>
                      </a:r>
                      <a:r>
                        <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rPr>
                        <a:t>, </a:t>
                      </a:r>
                      <a:r>
                        <a:rPr lang="en-GB" sz="1050" b="0" baseline="0" dirty="0" err="1">
                          <a:effectLst/>
                          <a:latin typeface="Century Gothic" panose="020B0502020202020204" pitchFamily="34" charset="0"/>
                          <a:ea typeface="Calibri" panose="020F0502020204030204" pitchFamily="34" charset="0"/>
                          <a:cs typeface="Times New Roman" panose="02020603050405020304" pitchFamily="18" charset="0"/>
                        </a:rPr>
                        <a:t>est</a:t>
                      </a:r>
                      <a:r>
                        <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rPr>
                        <a:t>, </a:t>
                      </a:r>
                      <a:r>
                        <a:rPr lang="en-GB" sz="1050" b="0" baseline="0" dirty="0" err="1">
                          <a:effectLst/>
                          <a:latin typeface="Century Gothic" panose="020B0502020202020204" pitchFamily="34" charset="0"/>
                          <a:ea typeface="Calibri" panose="020F0502020204030204" pitchFamily="34" charset="0"/>
                          <a:cs typeface="Times New Roman" panose="02020603050405020304" pitchFamily="18" charset="0"/>
                        </a:rPr>
                        <a:t>ly</a:t>
                      </a:r>
                      <a:r>
                        <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rPr>
                        <a:t>, </a:t>
                      </a:r>
                      <a:r>
                        <a:rPr lang="en-GB" sz="1050" b="0" baseline="0" dirty="0" err="1">
                          <a:effectLst/>
                          <a:latin typeface="Century Gothic" panose="020B0502020202020204" pitchFamily="34" charset="0"/>
                          <a:ea typeface="Calibri" panose="020F0502020204030204" pitchFamily="34" charset="0"/>
                          <a:cs typeface="Times New Roman" panose="02020603050405020304" pitchFamily="18" charset="0"/>
                        </a:rPr>
                        <a:t>ment</a:t>
                      </a:r>
                      <a:r>
                        <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rPr>
                        <a:t>, ness, homophones, near homophones, possessive apostrophe.</a:t>
                      </a:r>
                    </a:p>
                    <a:p>
                      <a:r>
                        <a:rPr lang="en-GB" sz="1050" b="1" baseline="0" dirty="0">
                          <a:effectLst/>
                          <a:latin typeface="Century Gothic" panose="020B0502020202020204" pitchFamily="34" charset="0"/>
                          <a:ea typeface="+mn-ea"/>
                          <a:cs typeface="+mn-cs"/>
                        </a:rPr>
                        <a:t>Vocabulary, Grammar and Punctuation:</a:t>
                      </a:r>
                    </a:p>
                    <a:p>
                      <a:r>
                        <a:rPr lang="en-GB" sz="1050" b="0" kern="1200" dirty="0">
                          <a:solidFill>
                            <a:schemeClr val="tx1"/>
                          </a:solidFill>
                          <a:effectLst/>
                          <a:latin typeface="Century Gothic" panose="020B0502020202020204" pitchFamily="34" charset="0"/>
                          <a:ea typeface="+mn-ea"/>
                          <a:cs typeface="+mn-cs"/>
                        </a:rPr>
                        <a:t>Suffixes - Adding </a:t>
                      </a:r>
                      <a:r>
                        <a:rPr lang="en-GB" sz="1050" b="0" kern="1200" dirty="0" err="1">
                          <a:solidFill>
                            <a:schemeClr val="tx1"/>
                          </a:solidFill>
                          <a:effectLst/>
                          <a:latin typeface="Century Gothic" panose="020B0502020202020204" pitchFamily="34" charset="0"/>
                          <a:ea typeface="+mn-ea"/>
                          <a:cs typeface="+mn-cs"/>
                        </a:rPr>
                        <a:t>er</a:t>
                      </a:r>
                      <a:r>
                        <a:rPr lang="en-GB" sz="1050" b="0" kern="1200" dirty="0">
                          <a:solidFill>
                            <a:schemeClr val="tx1"/>
                          </a:solidFill>
                          <a:effectLst/>
                          <a:latin typeface="Century Gothic" panose="020B0502020202020204" pitchFamily="34" charset="0"/>
                          <a:ea typeface="+mn-ea"/>
                          <a:cs typeface="+mn-cs"/>
                        </a:rPr>
                        <a:t> for comparative adjectives.     Adding </a:t>
                      </a:r>
                      <a:r>
                        <a:rPr lang="en-GB" sz="1050" b="0" kern="1200" dirty="0" err="1">
                          <a:solidFill>
                            <a:schemeClr val="tx1"/>
                          </a:solidFill>
                          <a:effectLst/>
                          <a:latin typeface="Century Gothic" panose="020B0502020202020204" pitchFamily="34" charset="0"/>
                          <a:ea typeface="+mn-ea"/>
                          <a:cs typeface="+mn-cs"/>
                        </a:rPr>
                        <a:t>est</a:t>
                      </a:r>
                      <a:r>
                        <a:rPr lang="en-GB" sz="1050" b="0" kern="1200" dirty="0">
                          <a:solidFill>
                            <a:schemeClr val="tx1"/>
                          </a:solidFill>
                          <a:effectLst/>
                          <a:latin typeface="Century Gothic" panose="020B0502020202020204" pitchFamily="34" charset="0"/>
                          <a:ea typeface="+mn-ea"/>
                          <a:cs typeface="+mn-cs"/>
                        </a:rPr>
                        <a:t> for superlative adjectives.  Consolidation</a:t>
                      </a:r>
                      <a:r>
                        <a:rPr lang="en-GB" sz="1050" b="0" kern="1200" baseline="0" dirty="0">
                          <a:solidFill>
                            <a:schemeClr val="tx1"/>
                          </a:solidFill>
                          <a:effectLst/>
                          <a:latin typeface="Century Gothic" panose="020B0502020202020204" pitchFamily="34" charset="0"/>
                          <a:ea typeface="+mn-ea"/>
                          <a:cs typeface="+mn-cs"/>
                        </a:rPr>
                        <a:t> of adverbs, apostrophes, plurals, past and present tenses.</a:t>
                      </a:r>
                      <a:endParaRPr lang="en-GB" sz="1050" b="0" baseline="0" dirty="0">
                        <a:effectLst/>
                        <a:latin typeface="Century Gothic" panose="020B0502020202020204" pitchFamily="34" charset="0"/>
                        <a:ea typeface="+mn-ea"/>
                        <a:cs typeface="+mn-cs"/>
                      </a:endParaRPr>
                    </a:p>
                    <a:p>
                      <a:endParaRPr lang="en-GB" sz="1050" b="0" baseline="0" dirty="0">
                        <a:effectLst/>
                        <a:latin typeface="Century Gothic" panose="020B0502020202020204" pitchFamily="34" charset="0"/>
                        <a:ea typeface="+mn-ea"/>
                        <a:cs typeface="+mn-cs"/>
                      </a:endParaRPr>
                    </a:p>
                    <a:p>
                      <a:r>
                        <a:rPr lang="en-GB" sz="1050" b="1" baseline="0" dirty="0">
                          <a:effectLst/>
                          <a:latin typeface="Century Gothic" panose="020B0502020202020204" pitchFamily="34" charset="0"/>
                          <a:ea typeface="Calibri" panose="020F0502020204030204" pitchFamily="34" charset="0"/>
                          <a:cs typeface="Times New Roman" panose="02020603050405020304" pitchFamily="18" charset="0"/>
                        </a:rPr>
                        <a:t>Reading and VIPERS (vocabulary, infer, predict, explain, retrieve, sequence/summarise):</a:t>
                      </a:r>
                    </a:p>
                    <a:p>
                      <a:r>
                        <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rPr>
                        <a:t>Through studying a variety of key texts, both fiction and non fiction, we will:</a:t>
                      </a:r>
                    </a:p>
                    <a:p>
                      <a:pPr marL="171450" indent="-171450">
                        <a:buFont typeface="Arial" panose="020B0604020202020204" pitchFamily="34" charset="0"/>
                        <a:buChar char="•"/>
                      </a:pPr>
                      <a:r>
                        <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rPr>
                        <a:t>develop our understanding by drawing on what we already know or on background information and vocabulary provided by the teacher	</a:t>
                      </a:r>
                    </a:p>
                    <a:p>
                      <a:pPr marL="0" indent="0">
                        <a:buFont typeface="Arial" panose="020B0604020202020204" pitchFamily="34" charset="0"/>
                        <a:buNone/>
                      </a:pPr>
                      <a:r>
                        <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rPr>
                        <a:t>Through studying our key texts we will:</a:t>
                      </a:r>
                    </a:p>
                    <a:p>
                      <a:pPr marL="171450" indent="-171450">
                        <a:buFont typeface="Arial" panose="020B0604020202020204" pitchFamily="34" charset="0"/>
                        <a:buChar char="•"/>
                      </a:pPr>
                      <a:r>
                        <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rPr>
                        <a:t>develop pleasure in reading, motivation to read, vocabulary and understanding by becoming increasingly familiar with and retelling stories, fairy stories and traditional tales	</a:t>
                      </a:r>
                    </a:p>
                    <a:p>
                      <a:r>
                        <a:rPr lang="en-GB" sz="1050" b="1" baseline="0" dirty="0">
                          <a:effectLst/>
                          <a:latin typeface="Century Gothic" panose="020B0502020202020204" pitchFamily="34" charset="0"/>
                          <a:cs typeface="Times New Roman" panose="02020603050405020304" pitchFamily="18" charset="0"/>
                        </a:rPr>
                        <a:t>Key texts:  A collection of books by Eric Carle including The Very Hungry Caterpillar and The Very Busy Spider.  Fantastic Mr Fox by Roald Dahl and </a:t>
                      </a:r>
                    </a:p>
                    <a:p>
                      <a:r>
                        <a:rPr lang="en-GB" sz="1050" b="1" baseline="0" dirty="0">
                          <a:effectLst/>
                          <a:latin typeface="Century Gothic" panose="020B0502020202020204" pitchFamily="34" charset="0"/>
                          <a:cs typeface="Times New Roman" panose="02020603050405020304" pitchFamily="18" charset="0"/>
                        </a:rPr>
                        <a:t>The Wind in the Willows by Kenneth Grahame.</a:t>
                      </a:r>
                      <a:endParaRPr lang="en-GB" sz="1050" b="0" baseline="0" dirty="0">
                        <a:effectLst/>
                        <a:latin typeface="Century Gothic" panose="020B0502020202020204" pitchFamily="34" charset="0"/>
                        <a:cs typeface="Times New Roman" panose="02020603050405020304" pitchFamily="18" charset="0"/>
                      </a:endParaRPr>
                    </a:p>
                    <a:p>
                      <a:r>
                        <a:rPr lang="en-GB" sz="1050" b="1" baseline="0" dirty="0">
                          <a:effectLst/>
                          <a:latin typeface="Century Gothic" panose="020B0502020202020204" pitchFamily="34" charset="0"/>
                          <a:cs typeface="Times New Roman" panose="02020603050405020304" pitchFamily="18" charset="0"/>
                        </a:rPr>
                        <a:t>Writing:</a:t>
                      </a:r>
                    </a:p>
                    <a:p>
                      <a:r>
                        <a:rPr lang="en-GB" sz="1050" b="0" kern="1200" dirty="0">
                          <a:solidFill>
                            <a:schemeClr val="tx1"/>
                          </a:solidFill>
                          <a:effectLst/>
                          <a:latin typeface="Century Gothic" panose="020B0502020202020204" pitchFamily="34" charset="0"/>
                          <a:ea typeface="+mn-ea"/>
                          <a:cs typeface="+mn-cs"/>
                        </a:rPr>
                        <a:t>Develop positive attitudes towards and stamina for writing through planning, drafting and editing by:</a:t>
                      </a:r>
                    </a:p>
                    <a:p>
                      <a:pPr marL="171450" indent="-171450">
                        <a:buFont typeface="Arial" panose="020B0604020202020204" pitchFamily="34" charset="0"/>
                        <a:buChar char="•"/>
                      </a:pPr>
                      <a:r>
                        <a:rPr lang="en-GB" sz="1050" b="0" kern="1200" dirty="0">
                          <a:solidFill>
                            <a:schemeClr val="tx1"/>
                          </a:solidFill>
                          <a:effectLst/>
                          <a:latin typeface="Century Gothic" panose="020B0502020202020204" pitchFamily="34" charset="0"/>
                          <a:ea typeface="+mn-ea"/>
                          <a:cs typeface="+mn-cs"/>
                        </a:rPr>
                        <a:t>writing about real events, including</a:t>
                      </a:r>
                      <a:r>
                        <a:rPr lang="en-GB" sz="1050" b="0" kern="1200" baseline="0" dirty="0">
                          <a:solidFill>
                            <a:schemeClr val="tx1"/>
                          </a:solidFill>
                          <a:effectLst/>
                          <a:latin typeface="Century Gothic" panose="020B0502020202020204" pitchFamily="34" charset="0"/>
                          <a:ea typeface="+mn-ea"/>
                          <a:cs typeface="+mn-cs"/>
                        </a:rPr>
                        <a:t> recounts on our visit to Marston Vale Country park,  thank you letters.  Comparing and contrasting stories by the same author.  Character descriptions, prediction and narrative story writing.  Mini beast poetry.  Play script on The Wind in the Willows.</a:t>
                      </a:r>
                    </a:p>
                    <a:p>
                      <a:pPr marL="171450" indent="-171450">
                        <a:buFont typeface="Arial" panose="020B0604020202020204" pitchFamily="34" charset="0"/>
                        <a:buChar char="•"/>
                      </a:pPr>
                      <a:r>
                        <a:rPr lang="en-GB" sz="1050" b="0" kern="1200" dirty="0">
                          <a:solidFill>
                            <a:schemeClr val="tx1"/>
                          </a:solidFill>
                          <a:effectLst/>
                          <a:latin typeface="Century Gothic" panose="020B0502020202020204" pitchFamily="34" charset="0"/>
                          <a:ea typeface="+mn-ea"/>
                          <a:cs typeface="+mn-cs"/>
                        </a:rPr>
                        <a:t>Handwriting - lower-case letters of the correct size, start using some of the diagonal and horizontal strokes needed to join letters, write capital letters and digits of the correct size, orientation, use spacing between words that reflects the size of the letters</a:t>
                      </a:r>
                    </a:p>
                    <a:p>
                      <a:pPr marL="0" indent="0">
                        <a:buFont typeface="Arial" panose="020B0604020202020204" pitchFamily="34" charset="0"/>
                        <a:buNone/>
                      </a:pPr>
                      <a:endParaRPr lang="en-GB" sz="1050" b="0" kern="1200" dirty="0">
                        <a:solidFill>
                          <a:schemeClr val="tx1"/>
                        </a:solidFill>
                        <a:effectLst/>
                        <a:latin typeface="Century Gothic" panose="020B0502020202020204" pitchFamily="34" charset="0"/>
                        <a:ea typeface="+mn-ea"/>
                        <a:cs typeface="+mn-cs"/>
                      </a:endParaRPr>
                    </a:p>
                    <a:p>
                      <a:pPr marL="0" indent="0">
                        <a:buFont typeface="Arial" panose="020B0604020202020204" pitchFamily="34" charset="0"/>
                        <a:buNone/>
                      </a:pPr>
                      <a:r>
                        <a:rPr lang="en-GB" sz="1050" b="1" kern="1200" dirty="0">
                          <a:solidFill>
                            <a:schemeClr val="tx1"/>
                          </a:solidFill>
                          <a:effectLst/>
                          <a:latin typeface="Century Gothic" panose="020B0502020202020204" pitchFamily="34" charset="0"/>
                          <a:ea typeface="+mn-ea"/>
                          <a:cs typeface="+mn-cs"/>
                        </a:rPr>
                        <a:t>Reading and writing the Year 2 common exception words.</a:t>
                      </a:r>
                    </a:p>
                    <a:p>
                      <a:pPr marL="0" indent="0">
                        <a:buFont typeface="Arial" panose="020B0604020202020204" pitchFamily="34" charset="0"/>
                        <a:buNone/>
                      </a:pPr>
                      <a:r>
                        <a:rPr lang="en-GB" sz="1050" b="0" kern="1200" dirty="0">
                          <a:solidFill>
                            <a:schemeClr val="tx1"/>
                          </a:solidFill>
                          <a:effectLst/>
                          <a:latin typeface="Century Gothic" panose="020B0502020202020204" pitchFamily="34" charset="0"/>
                          <a:ea typeface="+mn-ea"/>
                          <a:cs typeface="+mn-cs"/>
                        </a:rPr>
                        <a:t>In order to support with the above we will partake in a range of speaking and listening and drama activities – including</a:t>
                      </a:r>
                      <a:r>
                        <a:rPr lang="en-GB" sz="1050" b="0" kern="1200" baseline="0" dirty="0">
                          <a:solidFill>
                            <a:schemeClr val="tx1"/>
                          </a:solidFill>
                          <a:effectLst/>
                          <a:latin typeface="Century Gothic" panose="020B0502020202020204" pitchFamily="34" charset="0"/>
                          <a:ea typeface="+mn-ea"/>
                          <a:cs typeface="+mn-cs"/>
                        </a:rPr>
                        <a:t> a play script and role play around Wind in the Willows.</a:t>
                      </a:r>
                      <a:endParaRPr lang="en-GB" sz="1050" b="0" baseline="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602130206"/>
              </p:ext>
            </p:extLst>
          </p:nvPr>
        </p:nvGraphicFramePr>
        <p:xfrm>
          <a:off x="5527964" y="1"/>
          <a:ext cx="6567053" cy="6808826"/>
        </p:xfrm>
        <a:graphic>
          <a:graphicData uri="http://schemas.openxmlformats.org/drawingml/2006/table">
            <a:tbl>
              <a:tblPr firstRow="1" firstCol="1" bandRow="1"/>
              <a:tblGrid>
                <a:gridCol w="6567053">
                  <a:extLst>
                    <a:ext uri="{9D8B030D-6E8A-4147-A177-3AD203B41FA5}">
                      <a16:colId xmlns:a16="http://schemas.microsoft.com/office/drawing/2014/main" val="20000"/>
                    </a:ext>
                  </a:extLst>
                </a:gridCol>
              </a:tblGrid>
              <a:tr h="230217">
                <a:tc>
                  <a:txBody>
                    <a:bodyPr/>
                    <a:lstStyle/>
                    <a:p>
                      <a:pPr algn="l">
                        <a:lnSpc>
                          <a:spcPct val="107000"/>
                        </a:lnSpc>
                        <a:spcAft>
                          <a:spcPts val="0"/>
                        </a:spcAft>
                      </a:pPr>
                      <a:r>
                        <a:rPr lang="en-GB" sz="1050" b="1" dirty="0">
                          <a:effectLst/>
                          <a:latin typeface="Century Gothic" panose="020B0502020202020204" pitchFamily="34" charset="0"/>
                          <a:ea typeface="Calibri" panose="020F0502020204030204" pitchFamily="34" charset="0"/>
                          <a:cs typeface="Times New Roman" panose="02020603050405020304" pitchFamily="18" charset="0"/>
                        </a:rPr>
                        <a:t>Maths</a:t>
                      </a:r>
                      <a:endParaRPr lang="en-GB" sz="105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6578609">
                <a:tc>
                  <a:txBody>
                    <a:bodyPr/>
                    <a:lstStyle/>
                    <a:p>
                      <a:r>
                        <a:rPr lang="en-GB" sz="1050" b="1" kern="1200" dirty="0">
                          <a:solidFill>
                            <a:schemeClr val="tx1"/>
                          </a:solidFill>
                          <a:effectLst/>
                          <a:latin typeface="Century Gothic" panose="020B0502020202020204" pitchFamily="34" charset="0"/>
                          <a:ea typeface="+mn-ea"/>
                          <a:cs typeface="+mn-cs"/>
                        </a:rPr>
                        <a:t>Number: Place Value</a:t>
                      </a:r>
                    </a:p>
                    <a:p>
                      <a:r>
                        <a:rPr lang="en-GB" sz="1050" kern="1200" dirty="0">
                          <a:solidFill>
                            <a:schemeClr val="tx1"/>
                          </a:solidFill>
                          <a:effectLst/>
                          <a:latin typeface="Century Gothic" panose="020B0502020202020204" pitchFamily="34" charset="0"/>
                          <a:ea typeface="+mn-ea"/>
                          <a:cs typeface="+mn-cs"/>
                        </a:rPr>
                        <a:t>Tens and ones within</a:t>
                      </a:r>
                      <a:r>
                        <a:rPr lang="en-GB" sz="1050" kern="1200" baseline="0" dirty="0">
                          <a:solidFill>
                            <a:schemeClr val="tx1"/>
                          </a:solidFill>
                          <a:effectLst/>
                          <a:latin typeface="Century Gothic" panose="020B0502020202020204" pitchFamily="34" charset="0"/>
                          <a:ea typeface="+mn-ea"/>
                          <a:cs typeface="+mn-cs"/>
                        </a:rPr>
                        <a:t> 20 and 50.</a:t>
                      </a:r>
                      <a:endParaRPr lang="en-GB" sz="1050" kern="1200" dirty="0">
                        <a:solidFill>
                          <a:schemeClr val="tx1"/>
                        </a:solidFill>
                        <a:effectLst/>
                        <a:latin typeface="Century Gothic" panose="020B0502020202020204" pitchFamily="34" charset="0"/>
                        <a:ea typeface="+mn-ea"/>
                        <a:cs typeface="+mn-cs"/>
                      </a:endParaRPr>
                    </a:p>
                    <a:p>
                      <a:r>
                        <a:rPr lang="en-GB" sz="1050" kern="1200" dirty="0">
                          <a:solidFill>
                            <a:schemeClr val="tx1"/>
                          </a:solidFill>
                          <a:effectLst/>
                          <a:latin typeface="Century Gothic" panose="020B0502020202020204" pitchFamily="34" charset="0"/>
                          <a:ea typeface="+mn-ea"/>
                          <a:cs typeface="+mn-cs"/>
                        </a:rPr>
                        <a:t>Count objects to 100 and read and write numbers in numerals and words. Represent numbers to 100. Tens and ones with a part whole model. Tens and ones using addition. Use a place value chart. Compare objects. </a:t>
                      </a:r>
                      <a:r>
                        <a:rPr lang="en-GB" sz="1050" b="0" kern="1200" dirty="0">
                          <a:solidFill>
                            <a:schemeClr val="tx1"/>
                          </a:solidFill>
                          <a:effectLst/>
                          <a:latin typeface="Century Gothic" panose="020B0502020202020204" pitchFamily="34" charset="0"/>
                          <a:ea typeface="+mn-ea"/>
                          <a:cs typeface="+mn-cs"/>
                        </a:rPr>
                        <a:t>Compare numbers. Order objects and numbers.  </a:t>
                      </a:r>
                    </a:p>
                    <a:p>
                      <a:r>
                        <a:rPr lang="en-GB" sz="1050" b="1" kern="1200" dirty="0">
                          <a:solidFill>
                            <a:schemeClr val="tx1"/>
                          </a:solidFill>
                          <a:effectLst/>
                          <a:latin typeface="Century Gothic" panose="020B0502020202020204" pitchFamily="34" charset="0"/>
                          <a:ea typeface="+mn-ea"/>
                          <a:cs typeface="+mn-cs"/>
                        </a:rPr>
                        <a:t>Number: addition and subtraction </a:t>
                      </a:r>
                    </a:p>
                    <a:p>
                      <a:r>
                        <a:rPr lang="en-GB" sz="1050" b="0" i="0" u="none" strike="noStrike" kern="1200" baseline="0" dirty="0">
                          <a:solidFill>
                            <a:schemeClr val="tx1"/>
                          </a:solidFill>
                          <a:latin typeface="Century Gothic" panose="020B0502020202020204" pitchFamily="34" charset="0"/>
                          <a:ea typeface="+mn-ea"/>
                          <a:cs typeface="+mn-cs"/>
                        </a:rPr>
                        <a:t>Addition and subtractions bonds to 20. </a:t>
                      </a:r>
                    </a:p>
                    <a:p>
                      <a:r>
                        <a:rPr lang="en-GB" sz="1050" b="0" i="0" u="none" strike="noStrike" kern="1200" baseline="0" dirty="0">
                          <a:solidFill>
                            <a:schemeClr val="tx1"/>
                          </a:solidFill>
                          <a:latin typeface="Century Gothic" panose="020B0502020202020204" pitchFamily="34" charset="0"/>
                          <a:ea typeface="+mn-ea"/>
                          <a:cs typeface="+mn-cs"/>
                        </a:rPr>
                        <a:t>Compare number sentences. Bonds to 100 (tens). Add an subtract 1s.  </a:t>
                      </a:r>
                    </a:p>
                    <a:p>
                      <a:r>
                        <a:rPr lang="en-GB" sz="1050" b="0" i="0" u="none" strike="noStrike" kern="1200" baseline="0" dirty="0">
                          <a:solidFill>
                            <a:schemeClr val="tx1"/>
                          </a:solidFill>
                          <a:latin typeface="Century Gothic" panose="020B0502020202020204" pitchFamily="34" charset="0"/>
                          <a:ea typeface="+mn-ea"/>
                          <a:cs typeface="+mn-cs"/>
                        </a:rPr>
                        <a:t>Add a 2-digit and a 2-digit number. Subtract from a 2-digit number.</a:t>
                      </a:r>
                    </a:p>
                    <a:p>
                      <a:r>
                        <a:rPr lang="en-GB" sz="1050" b="0" i="0" u="none" strike="noStrike" kern="1200" baseline="0" dirty="0">
                          <a:solidFill>
                            <a:schemeClr val="tx1"/>
                          </a:solidFill>
                          <a:latin typeface="Century Gothic" panose="020B0502020202020204" pitchFamily="34" charset="0"/>
                          <a:ea typeface="+mn-ea"/>
                          <a:cs typeface="+mn-cs"/>
                        </a:rPr>
                        <a:t>Bonds to 100.  Add three 1-digit numbers.</a:t>
                      </a:r>
                    </a:p>
                    <a:p>
                      <a:r>
                        <a:rPr lang="en-GB" sz="1050" b="1" kern="1200" dirty="0">
                          <a:solidFill>
                            <a:schemeClr val="tx1"/>
                          </a:solidFill>
                          <a:effectLst/>
                          <a:latin typeface="Century Gothic" panose="020B0502020202020204" pitchFamily="34" charset="0"/>
                          <a:ea typeface="+mn-ea"/>
                          <a:cs typeface="+mn-cs"/>
                        </a:rPr>
                        <a:t>Multiplication</a:t>
                      </a:r>
                      <a:r>
                        <a:rPr lang="en-GB" sz="1050" b="1" kern="1200" baseline="0" dirty="0">
                          <a:solidFill>
                            <a:schemeClr val="tx1"/>
                          </a:solidFill>
                          <a:effectLst/>
                          <a:latin typeface="Century Gothic" panose="020B0502020202020204" pitchFamily="34" charset="0"/>
                          <a:ea typeface="+mn-ea"/>
                          <a:cs typeface="+mn-cs"/>
                        </a:rPr>
                        <a:t> and Division</a:t>
                      </a:r>
                      <a:endParaRPr lang="en-GB" sz="1050" b="1" kern="1200" dirty="0">
                        <a:solidFill>
                          <a:schemeClr val="tx1"/>
                        </a:solidFill>
                        <a:effectLst/>
                        <a:latin typeface="Century Gothic" panose="020B0502020202020204" pitchFamily="34" charset="0"/>
                        <a:ea typeface="+mn-ea"/>
                        <a:cs typeface="+mn-cs"/>
                      </a:endParaRPr>
                    </a:p>
                    <a:p>
                      <a:r>
                        <a:rPr lang="en-GB" sz="1050" kern="1200" dirty="0">
                          <a:solidFill>
                            <a:schemeClr val="tx1"/>
                          </a:solidFill>
                          <a:effectLst/>
                          <a:latin typeface="Century Gothic" panose="020B0502020202020204" pitchFamily="34" charset="0"/>
                          <a:ea typeface="+mn-ea"/>
                          <a:cs typeface="+mn-cs"/>
                        </a:rPr>
                        <a:t>Recall and use multiplication and division facts for the 2, 5 and 10 times tables, including recognising odd and even numbers.</a:t>
                      </a:r>
                    </a:p>
                    <a:p>
                      <a:r>
                        <a:rPr lang="en-GB" sz="1050" kern="1200" dirty="0">
                          <a:solidFill>
                            <a:schemeClr val="tx1"/>
                          </a:solidFill>
                          <a:effectLst/>
                          <a:latin typeface="Century Gothic" panose="020B0502020202020204" pitchFamily="34" charset="0"/>
                          <a:ea typeface="+mn-ea"/>
                          <a:cs typeface="+mn-cs"/>
                        </a:rPr>
                        <a:t>Calculate mathematical statements for multiplication and division within the multiplication tables and write them using the multiplication (x), division (÷) and equals (=) sign.</a:t>
                      </a:r>
                    </a:p>
                    <a:p>
                      <a:r>
                        <a:rPr lang="en-GB" sz="1050" kern="1200" dirty="0">
                          <a:solidFill>
                            <a:schemeClr val="tx1"/>
                          </a:solidFill>
                          <a:effectLst/>
                          <a:latin typeface="Century Gothic" panose="020B0502020202020204" pitchFamily="34" charset="0"/>
                          <a:ea typeface="+mn-ea"/>
                          <a:cs typeface="+mn-cs"/>
                        </a:rPr>
                        <a:t>Solve problems involving multiplication and division, using materials, arrays, repeated addition, mental methods and multiplication and division facts, including problems in contexts.</a:t>
                      </a:r>
                    </a:p>
                    <a:p>
                      <a:r>
                        <a:rPr lang="en-GB" sz="1050" kern="1200" dirty="0">
                          <a:solidFill>
                            <a:schemeClr val="tx1"/>
                          </a:solidFill>
                          <a:effectLst/>
                          <a:latin typeface="Century Gothic" panose="020B0502020202020204" pitchFamily="34" charset="0"/>
                          <a:ea typeface="+mn-ea"/>
                          <a:cs typeface="+mn-cs"/>
                        </a:rPr>
                        <a:t>Show that the multiplication of two numbers can be done in any order (commutative) and division of one number by another cannot. </a:t>
                      </a:r>
                      <a:endParaRPr lang="en-GB" sz="1050" b="1" kern="1200" dirty="0">
                        <a:solidFill>
                          <a:schemeClr val="tx1"/>
                        </a:solidFill>
                        <a:effectLst/>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u="none" kern="1200" dirty="0">
                          <a:solidFill>
                            <a:schemeClr val="tx1"/>
                          </a:solidFill>
                          <a:effectLst/>
                          <a:latin typeface="Century Gothic" panose="020B0502020202020204" pitchFamily="34" charset="0"/>
                          <a:ea typeface="+mn-ea"/>
                          <a:cs typeface="+mn-cs"/>
                        </a:rPr>
                        <a:t>Number: Fractions </a:t>
                      </a:r>
                    </a:p>
                    <a:p>
                      <a:r>
                        <a:rPr lang="en-GB" sz="1050" kern="1200" dirty="0">
                          <a:solidFill>
                            <a:schemeClr val="tx1"/>
                          </a:solidFill>
                          <a:effectLst/>
                          <a:latin typeface="Century Gothic" panose="020B0502020202020204" pitchFamily="34" charset="0"/>
                          <a:ea typeface="+mn-ea"/>
                          <a:cs typeface="+mn-cs"/>
                        </a:rPr>
                        <a:t>Recognise, find, name and write fractions 1/2, 1/3, 1/4, 2/4 and 3/4 of a length, shape, set of objects or quantity. </a:t>
                      </a:r>
                    </a:p>
                    <a:p>
                      <a:r>
                        <a:rPr lang="en-GB" sz="1050" kern="1200" dirty="0">
                          <a:solidFill>
                            <a:schemeClr val="tx1"/>
                          </a:solidFill>
                          <a:effectLst/>
                          <a:latin typeface="Century Gothic" panose="020B0502020202020204" pitchFamily="34" charset="0"/>
                          <a:ea typeface="+mn-ea"/>
                          <a:cs typeface="+mn-cs"/>
                        </a:rPr>
                        <a:t>Write simple fractions for example, 1/2 of 6 = 3 and </a:t>
                      </a:r>
                    </a:p>
                    <a:p>
                      <a:r>
                        <a:rPr lang="en-GB" sz="1050" kern="1200" dirty="0">
                          <a:solidFill>
                            <a:schemeClr val="tx1"/>
                          </a:solidFill>
                          <a:effectLst/>
                          <a:latin typeface="Century Gothic" panose="020B0502020202020204" pitchFamily="34" charset="0"/>
                          <a:ea typeface="+mn-ea"/>
                          <a:cs typeface="+mn-cs"/>
                        </a:rPr>
                        <a:t>recognise the equivalence of 2/4 and 1/2.  </a:t>
                      </a:r>
                    </a:p>
                    <a:p>
                      <a:r>
                        <a:rPr lang="en-GB" sz="1050" b="1" u="none" kern="1200" dirty="0">
                          <a:solidFill>
                            <a:schemeClr val="tx1"/>
                          </a:solidFill>
                          <a:effectLst/>
                          <a:latin typeface="Century Gothic" panose="020B0502020202020204" pitchFamily="34" charset="0"/>
                          <a:ea typeface="+mn-ea"/>
                          <a:cs typeface="+mn-cs"/>
                        </a:rPr>
                        <a:t>Geometry: Position and Direction </a:t>
                      </a:r>
                      <a:endParaRPr lang="en-GB" sz="1050" kern="1200" dirty="0">
                        <a:solidFill>
                          <a:schemeClr val="tx1"/>
                        </a:solidFill>
                        <a:effectLst/>
                        <a:latin typeface="Century Gothic" panose="020B0502020202020204" pitchFamily="34" charset="0"/>
                        <a:ea typeface="+mn-ea"/>
                        <a:cs typeface="+mn-cs"/>
                      </a:endParaRPr>
                    </a:p>
                    <a:p>
                      <a:r>
                        <a:rPr lang="en-GB" sz="1050" kern="1200" dirty="0">
                          <a:solidFill>
                            <a:schemeClr val="tx1"/>
                          </a:solidFill>
                          <a:effectLst/>
                          <a:latin typeface="Century Gothic" panose="020B0502020202020204" pitchFamily="34" charset="0"/>
                          <a:ea typeface="+mn-ea"/>
                          <a:cs typeface="+mn-cs"/>
                        </a:rPr>
                        <a:t>Use mathematical vocabulary to describe position, direction and movement including movement in a straight line and distinguishing between rotation as a turn and in terms of right angles for quarter, half and three-quarter turns (clockwise and anticlockwise). </a:t>
                      </a:r>
                    </a:p>
                    <a:p>
                      <a:r>
                        <a:rPr lang="en-GB" sz="1050" kern="1200" dirty="0">
                          <a:solidFill>
                            <a:schemeClr val="tx1"/>
                          </a:solidFill>
                          <a:effectLst/>
                          <a:latin typeface="Century Gothic" panose="020B0502020202020204" pitchFamily="34" charset="0"/>
                          <a:ea typeface="+mn-ea"/>
                          <a:cs typeface="+mn-cs"/>
                        </a:rPr>
                        <a:t>Order and arrange combinations of mathematical objects in </a:t>
                      </a:r>
                    </a:p>
                    <a:p>
                      <a:r>
                        <a:rPr lang="en-GB" sz="1050" kern="1200" dirty="0">
                          <a:solidFill>
                            <a:schemeClr val="tx1"/>
                          </a:solidFill>
                          <a:effectLst/>
                          <a:latin typeface="Century Gothic" panose="020B0502020202020204" pitchFamily="34" charset="0"/>
                          <a:ea typeface="+mn-ea"/>
                          <a:cs typeface="+mn-cs"/>
                        </a:rPr>
                        <a:t>patterns and sequences. </a:t>
                      </a:r>
                      <a:endParaRPr lang="en-GB" sz="1050" b="1" u="none" kern="1200" dirty="0">
                        <a:solidFill>
                          <a:schemeClr val="tx1"/>
                        </a:solidFill>
                        <a:effectLst/>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u="none" kern="1200" dirty="0">
                          <a:solidFill>
                            <a:schemeClr val="tx1"/>
                          </a:solidFill>
                          <a:effectLst/>
                          <a:latin typeface="Century Gothic" panose="020B0502020202020204" pitchFamily="34" charset="0"/>
                          <a:ea typeface="+mn-ea"/>
                          <a:cs typeface="+mn-cs"/>
                        </a:rPr>
                        <a:t>Measurement: Time </a:t>
                      </a:r>
                      <a:endParaRPr lang="en-GB" sz="1050" kern="1200" dirty="0">
                        <a:solidFill>
                          <a:schemeClr val="tx1"/>
                        </a:solidFill>
                        <a:effectLst/>
                        <a:latin typeface="Century Gothic" panose="020B0502020202020204" pitchFamily="34" charset="0"/>
                        <a:ea typeface="+mn-ea"/>
                        <a:cs typeface="+mn-cs"/>
                      </a:endParaRPr>
                    </a:p>
                    <a:p>
                      <a:r>
                        <a:rPr lang="en-GB" sz="1050" kern="1200" dirty="0">
                          <a:solidFill>
                            <a:schemeClr val="tx1"/>
                          </a:solidFill>
                          <a:effectLst/>
                          <a:latin typeface="Century Gothic" panose="020B0502020202020204" pitchFamily="34" charset="0"/>
                          <a:ea typeface="+mn-ea"/>
                          <a:cs typeface="+mn-cs"/>
                        </a:rPr>
                        <a:t>Tell and write the time to five minutes, including quarter past/to the hour and  draw the hands on a clock face to show these times.</a:t>
                      </a:r>
                    </a:p>
                    <a:p>
                      <a:r>
                        <a:rPr lang="en-GB" sz="1050" kern="1200" dirty="0">
                          <a:solidFill>
                            <a:schemeClr val="tx1"/>
                          </a:solidFill>
                          <a:effectLst/>
                          <a:latin typeface="Century Gothic" panose="020B0502020202020204" pitchFamily="34" charset="0"/>
                          <a:ea typeface="+mn-ea"/>
                          <a:cs typeface="+mn-cs"/>
                        </a:rPr>
                        <a:t>Know the number of minutes in an hour and the number of hours in a day. Compare and sequence intervals of time. </a:t>
                      </a:r>
                      <a:endParaRPr lang="en-GB" sz="1050" u="none" kern="1200" dirty="0">
                        <a:solidFill>
                          <a:schemeClr val="tx1"/>
                        </a:solidFill>
                        <a:effectLst/>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u="none" kern="1200" dirty="0">
                          <a:solidFill>
                            <a:schemeClr val="tx1"/>
                          </a:solidFill>
                          <a:effectLst/>
                          <a:latin typeface="Century Gothic" panose="020B0502020202020204" pitchFamily="34" charset="0"/>
                          <a:ea typeface="+mn-ea"/>
                          <a:cs typeface="+mn-cs"/>
                        </a:rPr>
                        <a:t>Measurement: Mass, Capacity and Temperature </a:t>
                      </a:r>
                      <a:endParaRPr lang="en-GB" sz="1050" kern="1200" dirty="0">
                        <a:solidFill>
                          <a:schemeClr val="tx1"/>
                        </a:solidFill>
                        <a:effectLst/>
                        <a:latin typeface="Century Gothic" panose="020B0502020202020204" pitchFamily="34" charset="0"/>
                        <a:ea typeface="+mn-ea"/>
                        <a:cs typeface="+mn-cs"/>
                      </a:endParaRPr>
                    </a:p>
                    <a:p>
                      <a:r>
                        <a:rPr lang="en-GB" sz="1050" kern="1200" dirty="0">
                          <a:solidFill>
                            <a:schemeClr val="tx1"/>
                          </a:solidFill>
                          <a:effectLst/>
                          <a:latin typeface="Century Gothic" panose="020B0502020202020204" pitchFamily="34" charset="0"/>
                          <a:ea typeface="+mn-ea"/>
                          <a:cs typeface="+mn-cs"/>
                        </a:rPr>
                        <a:t>Choose and use appropriate standard units to estimate and measure length/height in any direction (m/cm); mass (kg/g); temperature (°C); capacity (litres/ml) to the nearest appropriate unit, using rulers, scales, thermometers and measuring vessels.</a:t>
                      </a:r>
                    </a:p>
                    <a:p>
                      <a:r>
                        <a:rPr lang="en-GB" sz="1050" kern="1200" dirty="0">
                          <a:solidFill>
                            <a:schemeClr val="tx1"/>
                          </a:solidFill>
                          <a:effectLst/>
                          <a:latin typeface="Century Gothic" panose="020B0502020202020204" pitchFamily="34" charset="0"/>
                          <a:ea typeface="+mn-ea"/>
                          <a:cs typeface="+mn-cs"/>
                        </a:rPr>
                        <a:t>Compare and order lengths, mass, volume/capacity and record the results using &gt;, &lt; and =. </a:t>
                      </a:r>
                      <a:endParaRPr lang="en-GB" sz="1050" u="none" kern="1200" dirty="0">
                        <a:solidFill>
                          <a:schemeClr val="tx1"/>
                        </a:solidFill>
                        <a:effectLst/>
                        <a:latin typeface="Century Gothic" panose="020B0502020202020204" pitchFamily="34" charset="0"/>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79908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2891</TotalTime>
  <Words>1673</Words>
  <Application>Microsoft Office PowerPoint</Application>
  <PresentationFormat>Widescreen</PresentationFormat>
  <Paragraphs>102</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dc:creator>
  <cp:lastModifiedBy>Louise</cp:lastModifiedBy>
  <cp:revision>119</cp:revision>
  <cp:lastPrinted>2019-05-02T14:57:49Z</cp:lastPrinted>
  <dcterms:created xsi:type="dcterms:W3CDTF">2017-11-23T10:45:01Z</dcterms:created>
  <dcterms:modified xsi:type="dcterms:W3CDTF">2021-04-27T12:39:55Z</dcterms:modified>
</cp:coreProperties>
</file>