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76" r:id="rId3"/>
    <p:sldId id="266" r:id="rId4"/>
    <p:sldId id="267" r:id="rId5"/>
    <p:sldId id="268" r:id="rId6"/>
    <p:sldId id="270" r:id="rId7"/>
    <p:sldId id="271" r:id="rId8"/>
    <p:sldId id="275" r:id="rId9"/>
    <p:sldId id="278" r:id="rId10"/>
    <p:sldId id="277" r:id="rId11"/>
    <p:sldId id="272" r:id="rId12"/>
    <p:sldId id="273" r:id="rId13"/>
    <p:sldId id="27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BE6"/>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5" autoAdjust="0"/>
    <p:restoredTop sz="94660"/>
  </p:normalViewPr>
  <p:slideViewPr>
    <p:cSldViewPr snapToObjects="1">
      <p:cViewPr varScale="1">
        <p:scale>
          <a:sx n="110" d="100"/>
          <a:sy n="110"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946856-5B30-4242-84F8-E61FBC7E44B0}" type="datetimeFigureOut">
              <a:rPr lang="en-US" smtClean="0"/>
              <a:pPr/>
              <a:t>4/29/2019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C6AFB-5967-BA49-AE83-CB807B405B05}" type="slidenum">
              <a:rPr lang="en-US" smtClean="0"/>
              <a:pPr/>
              <a:t>‹#›</a:t>
            </a:fld>
            <a:endParaRPr lang="en-US"/>
          </a:p>
        </p:txBody>
      </p:sp>
    </p:spTree>
    <p:extLst>
      <p:ext uri="{BB962C8B-B14F-4D97-AF65-F5344CB8AC3E}">
        <p14:creationId xmlns:p14="http://schemas.microsoft.com/office/powerpoint/2010/main" val="34007710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C6AFB-5967-BA49-AE83-CB807B405B05}" type="slidenum">
              <a:rPr lang="en-US" smtClean="0"/>
              <a:pPr/>
              <a:t>1</a:t>
            </a:fld>
            <a:endParaRPr lang="en-US"/>
          </a:p>
        </p:txBody>
      </p:sp>
    </p:spTree>
    <p:extLst>
      <p:ext uri="{BB962C8B-B14F-4D97-AF65-F5344CB8AC3E}">
        <p14:creationId xmlns:p14="http://schemas.microsoft.com/office/powerpoint/2010/main" val="256097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C6AFB-5967-BA49-AE83-CB807B405B05}" type="slidenum">
              <a:rPr lang="en-US" smtClean="0"/>
              <a:pPr/>
              <a:t>2</a:t>
            </a:fld>
            <a:endParaRPr lang="en-US"/>
          </a:p>
        </p:txBody>
      </p:sp>
    </p:spTree>
    <p:extLst>
      <p:ext uri="{BB962C8B-B14F-4D97-AF65-F5344CB8AC3E}">
        <p14:creationId xmlns:p14="http://schemas.microsoft.com/office/powerpoint/2010/main" val="52808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FC8F38F-5E77-104F-9676-BEE1963C5FED}" type="datetimeFigureOut">
              <a:rPr lang="en-US" smtClean="0"/>
              <a:pPr/>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71E99-2152-174E-AD80-A65F7AE1BC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FC8F38F-5E77-104F-9676-BEE1963C5FED}" type="datetimeFigureOut">
              <a:rPr lang="en-US" smtClean="0"/>
              <a:pPr/>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71E99-2152-174E-AD80-A65F7AE1BC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FC8F38F-5E77-104F-9676-BEE1963C5FED}" type="datetimeFigureOut">
              <a:rPr lang="en-US" smtClean="0"/>
              <a:pPr/>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71E99-2152-174E-AD80-A65F7AE1BC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FC8F38F-5E77-104F-9676-BEE1963C5FED}" type="datetimeFigureOut">
              <a:rPr lang="en-US" smtClean="0"/>
              <a:pPr/>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71E99-2152-174E-AD80-A65F7AE1BC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FC8F38F-5E77-104F-9676-BEE1963C5FED}" type="datetimeFigureOut">
              <a:rPr lang="en-US" smtClean="0"/>
              <a:pPr/>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71E99-2152-174E-AD80-A65F7AE1BC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FC8F38F-5E77-104F-9676-BEE1963C5FED}" type="datetimeFigureOut">
              <a:rPr lang="en-US" smtClean="0"/>
              <a:pPr/>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71E99-2152-174E-AD80-A65F7AE1BC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FC8F38F-5E77-104F-9676-BEE1963C5FED}" type="datetimeFigureOut">
              <a:rPr lang="en-US" smtClean="0"/>
              <a:pPr/>
              <a:t>4/29/2019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71E99-2152-174E-AD80-A65F7AE1BC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FC8F38F-5E77-104F-9676-BEE1963C5FED}" type="datetimeFigureOut">
              <a:rPr lang="en-US" smtClean="0"/>
              <a:pPr/>
              <a:t>4/29/2019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71E99-2152-174E-AD80-A65F7AE1BC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8F38F-5E77-104F-9676-BEE1963C5FED}" type="datetimeFigureOut">
              <a:rPr lang="en-US" smtClean="0"/>
              <a:pPr/>
              <a:t>4/29/2019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71E99-2152-174E-AD80-A65F7AE1BC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FC8F38F-5E77-104F-9676-BEE1963C5FED}" type="datetimeFigureOut">
              <a:rPr lang="en-US" smtClean="0"/>
              <a:pPr/>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71E99-2152-174E-AD80-A65F7AE1BC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FC8F38F-5E77-104F-9676-BEE1963C5FED}" type="datetimeFigureOut">
              <a:rPr lang="en-US" smtClean="0"/>
              <a:pPr/>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71E99-2152-174E-AD80-A65F7AE1BC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8F38F-5E77-104F-9676-BEE1963C5FED}" type="datetimeFigureOut">
              <a:rPr lang="en-US" smtClean="0"/>
              <a:pPr/>
              <a:t>4/29/2019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71E99-2152-174E-AD80-A65F7AE1BC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dover Slide 1.jpg"/>
          <p:cNvPicPr>
            <a:picLocks noChangeAspect="1"/>
          </p:cNvPicPr>
          <p:nvPr/>
        </p:nvPicPr>
        <p:blipFill>
          <a:blip r:embed="rId3"/>
          <a:stretch>
            <a:fillRect/>
          </a:stretch>
        </p:blipFill>
        <p:spPr>
          <a:xfrm>
            <a:off x="-23745" y="7659"/>
            <a:ext cx="9191491" cy="6878299"/>
          </a:xfrm>
          <a:prstGeom prst="rect">
            <a:avLst/>
          </a:prstGeom>
        </p:spPr>
      </p:pic>
      <p:sp>
        <p:nvSpPr>
          <p:cNvPr id="7" name="TextBox 6"/>
          <p:cNvSpPr txBox="1"/>
          <p:nvPr/>
        </p:nvSpPr>
        <p:spPr>
          <a:xfrm>
            <a:off x="-23745" y="5999202"/>
            <a:ext cx="9191491" cy="553998"/>
          </a:xfrm>
          <a:prstGeom prst="rect">
            <a:avLst/>
          </a:prstGeom>
          <a:noFill/>
        </p:spPr>
        <p:txBody>
          <a:bodyPr wrap="square" rtlCol="0">
            <a:noAutofit/>
          </a:bodyPr>
          <a:lstStyle/>
          <a:p>
            <a:pPr algn="ctr"/>
            <a:r>
              <a:rPr lang="en-US" sz="4400" b="1" dirty="0" smtClean="0">
                <a:solidFill>
                  <a:srgbClr val="FFFF00"/>
                </a:solidFill>
                <a:latin typeface="Arial"/>
                <a:cs typeface="Arial"/>
              </a:rPr>
              <a:t>        Condover Hall 2019</a:t>
            </a:r>
            <a:endParaRPr lang="en-US" sz="4400" b="1" dirty="0">
              <a:solidFill>
                <a:srgbClr val="FFFF00"/>
              </a:solidFill>
              <a:latin typeface="Arial"/>
              <a:cs typeface="Arial"/>
            </a:endParaRPr>
          </a:p>
        </p:txBody>
      </p:sp>
      <p:sp>
        <p:nvSpPr>
          <p:cNvPr id="9" name="TextBox 8"/>
          <p:cNvSpPr txBox="1"/>
          <p:nvPr/>
        </p:nvSpPr>
        <p:spPr>
          <a:xfrm>
            <a:off x="-23746" y="6629400"/>
            <a:ext cx="9191491" cy="276999"/>
          </a:xfrm>
          <a:prstGeom prst="rect">
            <a:avLst/>
          </a:prstGeom>
          <a:noFill/>
        </p:spPr>
        <p:txBody>
          <a:bodyPr wrap="none" rtlCol="0" anchor="b">
            <a:noAutofit/>
          </a:bodyPr>
          <a:lstStyle/>
          <a:p>
            <a:pPr algn="ctr"/>
            <a:r>
              <a:rPr lang="en-US" sz="1500" baseline="30000" dirty="0" smtClean="0">
                <a:solidFill>
                  <a:srgbClr val="FFFFFF"/>
                </a:solidFill>
                <a:latin typeface="M L Arial Light"/>
                <a:cs typeface="M L Arial Light"/>
              </a:rPr>
              <a:t>Adventure Centre for educational activities</a:t>
            </a:r>
            <a:endParaRPr lang="en-US" sz="1500" baseline="30000" dirty="0" smtClean="0">
              <a:solidFill>
                <a:srgbClr val="FFFF00"/>
              </a:solidFill>
              <a:latin typeface="Arial Black"/>
              <a:cs typeface="Arial Black"/>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dover Slide 2.jpg"/>
          <p:cNvPicPr>
            <a:picLocks noChangeAspect="1"/>
          </p:cNvPicPr>
          <p:nvPr/>
        </p:nvPicPr>
        <p:blipFill>
          <a:blip r:embed="rId2"/>
          <a:stretch>
            <a:fillRect/>
          </a:stretch>
        </p:blipFill>
        <p:spPr>
          <a:xfrm>
            <a:off x="-48302" y="-22852"/>
            <a:ext cx="9191491" cy="6880852"/>
          </a:xfrm>
          <a:prstGeom prst="rect">
            <a:avLst/>
          </a:prstGeom>
        </p:spPr>
      </p:pic>
      <p:sp>
        <p:nvSpPr>
          <p:cNvPr id="3" name="TextBox 2"/>
          <p:cNvSpPr txBox="1"/>
          <p:nvPr/>
        </p:nvSpPr>
        <p:spPr>
          <a:xfrm>
            <a:off x="228600" y="152400"/>
            <a:ext cx="8610600" cy="707886"/>
          </a:xfrm>
          <a:prstGeom prst="rect">
            <a:avLst/>
          </a:prstGeom>
          <a:noFill/>
        </p:spPr>
        <p:txBody>
          <a:bodyPr wrap="square" rtlCol="0">
            <a:spAutoFit/>
          </a:bodyPr>
          <a:lstStyle/>
          <a:p>
            <a:r>
              <a:rPr lang="en-GB" sz="4000" dirty="0">
                <a:solidFill>
                  <a:srgbClr val="FFFF00"/>
                </a:solidFill>
                <a:latin typeface="Century Gothic" panose="020B0502020202020204" pitchFamily="34" charset="0"/>
              </a:rPr>
              <a:t>Staffing</a:t>
            </a:r>
            <a:r>
              <a:rPr lang="en-US" sz="4000" baseline="30000" dirty="0" smtClean="0">
                <a:solidFill>
                  <a:srgbClr val="FFFF00"/>
                </a:solidFill>
                <a:latin typeface="Arial"/>
                <a:cs typeface="Arial"/>
              </a:rPr>
              <a:t> </a:t>
            </a:r>
          </a:p>
        </p:txBody>
      </p:sp>
      <p:sp>
        <p:nvSpPr>
          <p:cNvPr id="4" name="TextBox 3"/>
          <p:cNvSpPr txBox="1"/>
          <p:nvPr/>
        </p:nvSpPr>
        <p:spPr>
          <a:xfrm>
            <a:off x="621314" y="290099"/>
            <a:ext cx="4788532" cy="1200329"/>
          </a:xfrm>
          <a:prstGeom prst="rect">
            <a:avLst/>
          </a:prstGeom>
          <a:noFill/>
        </p:spPr>
        <p:txBody>
          <a:bodyPr wrap="square" rtlCol="0">
            <a:spAutoFit/>
          </a:bodyPr>
          <a:lstStyle/>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a:solidFill>
                <a:schemeClr val="bg1"/>
              </a:solidFill>
            </a:endParaRPr>
          </a:p>
        </p:txBody>
      </p:sp>
      <p:sp>
        <p:nvSpPr>
          <p:cNvPr id="5" name="TextBox 4"/>
          <p:cNvSpPr txBox="1"/>
          <p:nvPr/>
        </p:nvSpPr>
        <p:spPr>
          <a:xfrm>
            <a:off x="3061980" y="952619"/>
            <a:ext cx="2376264" cy="923330"/>
          </a:xfrm>
          <a:prstGeom prst="rect">
            <a:avLst/>
          </a:prstGeom>
          <a:noFill/>
        </p:spPr>
        <p:txBody>
          <a:bodyPr wrap="square" rtlCol="0">
            <a:spAutoFit/>
          </a:bodyPr>
          <a:lstStyle/>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p:txBody>
      </p:sp>
      <p:sp>
        <p:nvSpPr>
          <p:cNvPr id="6" name="TextBox 5"/>
          <p:cNvSpPr txBox="1"/>
          <p:nvPr/>
        </p:nvSpPr>
        <p:spPr>
          <a:xfrm>
            <a:off x="6012160" y="1268760"/>
            <a:ext cx="2827040" cy="369332"/>
          </a:xfrm>
          <a:prstGeom prst="rect">
            <a:avLst/>
          </a:prstGeom>
          <a:noFill/>
        </p:spPr>
        <p:txBody>
          <a:bodyPr wrap="square" rtlCol="0">
            <a:spAutoFit/>
          </a:bodyPr>
          <a:lstStyle/>
          <a:p>
            <a:endParaRPr lang="en-GB" dirty="0" smtClean="0">
              <a:solidFill>
                <a:schemeClr val="bg1"/>
              </a:solidFill>
            </a:endParaRPr>
          </a:p>
        </p:txBody>
      </p:sp>
      <p:sp>
        <p:nvSpPr>
          <p:cNvPr id="7" name="TextBox 6"/>
          <p:cNvSpPr txBox="1"/>
          <p:nvPr/>
        </p:nvSpPr>
        <p:spPr>
          <a:xfrm>
            <a:off x="5076056" y="1875949"/>
            <a:ext cx="3312368" cy="369332"/>
          </a:xfrm>
          <a:prstGeom prst="rect">
            <a:avLst/>
          </a:prstGeom>
          <a:noFill/>
        </p:spPr>
        <p:txBody>
          <a:bodyPr wrap="square" rtlCol="0">
            <a:spAutoFit/>
          </a:bodyPr>
          <a:lstStyle/>
          <a:p>
            <a:endParaRPr lang="en-GB" dirty="0"/>
          </a:p>
        </p:txBody>
      </p:sp>
      <p:sp>
        <p:nvSpPr>
          <p:cNvPr id="8" name="TextBox 7"/>
          <p:cNvSpPr txBox="1"/>
          <p:nvPr/>
        </p:nvSpPr>
        <p:spPr>
          <a:xfrm>
            <a:off x="514995" y="1040416"/>
            <a:ext cx="8064896" cy="3416320"/>
          </a:xfrm>
          <a:prstGeom prst="rect">
            <a:avLst/>
          </a:prstGeom>
          <a:noFill/>
        </p:spPr>
        <p:txBody>
          <a:bodyPr wrap="square" rtlCol="0">
            <a:spAutoFit/>
          </a:bodyPr>
          <a:lstStyle/>
          <a:p>
            <a:r>
              <a:rPr lang="en-GB" sz="2400" dirty="0" smtClean="0">
                <a:solidFill>
                  <a:srgbClr val="FFFF00"/>
                </a:solidFill>
              </a:rPr>
              <a:t>Mrs Tuck (Group Leader)</a:t>
            </a:r>
          </a:p>
          <a:p>
            <a:r>
              <a:rPr lang="en-GB" sz="2400" dirty="0" smtClean="0">
                <a:solidFill>
                  <a:srgbClr val="FFFF00"/>
                </a:solidFill>
              </a:rPr>
              <a:t>Miss </a:t>
            </a:r>
            <a:r>
              <a:rPr lang="en-GB" sz="2400" dirty="0" err="1" smtClean="0">
                <a:solidFill>
                  <a:srgbClr val="FFFF00"/>
                </a:solidFill>
              </a:rPr>
              <a:t>Watton</a:t>
            </a:r>
            <a:r>
              <a:rPr lang="en-GB" sz="2400" dirty="0" smtClean="0">
                <a:solidFill>
                  <a:srgbClr val="FFFF00"/>
                </a:solidFill>
              </a:rPr>
              <a:t> (Pocket Money)</a:t>
            </a:r>
          </a:p>
          <a:p>
            <a:r>
              <a:rPr lang="en-GB" sz="2400" dirty="0" smtClean="0">
                <a:solidFill>
                  <a:srgbClr val="FFFF00"/>
                </a:solidFill>
              </a:rPr>
              <a:t>Mrs Appleby (First Aider / Medicines)</a:t>
            </a:r>
          </a:p>
          <a:p>
            <a:r>
              <a:rPr lang="en-GB" sz="2400" dirty="0" smtClean="0">
                <a:solidFill>
                  <a:srgbClr val="FFFF00"/>
                </a:solidFill>
              </a:rPr>
              <a:t>Mrs Baker (First Aider / Asthmatics)</a:t>
            </a:r>
          </a:p>
          <a:p>
            <a:endParaRPr lang="en-GB" sz="2400" dirty="0" smtClean="0">
              <a:solidFill>
                <a:srgbClr val="FFFF00"/>
              </a:solidFill>
            </a:endParaRPr>
          </a:p>
          <a:p>
            <a:r>
              <a:rPr lang="en-GB" sz="2400" dirty="0" smtClean="0">
                <a:solidFill>
                  <a:srgbClr val="FFFF00"/>
                </a:solidFill>
              </a:rPr>
              <a:t>Mrs Lewin					Mrs </a:t>
            </a:r>
            <a:r>
              <a:rPr lang="en-GB" sz="2400" dirty="0" err="1" smtClean="0">
                <a:solidFill>
                  <a:srgbClr val="FFFF00"/>
                </a:solidFill>
              </a:rPr>
              <a:t>Moffat</a:t>
            </a:r>
            <a:endParaRPr lang="en-GB" sz="2400" dirty="0" smtClean="0">
              <a:solidFill>
                <a:srgbClr val="FFFF00"/>
              </a:solidFill>
            </a:endParaRPr>
          </a:p>
          <a:p>
            <a:r>
              <a:rPr lang="en-GB" sz="2400" dirty="0" smtClean="0">
                <a:solidFill>
                  <a:srgbClr val="FFFF00"/>
                </a:solidFill>
              </a:rPr>
              <a:t>Mrs Wolf					Mrs </a:t>
            </a:r>
            <a:r>
              <a:rPr lang="en-GB" sz="2400" dirty="0" err="1" smtClean="0">
                <a:solidFill>
                  <a:srgbClr val="FFFF00"/>
                </a:solidFill>
              </a:rPr>
              <a:t>Doohan</a:t>
            </a:r>
            <a:endParaRPr lang="en-GB" sz="2400" dirty="0" smtClean="0">
              <a:solidFill>
                <a:srgbClr val="FFFF00"/>
              </a:solidFill>
            </a:endParaRPr>
          </a:p>
          <a:p>
            <a:r>
              <a:rPr lang="en-GB" sz="2400" dirty="0" smtClean="0">
                <a:solidFill>
                  <a:srgbClr val="FFFF00"/>
                </a:solidFill>
              </a:rPr>
              <a:t>Miss Walker				Mrs Halsey</a:t>
            </a:r>
          </a:p>
          <a:p>
            <a:r>
              <a:rPr lang="en-GB" sz="2400" dirty="0" smtClean="0">
                <a:solidFill>
                  <a:srgbClr val="FFFF00"/>
                </a:solidFill>
              </a:rPr>
              <a:t>Mr Clarke					Mrs Hunt</a:t>
            </a:r>
          </a:p>
        </p:txBody>
      </p:sp>
    </p:spTree>
    <p:extLst>
      <p:ext uri="{BB962C8B-B14F-4D97-AF65-F5344CB8AC3E}">
        <p14:creationId xmlns:p14="http://schemas.microsoft.com/office/powerpoint/2010/main" val="2297586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dover Slide 2.jpg"/>
          <p:cNvPicPr>
            <a:picLocks noChangeAspect="1"/>
          </p:cNvPicPr>
          <p:nvPr/>
        </p:nvPicPr>
        <p:blipFill>
          <a:blip r:embed="rId2"/>
          <a:stretch>
            <a:fillRect/>
          </a:stretch>
        </p:blipFill>
        <p:spPr>
          <a:xfrm>
            <a:off x="107504" y="0"/>
            <a:ext cx="9191491" cy="6880852"/>
          </a:xfrm>
          <a:prstGeom prst="rect">
            <a:avLst/>
          </a:prstGeom>
        </p:spPr>
      </p:pic>
      <p:sp>
        <p:nvSpPr>
          <p:cNvPr id="3" name="TextBox 2"/>
          <p:cNvSpPr txBox="1"/>
          <p:nvPr/>
        </p:nvSpPr>
        <p:spPr>
          <a:xfrm>
            <a:off x="107504" y="52706"/>
            <a:ext cx="8610600" cy="461665"/>
          </a:xfrm>
          <a:prstGeom prst="rect">
            <a:avLst/>
          </a:prstGeom>
          <a:noFill/>
        </p:spPr>
        <p:txBody>
          <a:bodyPr wrap="square" rtlCol="0">
            <a:spAutoFit/>
          </a:bodyPr>
          <a:lstStyle/>
          <a:p>
            <a:r>
              <a:rPr lang="en-US" sz="2400" b="1" dirty="0" smtClean="0">
                <a:solidFill>
                  <a:srgbClr val="FFFF00"/>
                </a:solidFill>
                <a:latin typeface="Arial"/>
                <a:cs typeface="Arial"/>
              </a:rPr>
              <a:t>On the day: The journey will take 2.00 – 2.40 hours</a:t>
            </a:r>
          </a:p>
        </p:txBody>
      </p:sp>
      <p:sp>
        <p:nvSpPr>
          <p:cNvPr id="4" name="TextBox 3"/>
          <p:cNvSpPr txBox="1"/>
          <p:nvPr/>
        </p:nvSpPr>
        <p:spPr>
          <a:xfrm>
            <a:off x="637012" y="807095"/>
            <a:ext cx="7607396" cy="4524315"/>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solidFill>
                  <a:schemeClr val="bg1"/>
                </a:solidFill>
              </a:rPr>
              <a:t>Drop off in the main hall  </a:t>
            </a:r>
          </a:p>
          <a:p>
            <a:pPr marL="342900" indent="-342900">
              <a:buFont typeface="Arial" panose="020B0604020202020204" pitchFamily="34" charset="0"/>
              <a:buChar char="•"/>
            </a:pPr>
            <a:r>
              <a:rPr lang="en-GB" sz="2400" dirty="0" smtClean="0">
                <a:solidFill>
                  <a:schemeClr val="bg1"/>
                </a:solidFill>
              </a:rPr>
              <a:t>Drop off luggage, medicines, spending money (£10 max), packed lunch for the day and drinks</a:t>
            </a:r>
          </a:p>
          <a:p>
            <a:pPr marL="342900" indent="-342900">
              <a:buFont typeface="Arial" panose="020B0604020202020204" pitchFamily="34" charset="0"/>
              <a:buChar char="•"/>
            </a:pPr>
            <a:r>
              <a:rPr lang="en-GB" sz="2400" dirty="0" smtClean="0">
                <a:solidFill>
                  <a:schemeClr val="bg1"/>
                </a:solidFill>
              </a:rPr>
              <a:t>Say goodbye to the children as they will not be leaving school until 10am (If you want to stay to wave the children off you are welcome to stay in the hall if wet or wait for us around by the fire station)</a:t>
            </a:r>
          </a:p>
          <a:p>
            <a:pPr marL="342900" indent="-342900">
              <a:buFont typeface="Arial" panose="020B0604020202020204" pitchFamily="34" charset="0"/>
              <a:buChar char="•"/>
            </a:pPr>
            <a:r>
              <a:rPr lang="en-GB" sz="2400" dirty="0" smtClean="0">
                <a:solidFill>
                  <a:schemeClr val="bg1"/>
                </a:solidFill>
              </a:rPr>
              <a:t>Children go into normal classrooms to register and prepare for the trip</a:t>
            </a:r>
          </a:p>
          <a:p>
            <a:pPr marL="342900" indent="-342900">
              <a:buFont typeface="Arial" panose="020B0604020202020204" pitchFamily="34" charset="0"/>
              <a:buChar char="•"/>
            </a:pPr>
            <a:r>
              <a:rPr lang="en-GB" sz="2400" dirty="0" smtClean="0">
                <a:solidFill>
                  <a:schemeClr val="bg1"/>
                </a:solidFill>
              </a:rPr>
              <a:t>We will leave at approximately 10am from the Fire Station.  We will update the Website/Facebook when we arrive</a:t>
            </a:r>
          </a:p>
        </p:txBody>
      </p:sp>
      <p:sp>
        <p:nvSpPr>
          <p:cNvPr id="5" name="TextBox 4"/>
          <p:cNvSpPr txBox="1"/>
          <p:nvPr/>
        </p:nvSpPr>
        <p:spPr>
          <a:xfrm>
            <a:off x="3095836" y="1268760"/>
            <a:ext cx="2376264" cy="923330"/>
          </a:xfrm>
          <a:prstGeom prst="rect">
            <a:avLst/>
          </a:prstGeom>
          <a:noFill/>
        </p:spPr>
        <p:txBody>
          <a:bodyPr wrap="square" rtlCol="0">
            <a:spAutoFit/>
          </a:bodyPr>
          <a:lstStyle/>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p:txBody>
      </p:sp>
      <p:sp>
        <p:nvSpPr>
          <p:cNvPr id="6" name="TextBox 5"/>
          <p:cNvSpPr txBox="1"/>
          <p:nvPr/>
        </p:nvSpPr>
        <p:spPr>
          <a:xfrm>
            <a:off x="6012160" y="1268760"/>
            <a:ext cx="2827040" cy="369332"/>
          </a:xfrm>
          <a:prstGeom prst="rect">
            <a:avLst/>
          </a:prstGeom>
          <a:noFill/>
        </p:spPr>
        <p:txBody>
          <a:bodyPr wrap="square" rtlCol="0">
            <a:spAutoFit/>
          </a:bodyPr>
          <a:lstStyle/>
          <a:p>
            <a:endParaRPr lang="en-GB" dirty="0" smtClean="0">
              <a:solidFill>
                <a:schemeClr val="bg1"/>
              </a:solidFill>
            </a:endParaRPr>
          </a:p>
        </p:txBody>
      </p:sp>
    </p:spTree>
    <p:extLst>
      <p:ext uri="{BB962C8B-B14F-4D97-AF65-F5344CB8AC3E}">
        <p14:creationId xmlns:p14="http://schemas.microsoft.com/office/powerpoint/2010/main" val="806156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dover Slide 2.jpg"/>
          <p:cNvPicPr>
            <a:picLocks noChangeAspect="1"/>
          </p:cNvPicPr>
          <p:nvPr/>
        </p:nvPicPr>
        <p:blipFill>
          <a:blip r:embed="rId2"/>
          <a:stretch>
            <a:fillRect/>
          </a:stretch>
        </p:blipFill>
        <p:spPr>
          <a:xfrm>
            <a:off x="-23745" y="-11427"/>
            <a:ext cx="9191491" cy="6880852"/>
          </a:xfrm>
          <a:prstGeom prst="rect">
            <a:avLst/>
          </a:prstGeom>
        </p:spPr>
      </p:pic>
      <p:sp>
        <p:nvSpPr>
          <p:cNvPr id="3" name="TextBox 2"/>
          <p:cNvSpPr txBox="1"/>
          <p:nvPr/>
        </p:nvSpPr>
        <p:spPr>
          <a:xfrm>
            <a:off x="228600" y="191542"/>
            <a:ext cx="8610600" cy="461665"/>
          </a:xfrm>
          <a:prstGeom prst="rect">
            <a:avLst/>
          </a:prstGeom>
          <a:noFill/>
        </p:spPr>
        <p:txBody>
          <a:bodyPr wrap="square" rtlCol="0">
            <a:spAutoFit/>
          </a:bodyPr>
          <a:lstStyle/>
          <a:p>
            <a:r>
              <a:rPr lang="en-US" sz="2400" b="1" dirty="0" smtClean="0">
                <a:solidFill>
                  <a:srgbClr val="FFFF00"/>
                </a:solidFill>
                <a:latin typeface="Arial"/>
                <a:cs typeface="Arial"/>
              </a:rPr>
              <a:t>Questions:</a:t>
            </a:r>
          </a:p>
        </p:txBody>
      </p:sp>
      <p:sp>
        <p:nvSpPr>
          <p:cNvPr id="4" name="TextBox 3"/>
          <p:cNvSpPr txBox="1"/>
          <p:nvPr/>
        </p:nvSpPr>
        <p:spPr>
          <a:xfrm>
            <a:off x="467544" y="653207"/>
            <a:ext cx="8371656" cy="4524315"/>
          </a:xfrm>
          <a:prstGeom prst="rect">
            <a:avLst/>
          </a:prstGeom>
          <a:noFill/>
        </p:spPr>
        <p:txBody>
          <a:bodyPr wrap="square" rtlCol="0">
            <a:spAutoFit/>
          </a:bodyPr>
          <a:lstStyle/>
          <a:p>
            <a:r>
              <a:rPr lang="en-GB" sz="2400" dirty="0" smtClean="0">
                <a:solidFill>
                  <a:schemeClr val="bg1"/>
                </a:solidFill>
              </a:rPr>
              <a:t>What time will we get back?  We will be leaving about 12:30, so all being well we should be back by 3:30pm.  We will update the Website and Facebook</a:t>
            </a:r>
          </a:p>
          <a:p>
            <a:r>
              <a:rPr lang="en-GB" sz="2400" dirty="0" smtClean="0">
                <a:solidFill>
                  <a:schemeClr val="bg1"/>
                </a:solidFill>
              </a:rPr>
              <a:t>Do they get to call home? No</a:t>
            </a:r>
          </a:p>
          <a:p>
            <a:r>
              <a:rPr lang="en-GB" sz="2400" dirty="0" smtClean="0">
                <a:solidFill>
                  <a:schemeClr val="bg1"/>
                </a:solidFill>
              </a:rPr>
              <a:t>What is the food like, I have a fussy eater! Good, we have taken fussy eaters before with no problems</a:t>
            </a:r>
          </a:p>
          <a:p>
            <a:r>
              <a:rPr lang="en-GB" sz="2400" dirty="0" smtClean="0">
                <a:solidFill>
                  <a:schemeClr val="bg1"/>
                </a:solidFill>
              </a:rPr>
              <a:t>Who do I speak to about additional needs such as dietary or medical?  Mrs Tuck</a:t>
            </a:r>
          </a:p>
          <a:p>
            <a:r>
              <a:rPr lang="en-GB" sz="2400" dirty="0" smtClean="0">
                <a:solidFill>
                  <a:schemeClr val="bg1"/>
                </a:solidFill>
              </a:rPr>
              <a:t>What do we need to take?  Kit list + sensible amount of ‘snacks’, reading book, teddy, £10 pocket money (max) in change in a named envelope, packed lunch and drinks for day of departure (no glass, fizz or chocolate please)</a:t>
            </a:r>
            <a:endParaRPr lang="en-GB" sz="2400" dirty="0">
              <a:solidFill>
                <a:schemeClr val="bg1"/>
              </a:solidFill>
            </a:endParaRPr>
          </a:p>
        </p:txBody>
      </p:sp>
      <p:sp>
        <p:nvSpPr>
          <p:cNvPr id="5" name="TextBox 4"/>
          <p:cNvSpPr txBox="1"/>
          <p:nvPr/>
        </p:nvSpPr>
        <p:spPr>
          <a:xfrm>
            <a:off x="3095836" y="1268760"/>
            <a:ext cx="2376264" cy="923330"/>
          </a:xfrm>
          <a:prstGeom prst="rect">
            <a:avLst/>
          </a:prstGeom>
          <a:noFill/>
        </p:spPr>
        <p:txBody>
          <a:bodyPr wrap="square" rtlCol="0">
            <a:spAutoFit/>
          </a:bodyPr>
          <a:lstStyle/>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p:txBody>
      </p:sp>
      <p:sp>
        <p:nvSpPr>
          <p:cNvPr id="6" name="TextBox 5"/>
          <p:cNvSpPr txBox="1"/>
          <p:nvPr/>
        </p:nvSpPr>
        <p:spPr>
          <a:xfrm>
            <a:off x="6012160" y="1268760"/>
            <a:ext cx="2827040" cy="369332"/>
          </a:xfrm>
          <a:prstGeom prst="rect">
            <a:avLst/>
          </a:prstGeom>
          <a:noFill/>
        </p:spPr>
        <p:txBody>
          <a:bodyPr wrap="square" rtlCol="0">
            <a:spAutoFit/>
          </a:bodyPr>
          <a:lstStyle/>
          <a:p>
            <a:endParaRPr lang="en-GB" dirty="0" smtClean="0">
              <a:solidFill>
                <a:schemeClr val="bg1"/>
              </a:solidFill>
            </a:endParaRPr>
          </a:p>
        </p:txBody>
      </p:sp>
    </p:spTree>
    <p:extLst>
      <p:ext uri="{BB962C8B-B14F-4D97-AF65-F5344CB8AC3E}">
        <p14:creationId xmlns:p14="http://schemas.microsoft.com/office/powerpoint/2010/main" val="1726286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dover Slide 2.jpg"/>
          <p:cNvPicPr>
            <a:picLocks noChangeAspect="1"/>
          </p:cNvPicPr>
          <p:nvPr/>
        </p:nvPicPr>
        <p:blipFill>
          <a:blip r:embed="rId2"/>
          <a:stretch>
            <a:fillRect/>
          </a:stretch>
        </p:blipFill>
        <p:spPr>
          <a:xfrm>
            <a:off x="0" y="0"/>
            <a:ext cx="9191491" cy="6880852"/>
          </a:xfrm>
          <a:prstGeom prst="rect">
            <a:avLst/>
          </a:prstGeom>
        </p:spPr>
      </p:pic>
      <p:sp>
        <p:nvSpPr>
          <p:cNvPr id="3" name="TextBox 2"/>
          <p:cNvSpPr txBox="1"/>
          <p:nvPr/>
        </p:nvSpPr>
        <p:spPr>
          <a:xfrm>
            <a:off x="228600" y="191542"/>
            <a:ext cx="8610600" cy="461665"/>
          </a:xfrm>
          <a:prstGeom prst="rect">
            <a:avLst/>
          </a:prstGeom>
          <a:noFill/>
        </p:spPr>
        <p:txBody>
          <a:bodyPr wrap="square" rtlCol="0">
            <a:spAutoFit/>
          </a:bodyPr>
          <a:lstStyle/>
          <a:p>
            <a:r>
              <a:rPr lang="en-US" sz="2400" b="1" dirty="0" smtClean="0">
                <a:solidFill>
                  <a:srgbClr val="FFFF00"/>
                </a:solidFill>
                <a:latin typeface="Arial"/>
                <a:cs typeface="Arial"/>
              </a:rPr>
              <a:t>Questions:</a:t>
            </a:r>
          </a:p>
        </p:txBody>
      </p:sp>
      <p:sp>
        <p:nvSpPr>
          <p:cNvPr id="4" name="TextBox 3"/>
          <p:cNvSpPr txBox="1"/>
          <p:nvPr/>
        </p:nvSpPr>
        <p:spPr>
          <a:xfrm>
            <a:off x="467544" y="856176"/>
            <a:ext cx="8371656" cy="4524315"/>
          </a:xfrm>
          <a:prstGeom prst="rect">
            <a:avLst/>
          </a:prstGeom>
          <a:noFill/>
        </p:spPr>
        <p:txBody>
          <a:bodyPr wrap="square" rtlCol="0">
            <a:spAutoFit/>
          </a:bodyPr>
          <a:lstStyle/>
          <a:p>
            <a:r>
              <a:rPr lang="en-GB" sz="2400" dirty="0" smtClean="0">
                <a:solidFill>
                  <a:schemeClr val="bg1"/>
                </a:solidFill>
              </a:rPr>
              <a:t>What about contact while they are away?  Updates via website and Facebook(Miss Watton).  If you need to contact us, ring school and they will get hold of us</a:t>
            </a:r>
          </a:p>
          <a:p>
            <a:r>
              <a:rPr lang="en-GB" sz="2400" dirty="0" smtClean="0">
                <a:solidFill>
                  <a:schemeClr val="bg1"/>
                </a:solidFill>
              </a:rPr>
              <a:t>Dormitories and allocation – up to 10, all boys/girls, friendship groups</a:t>
            </a:r>
          </a:p>
          <a:p>
            <a:r>
              <a:rPr lang="en-GB" sz="2400" dirty="0" smtClean="0">
                <a:solidFill>
                  <a:schemeClr val="bg1"/>
                </a:solidFill>
              </a:rPr>
              <a:t>Do you have to do all the activities?  No, but we will really encourage it</a:t>
            </a:r>
          </a:p>
          <a:p>
            <a:r>
              <a:rPr lang="en-GB" sz="2400" dirty="0" smtClean="0">
                <a:solidFill>
                  <a:schemeClr val="bg1"/>
                </a:solidFill>
              </a:rPr>
              <a:t>Do you have to be able to swim?  No</a:t>
            </a:r>
          </a:p>
          <a:p>
            <a:r>
              <a:rPr lang="en-GB" sz="2400" dirty="0" smtClean="0">
                <a:solidFill>
                  <a:schemeClr val="bg1"/>
                </a:solidFill>
              </a:rPr>
              <a:t>Can they cater for food intolerance and allergies?  Yes</a:t>
            </a:r>
          </a:p>
          <a:p>
            <a:r>
              <a:rPr lang="en-GB" sz="2400" dirty="0" smtClean="0">
                <a:solidFill>
                  <a:schemeClr val="bg1"/>
                </a:solidFill>
              </a:rPr>
              <a:t>Toilet and shower arrangements and going to the loo at night? Well lit corridors and often rooms have own toilet / shower. </a:t>
            </a:r>
            <a:endParaRPr lang="en-GB" sz="2400" dirty="0" smtClean="0">
              <a:solidFill>
                <a:srgbClr val="FFFF00"/>
              </a:solidFill>
            </a:endParaRPr>
          </a:p>
          <a:p>
            <a:r>
              <a:rPr lang="en-GB" sz="2400" dirty="0" smtClean="0">
                <a:solidFill>
                  <a:srgbClr val="FFFF00"/>
                </a:solidFill>
              </a:rPr>
              <a:t>ANY OTHER QUESTIONS?</a:t>
            </a:r>
            <a:endParaRPr lang="en-GB" sz="2400" dirty="0">
              <a:solidFill>
                <a:srgbClr val="FFFF00"/>
              </a:solidFill>
            </a:endParaRPr>
          </a:p>
        </p:txBody>
      </p:sp>
      <p:sp>
        <p:nvSpPr>
          <p:cNvPr id="5" name="TextBox 4"/>
          <p:cNvSpPr txBox="1"/>
          <p:nvPr/>
        </p:nvSpPr>
        <p:spPr>
          <a:xfrm>
            <a:off x="3095836" y="1268760"/>
            <a:ext cx="2376264" cy="923330"/>
          </a:xfrm>
          <a:prstGeom prst="rect">
            <a:avLst/>
          </a:prstGeom>
          <a:noFill/>
        </p:spPr>
        <p:txBody>
          <a:bodyPr wrap="square" rtlCol="0">
            <a:spAutoFit/>
          </a:bodyPr>
          <a:lstStyle/>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p:txBody>
      </p:sp>
      <p:sp>
        <p:nvSpPr>
          <p:cNvPr id="6" name="TextBox 5"/>
          <p:cNvSpPr txBox="1"/>
          <p:nvPr/>
        </p:nvSpPr>
        <p:spPr>
          <a:xfrm>
            <a:off x="6012160" y="1268760"/>
            <a:ext cx="2827040" cy="369332"/>
          </a:xfrm>
          <a:prstGeom prst="rect">
            <a:avLst/>
          </a:prstGeom>
          <a:noFill/>
        </p:spPr>
        <p:txBody>
          <a:bodyPr wrap="square" rtlCol="0">
            <a:spAutoFit/>
          </a:bodyPr>
          <a:lstStyle/>
          <a:p>
            <a:endParaRPr lang="en-GB" dirty="0" smtClean="0">
              <a:solidFill>
                <a:schemeClr val="bg1"/>
              </a:solidFill>
            </a:endParaRPr>
          </a:p>
        </p:txBody>
      </p:sp>
    </p:spTree>
    <p:extLst>
      <p:ext uri="{BB962C8B-B14F-4D97-AF65-F5344CB8AC3E}">
        <p14:creationId xmlns:p14="http://schemas.microsoft.com/office/powerpoint/2010/main" val="4200978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dover Slide 1.jpg"/>
          <p:cNvPicPr>
            <a:picLocks noChangeAspect="1"/>
          </p:cNvPicPr>
          <p:nvPr/>
        </p:nvPicPr>
        <p:blipFill>
          <a:blip r:embed="rId3"/>
          <a:stretch>
            <a:fillRect/>
          </a:stretch>
        </p:blipFill>
        <p:spPr>
          <a:xfrm>
            <a:off x="-23745" y="7659"/>
            <a:ext cx="9191491" cy="6878299"/>
          </a:xfrm>
          <a:prstGeom prst="rect">
            <a:avLst/>
          </a:prstGeom>
        </p:spPr>
      </p:pic>
      <p:sp>
        <p:nvSpPr>
          <p:cNvPr id="7" name="TextBox 6"/>
          <p:cNvSpPr txBox="1"/>
          <p:nvPr/>
        </p:nvSpPr>
        <p:spPr>
          <a:xfrm>
            <a:off x="-23745" y="5999202"/>
            <a:ext cx="9191491" cy="553998"/>
          </a:xfrm>
          <a:prstGeom prst="rect">
            <a:avLst/>
          </a:prstGeom>
          <a:noFill/>
        </p:spPr>
        <p:txBody>
          <a:bodyPr wrap="square" rtlCol="0">
            <a:noAutofit/>
          </a:bodyPr>
          <a:lstStyle/>
          <a:p>
            <a:pPr algn="ctr"/>
            <a:r>
              <a:rPr lang="en-GB" sz="4400" smtClean="0">
                <a:solidFill>
                  <a:srgbClr val="FFFF00"/>
                </a:solidFill>
                <a:latin typeface="Century Gothic" panose="020B0502020202020204" pitchFamily="34" charset="0"/>
              </a:rPr>
              <a:t>              Let </a:t>
            </a:r>
            <a:r>
              <a:rPr lang="en-GB" sz="4400" dirty="0">
                <a:solidFill>
                  <a:srgbClr val="FFFF00"/>
                </a:solidFill>
                <a:latin typeface="Century Gothic" panose="020B0502020202020204" pitchFamily="34" charset="0"/>
              </a:rPr>
              <a:t>the adventure begin!</a:t>
            </a:r>
            <a:endParaRPr lang="en-GB" sz="4400" dirty="0">
              <a:solidFill>
                <a:srgbClr val="FFFF00"/>
              </a:solidFill>
            </a:endParaRPr>
          </a:p>
          <a:p>
            <a:pPr algn="ctr"/>
            <a:endParaRPr lang="en-US" sz="4400" b="1" dirty="0">
              <a:solidFill>
                <a:srgbClr val="FFFF00"/>
              </a:solidFill>
              <a:latin typeface="Arial"/>
              <a:cs typeface="Arial"/>
            </a:endParaRPr>
          </a:p>
        </p:txBody>
      </p:sp>
      <p:sp>
        <p:nvSpPr>
          <p:cNvPr id="9" name="TextBox 8"/>
          <p:cNvSpPr txBox="1"/>
          <p:nvPr/>
        </p:nvSpPr>
        <p:spPr>
          <a:xfrm>
            <a:off x="-23746" y="6629400"/>
            <a:ext cx="9191491" cy="276999"/>
          </a:xfrm>
          <a:prstGeom prst="rect">
            <a:avLst/>
          </a:prstGeom>
          <a:noFill/>
        </p:spPr>
        <p:txBody>
          <a:bodyPr wrap="none" rtlCol="0" anchor="b">
            <a:noAutofit/>
          </a:bodyPr>
          <a:lstStyle/>
          <a:p>
            <a:pPr algn="ctr"/>
            <a:r>
              <a:rPr lang="en-US" sz="1500" baseline="30000" dirty="0" smtClean="0">
                <a:solidFill>
                  <a:srgbClr val="FFFFFF"/>
                </a:solidFill>
                <a:latin typeface="M L Arial Light"/>
                <a:cs typeface="M L Arial Light"/>
              </a:rPr>
              <a:t>Adventure Centre for educational activities</a:t>
            </a:r>
            <a:endParaRPr lang="en-US" sz="1500" baseline="30000" dirty="0" smtClean="0">
              <a:solidFill>
                <a:srgbClr val="FFFF00"/>
              </a:solidFill>
              <a:latin typeface="Arial Black"/>
              <a:cs typeface="Arial Black"/>
            </a:endParaRPr>
          </a:p>
        </p:txBody>
      </p:sp>
    </p:spTree>
    <p:extLst>
      <p:ext uri="{BB962C8B-B14F-4D97-AF65-F5344CB8AC3E}">
        <p14:creationId xmlns:p14="http://schemas.microsoft.com/office/powerpoint/2010/main" val="811470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dover Slide 3.jpg"/>
          <p:cNvPicPr>
            <a:picLocks noChangeAspect="1"/>
          </p:cNvPicPr>
          <p:nvPr/>
        </p:nvPicPr>
        <p:blipFill>
          <a:blip r:embed="rId2"/>
          <a:stretch>
            <a:fillRect/>
          </a:stretch>
        </p:blipFill>
        <p:spPr>
          <a:xfrm>
            <a:off x="-23745" y="-11427"/>
            <a:ext cx="9191491" cy="6880852"/>
          </a:xfrm>
          <a:prstGeom prst="rect">
            <a:avLst/>
          </a:prstGeom>
        </p:spPr>
      </p:pic>
      <p:sp>
        <p:nvSpPr>
          <p:cNvPr id="3" name="TextBox 2"/>
          <p:cNvSpPr txBox="1"/>
          <p:nvPr/>
        </p:nvSpPr>
        <p:spPr>
          <a:xfrm>
            <a:off x="228600" y="152400"/>
            <a:ext cx="8610600" cy="3180358"/>
          </a:xfrm>
          <a:prstGeom prst="rect">
            <a:avLst/>
          </a:prstGeom>
          <a:noFill/>
        </p:spPr>
        <p:txBody>
          <a:bodyPr wrap="square" rtlCol="0">
            <a:spAutoFit/>
          </a:bodyPr>
          <a:lstStyle/>
          <a:p>
            <a:r>
              <a:rPr lang="en-US" sz="2400" b="1" dirty="0" err="1" smtClean="0">
                <a:solidFill>
                  <a:srgbClr val="FFFF00"/>
                </a:solidFill>
                <a:latin typeface="Arial"/>
                <a:cs typeface="Arial"/>
              </a:rPr>
              <a:t>Condover</a:t>
            </a:r>
            <a:r>
              <a:rPr lang="en-US" sz="2400" b="1" dirty="0" smtClean="0">
                <a:solidFill>
                  <a:srgbClr val="FFFF00"/>
                </a:solidFill>
                <a:latin typeface="Arial"/>
                <a:cs typeface="Arial"/>
              </a:rPr>
              <a:t> Hall</a:t>
            </a:r>
          </a:p>
          <a:p>
            <a:endParaRPr lang="en-US" sz="2800" b="1" dirty="0" smtClean="0">
              <a:solidFill>
                <a:srgbClr val="FFFF00"/>
              </a:solidFill>
              <a:latin typeface="Arial"/>
              <a:cs typeface="Arial"/>
            </a:endParaRPr>
          </a:p>
          <a:p>
            <a:pPr>
              <a:lnSpc>
                <a:spcPct val="150000"/>
              </a:lnSpc>
            </a:pPr>
            <a:r>
              <a:rPr lang="en-US" sz="2800" baseline="30000" dirty="0" smtClean="0">
                <a:solidFill>
                  <a:srgbClr val="FFFFFF"/>
                </a:solidFill>
                <a:latin typeface="Arial"/>
                <a:cs typeface="Arial"/>
              </a:rPr>
              <a:t>Built in 1586, Condover Hall is a grade I Elizabethan Mansion. Set in 78 acres of fantastic countryside and gardens your students will experience history, beautiful surroundings and state of the art activities during their stay.</a:t>
            </a:r>
          </a:p>
          <a:p>
            <a:endParaRPr lang="en-US" sz="2400" b="1" dirty="0" smtClean="0">
              <a:solidFill>
                <a:srgbClr val="FFFF00"/>
              </a:solidFill>
              <a:latin typeface="Arial"/>
              <a:cs typeface="Arial"/>
            </a:endParaRPr>
          </a:p>
          <a:p>
            <a:endParaRPr lang="en-US" sz="2800" b="1" dirty="0" smtClean="0">
              <a:solidFill>
                <a:srgbClr val="FFFF00"/>
              </a:solidFill>
              <a:latin typeface="Arial"/>
              <a:cs typeface="Arial"/>
            </a:endParaRPr>
          </a:p>
          <a:p>
            <a:endParaRPr lang="en-US" sz="1900" baseline="30000" dirty="0" smtClean="0">
              <a:solidFill>
                <a:srgbClr val="FFFFFF"/>
              </a:solidFill>
              <a:latin typeface="Arial"/>
              <a:cs typeface="Arial"/>
            </a:endParaRPr>
          </a:p>
        </p:txBody>
      </p:sp>
      <p:pic>
        <p:nvPicPr>
          <p:cNvPr id="6" name="Picture 5" descr="Hall_1.jpg"/>
          <p:cNvPicPr>
            <a:picLocks noChangeAspect="1"/>
          </p:cNvPicPr>
          <p:nvPr/>
        </p:nvPicPr>
        <p:blipFill>
          <a:blip r:embed="rId3"/>
          <a:stretch>
            <a:fillRect/>
          </a:stretch>
        </p:blipFill>
        <p:spPr>
          <a:xfrm>
            <a:off x="357158" y="2708920"/>
            <a:ext cx="3306236" cy="2204157"/>
          </a:xfrm>
          <a:prstGeom prst="rect">
            <a:avLst/>
          </a:prstGeom>
        </p:spPr>
      </p:pic>
      <p:pic>
        <p:nvPicPr>
          <p:cNvPr id="7" name="Picture 6" descr="Hall_2.jpg"/>
          <p:cNvPicPr>
            <a:picLocks noChangeAspect="1"/>
          </p:cNvPicPr>
          <p:nvPr/>
        </p:nvPicPr>
        <p:blipFill>
          <a:blip r:embed="rId4"/>
          <a:stretch>
            <a:fillRect/>
          </a:stretch>
        </p:blipFill>
        <p:spPr>
          <a:xfrm>
            <a:off x="3857620" y="2710638"/>
            <a:ext cx="4757269" cy="220243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dover Slide 2.jpg"/>
          <p:cNvPicPr>
            <a:picLocks noChangeAspect="1"/>
          </p:cNvPicPr>
          <p:nvPr/>
        </p:nvPicPr>
        <p:blipFill>
          <a:blip r:embed="rId2"/>
          <a:stretch>
            <a:fillRect/>
          </a:stretch>
        </p:blipFill>
        <p:spPr>
          <a:xfrm>
            <a:off x="-23745" y="-11427"/>
            <a:ext cx="9191491" cy="6880852"/>
          </a:xfrm>
          <a:prstGeom prst="rect">
            <a:avLst/>
          </a:prstGeom>
        </p:spPr>
      </p:pic>
      <p:sp>
        <p:nvSpPr>
          <p:cNvPr id="14" name="TextBox 13"/>
          <p:cNvSpPr txBox="1"/>
          <p:nvPr/>
        </p:nvSpPr>
        <p:spPr>
          <a:xfrm>
            <a:off x="234921" y="152400"/>
            <a:ext cx="8610600" cy="1261884"/>
          </a:xfrm>
          <a:prstGeom prst="rect">
            <a:avLst/>
          </a:prstGeom>
          <a:noFill/>
        </p:spPr>
        <p:txBody>
          <a:bodyPr wrap="square" rtlCol="0">
            <a:spAutoFit/>
          </a:bodyPr>
          <a:lstStyle/>
          <a:p>
            <a:r>
              <a:rPr lang="en-US" sz="2400" b="1" dirty="0" smtClean="0">
                <a:solidFill>
                  <a:srgbClr val="FFFF00"/>
                </a:solidFill>
                <a:latin typeface="Arial"/>
                <a:cs typeface="Arial"/>
              </a:rPr>
              <a:t>Facilities</a:t>
            </a:r>
          </a:p>
          <a:p>
            <a:pPr>
              <a:buFont typeface="Arial" pitchFamily="34" charset="0"/>
              <a:buChar char="•"/>
            </a:pPr>
            <a:endParaRPr lang="en-US" sz="2400" b="1" dirty="0" smtClean="0">
              <a:solidFill>
                <a:srgbClr val="FFFF00"/>
              </a:solidFill>
              <a:latin typeface="Arial"/>
              <a:cs typeface="Arial"/>
            </a:endParaRPr>
          </a:p>
          <a:p>
            <a:pPr>
              <a:lnSpc>
                <a:spcPct val="150000"/>
              </a:lnSpc>
            </a:pPr>
            <a:r>
              <a:rPr lang="en-US" sz="2800" baseline="30000" dirty="0" smtClean="0">
                <a:solidFill>
                  <a:srgbClr val="FFFFFF"/>
                </a:solidFill>
                <a:latin typeface="Arial"/>
                <a:cs typeface="Arial"/>
              </a:rPr>
              <a:t> </a:t>
            </a:r>
            <a:endParaRPr lang="en-US" sz="1900" baseline="30000" dirty="0" smtClean="0">
              <a:solidFill>
                <a:srgbClr val="FFFFFF"/>
              </a:solidFill>
              <a:latin typeface="Arial"/>
              <a:cs typeface="Arial"/>
            </a:endParaRPr>
          </a:p>
        </p:txBody>
      </p:sp>
      <p:sp>
        <p:nvSpPr>
          <p:cNvPr id="15" name="TextBox 14"/>
          <p:cNvSpPr txBox="1"/>
          <p:nvPr/>
        </p:nvSpPr>
        <p:spPr>
          <a:xfrm>
            <a:off x="329849" y="2280515"/>
            <a:ext cx="2386212" cy="369332"/>
          </a:xfrm>
          <a:prstGeom prst="rect">
            <a:avLst/>
          </a:prstGeom>
          <a:noFill/>
        </p:spPr>
        <p:txBody>
          <a:bodyPr wrap="square" rtlCol="0">
            <a:spAutoFit/>
          </a:bodyPr>
          <a:lstStyle/>
          <a:p>
            <a:r>
              <a:rPr lang="en-GB" dirty="0" smtClean="0">
                <a:solidFill>
                  <a:schemeClr val="bg1"/>
                </a:solidFill>
                <a:latin typeface="Arial" pitchFamily="34" charset="0"/>
                <a:cs typeface="Arial" pitchFamily="34" charset="0"/>
              </a:rPr>
              <a:t>High Ropes</a:t>
            </a:r>
            <a:endParaRPr lang="en-GB" dirty="0">
              <a:solidFill>
                <a:schemeClr val="bg1"/>
              </a:solidFill>
              <a:latin typeface="Arial" pitchFamily="34" charset="0"/>
              <a:cs typeface="Arial" pitchFamily="34" charset="0"/>
            </a:endParaRPr>
          </a:p>
        </p:txBody>
      </p:sp>
      <p:sp>
        <p:nvSpPr>
          <p:cNvPr id="16" name="TextBox 15"/>
          <p:cNvSpPr txBox="1"/>
          <p:nvPr/>
        </p:nvSpPr>
        <p:spPr>
          <a:xfrm>
            <a:off x="3138161" y="2280515"/>
            <a:ext cx="2386212" cy="369332"/>
          </a:xfrm>
          <a:prstGeom prst="rect">
            <a:avLst/>
          </a:prstGeom>
          <a:noFill/>
        </p:spPr>
        <p:txBody>
          <a:bodyPr wrap="square" rtlCol="0">
            <a:spAutoFit/>
          </a:bodyPr>
          <a:lstStyle/>
          <a:p>
            <a:r>
              <a:rPr lang="en-GB" dirty="0" smtClean="0">
                <a:solidFill>
                  <a:schemeClr val="bg1"/>
                </a:solidFill>
                <a:latin typeface="Arial" pitchFamily="34" charset="0"/>
                <a:cs typeface="Arial" pitchFamily="34" charset="0"/>
              </a:rPr>
              <a:t>Low Ropes</a:t>
            </a:r>
            <a:endParaRPr lang="en-GB" dirty="0">
              <a:solidFill>
                <a:schemeClr val="bg1"/>
              </a:solidFill>
              <a:latin typeface="Arial" pitchFamily="34" charset="0"/>
              <a:cs typeface="Arial" pitchFamily="34" charset="0"/>
            </a:endParaRPr>
          </a:p>
        </p:txBody>
      </p:sp>
      <p:sp>
        <p:nvSpPr>
          <p:cNvPr id="17" name="TextBox 16"/>
          <p:cNvSpPr txBox="1"/>
          <p:nvPr/>
        </p:nvSpPr>
        <p:spPr>
          <a:xfrm>
            <a:off x="6018481" y="2276872"/>
            <a:ext cx="2386212" cy="369332"/>
          </a:xfrm>
          <a:prstGeom prst="rect">
            <a:avLst/>
          </a:prstGeom>
          <a:noFill/>
        </p:spPr>
        <p:txBody>
          <a:bodyPr wrap="square" rtlCol="0">
            <a:spAutoFit/>
          </a:bodyPr>
          <a:lstStyle/>
          <a:p>
            <a:r>
              <a:rPr lang="en-GB" dirty="0" smtClean="0">
                <a:solidFill>
                  <a:schemeClr val="bg1"/>
                </a:solidFill>
                <a:latin typeface="Arial" pitchFamily="34" charset="0"/>
                <a:cs typeface="Arial" pitchFamily="34" charset="0"/>
              </a:rPr>
              <a:t> Sports Hall</a:t>
            </a:r>
            <a:endParaRPr lang="en-GB" dirty="0">
              <a:solidFill>
                <a:schemeClr val="bg1"/>
              </a:solidFill>
              <a:latin typeface="Arial" pitchFamily="34" charset="0"/>
              <a:cs typeface="Arial" pitchFamily="34" charset="0"/>
            </a:endParaRPr>
          </a:p>
        </p:txBody>
      </p:sp>
      <p:sp>
        <p:nvSpPr>
          <p:cNvPr id="18" name="TextBox 17"/>
          <p:cNvSpPr txBox="1"/>
          <p:nvPr/>
        </p:nvSpPr>
        <p:spPr>
          <a:xfrm>
            <a:off x="1609724" y="4609754"/>
            <a:ext cx="2386212" cy="369332"/>
          </a:xfrm>
          <a:prstGeom prst="rect">
            <a:avLst/>
          </a:prstGeom>
          <a:noFill/>
        </p:spPr>
        <p:txBody>
          <a:bodyPr wrap="square" rtlCol="0">
            <a:spAutoFit/>
          </a:bodyPr>
          <a:lstStyle/>
          <a:p>
            <a:r>
              <a:rPr lang="en-GB" dirty="0" smtClean="0">
                <a:solidFill>
                  <a:schemeClr val="bg1"/>
                </a:solidFill>
                <a:latin typeface="Arial" pitchFamily="34" charset="0"/>
                <a:cs typeface="Arial" pitchFamily="34" charset="0"/>
              </a:rPr>
              <a:t>Sports Courts</a:t>
            </a:r>
            <a:endParaRPr lang="en-GB" dirty="0">
              <a:solidFill>
                <a:schemeClr val="bg1"/>
              </a:solidFill>
              <a:latin typeface="Arial" pitchFamily="34" charset="0"/>
              <a:cs typeface="Arial" pitchFamily="34" charset="0"/>
            </a:endParaRPr>
          </a:p>
        </p:txBody>
      </p:sp>
      <p:sp>
        <p:nvSpPr>
          <p:cNvPr id="19" name="TextBox 18"/>
          <p:cNvSpPr txBox="1"/>
          <p:nvPr/>
        </p:nvSpPr>
        <p:spPr>
          <a:xfrm>
            <a:off x="4922092" y="4609753"/>
            <a:ext cx="2386212" cy="369332"/>
          </a:xfrm>
          <a:prstGeom prst="rect">
            <a:avLst/>
          </a:prstGeom>
          <a:noFill/>
        </p:spPr>
        <p:txBody>
          <a:bodyPr wrap="square" rtlCol="0">
            <a:spAutoFit/>
          </a:bodyPr>
          <a:lstStyle/>
          <a:p>
            <a:r>
              <a:rPr lang="en-GB" dirty="0" smtClean="0">
                <a:solidFill>
                  <a:schemeClr val="bg1"/>
                </a:solidFill>
                <a:latin typeface="Arial" pitchFamily="34" charset="0"/>
                <a:cs typeface="Arial" pitchFamily="34" charset="0"/>
              </a:rPr>
              <a:t>Adult Bar</a:t>
            </a:r>
            <a:endParaRPr lang="en-GB" dirty="0">
              <a:solidFill>
                <a:schemeClr val="bg1"/>
              </a:solidFill>
              <a:latin typeface="Arial" pitchFamily="34" charset="0"/>
              <a:cs typeface="Arial" pitchFamily="34" charset="0"/>
            </a:endParaRPr>
          </a:p>
        </p:txBody>
      </p:sp>
      <p:pic>
        <p:nvPicPr>
          <p:cNvPr id="21" name="Picture 20" descr="Low_ropes.jpg"/>
          <p:cNvPicPr>
            <a:picLocks noChangeAspect="1"/>
          </p:cNvPicPr>
          <p:nvPr/>
        </p:nvPicPr>
        <p:blipFill>
          <a:blip r:embed="rId3"/>
          <a:stretch>
            <a:fillRect/>
          </a:stretch>
        </p:blipFill>
        <p:spPr>
          <a:xfrm>
            <a:off x="3210169" y="692698"/>
            <a:ext cx="2348912" cy="1590409"/>
          </a:xfrm>
          <a:prstGeom prst="rect">
            <a:avLst/>
          </a:prstGeom>
        </p:spPr>
      </p:pic>
      <p:pic>
        <p:nvPicPr>
          <p:cNvPr id="22" name="Picture 21" descr="sports_hall.jpg"/>
          <p:cNvPicPr>
            <a:picLocks noChangeAspect="1"/>
          </p:cNvPicPr>
          <p:nvPr/>
        </p:nvPicPr>
        <p:blipFill>
          <a:blip r:embed="rId4"/>
          <a:stretch>
            <a:fillRect/>
          </a:stretch>
        </p:blipFill>
        <p:spPr>
          <a:xfrm>
            <a:off x="6162497" y="688093"/>
            <a:ext cx="2287078" cy="1585707"/>
          </a:xfrm>
          <a:prstGeom prst="rect">
            <a:avLst/>
          </a:prstGeom>
        </p:spPr>
      </p:pic>
      <p:pic>
        <p:nvPicPr>
          <p:cNvPr id="23" name="Picture 22" descr="courts.jpg"/>
          <p:cNvPicPr>
            <a:picLocks noChangeAspect="1"/>
          </p:cNvPicPr>
          <p:nvPr/>
        </p:nvPicPr>
        <p:blipFill>
          <a:blip r:embed="rId5"/>
          <a:stretch>
            <a:fillRect/>
          </a:stretch>
        </p:blipFill>
        <p:spPr>
          <a:xfrm>
            <a:off x="1579444" y="2852936"/>
            <a:ext cx="2416492" cy="1757449"/>
          </a:xfrm>
          <a:prstGeom prst="rect">
            <a:avLst/>
          </a:prstGeom>
        </p:spPr>
      </p:pic>
      <p:pic>
        <p:nvPicPr>
          <p:cNvPr id="24" name="Picture 23" descr="bar.jpg"/>
          <p:cNvPicPr>
            <a:picLocks noChangeAspect="1"/>
          </p:cNvPicPr>
          <p:nvPr/>
        </p:nvPicPr>
        <p:blipFill>
          <a:blip r:embed="rId6"/>
          <a:stretch>
            <a:fillRect/>
          </a:stretch>
        </p:blipFill>
        <p:spPr>
          <a:xfrm>
            <a:off x="4755648" y="2852936"/>
            <a:ext cx="2696672" cy="1761092"/>
          </a:xfrm>
          <a:prstGeom prst="rect">
            <a:avLst/>
          </a:prstGeom>
        </p:spPr>
      </p:pic>
      <p:pic>
        <p:nvPicPr>
          <p:cNvPr id="26" name="Picture 25" descr="High_ropes.jpg"/>
          <p:cNvPicPr>
            <a:picLocks noChangeAspect="1"/>
          </p:cNvPicPr>
          <p:nvPr/>
        </p:nvPicPr>
        <p:blipFill>
          <a:blip r:embed="rId7"/>
          <a:stretch>
            <a:fillRect/>
          </a:stretch>
        </p:blipFill>
        <p:spPr>
          <a:xfrm>
            <a:off x="328400" y="692698"/>
            <a:ext cx="2386212" cy="158877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dover Slide 3.jpg"/>
          <p:cNvPicPr>
            <a:picLocks noChangeAspect="1"/>
          </p:cNvPicPr>
          <p:nvPr/>
        </p:nvPicPr>
        <p:blipFill>
          <a:blip r:embed="rId2"/>
          <a:stretch>
            <a:fillRect/>
          </a:stretch>
        </p:blipFill>
        <p:spPr>
          <a:xfrm>
            <a:off x="-23745" y="-11427"/>
            <a:ext cx="9191491" cy="6880852"/>
          </a:xfrm>
          <a:prstGeom prst="rect">
            <a:avLst/>
          </a:prstGeom>
        </p:spPr>
      </p:pic>
      <p:sp>
        <p:nvSpPr>
          <p:cNvPr id="3" name="TextBox 2"/>
          <p:cNvSpPr txBox="1"/>
          <p:nvPr/>
        </p:nvSpPr>
        <p:spPr>
          <a:xfrm>
            <a:off x="228600" y="152400"/>
            <a:ext cx="8610600" cy="1887696"/>
          </a:xfrm>
          <a:prstGeom prst="rect">
            <a:avLst/>
          </a:prstGeom>
          <a:noFill/>
        </p:spPr>
        <p:txBody>
          <a:bodyPr wrap="square" rtlCol="0">
            <a:spAutoFit/>
          </a:bodyPr>
          <a:lstStyle/>
          <a:p>
            <a:r>
              <a:rPr lang="en-US" sz="2400" b="1" dirty="0" smtClean="0">
                <a:solidFill>
                  <a:srgbClr val="FFFF00"/>
                </a:solidFill>
                <a:latin typeface="Arial"/>
                <a:cs typeface="Arial"/>
              </a:rPr>
              <a:t>Facilities</a:t>
            </a:r>
          </a:p>
          <a:p>
            <a:endParaRPr lang="en-US" sz="2800" b="1" dirty="0" smtClean="0">
              <a:solidFill>
                <a:srgbClr val="FFFF00"/>
              </a:solidFill>
              <a:latin typeface="Arial"/>
              <a:cs typeface="Arial"/>
            </a:endParaRPr>
          </a:p>
          <a:p>
            <a:endParaRPr lang="en-US" sz="2400" b="1" dirty="0" smtClean="0">
              <a:solidFill>
                <a:srgbClr val="FFFF00"/>
              </a:solidFill>
              <a:latin typeface="Arial"/>
              <a:cs typeface="Arial"/>
            </a:endParaRPr>
          </a:p>
          <a:p>
            <a:endParaRPr lang="en-US" sz="2800" b="1" dirty="0" smtClean="0">
              <a:solidFill>
                <a:srgbClr val="FFFF00"/>
              </a:solidFill>
              <a:latin typeface="Arial"/>
              <a:cs typeface="Arial"/>
            </a:endParaRPr>
          </a:p>
          <a:p>
            <a:endParaRPr lang="en-US" sz="1900" baseline="30000" dirty="0" smtClean="0">
              <a:solidFill>
                <a:srgbClr val="FFFFFF"/>
              </a:solidFill>
              <a:latin typeface="Arial"/>
              <a:cs typeface="Arial"/>
            </a:endParaRPr>
          </a:p>
        </p:txBody>
      </p:sp>
      <p:sp>
        <p:nvSpPr>
          <p:cNvPr id="4" name="TextBox 3"/>
          <p:cNvSpPr txBox="1"/>
          <p:nvPr/>
        </p:nvSpPr>
        <p:spPr>
          <a:xfrm>
            <a:off x="6074220" y="4437112"/>
            <a:ext cx="2386212" cy="369332"/>
          </a:xfrm>
          <a:prstGeom prst="rect">
            <a:avLst/>
          </a:prstGeom>
          <a:noFill/>
        </p:spPr>
        <p:txBody>
          <a:bodyPr wrap="square" rtlCol="0">
            <a:spAutoFit/>
          </a:bodyPr>
          <a:lstStyle/>
          <a:p>
            <a:r>
              <a:rPr lang="en-GB" dirty="0" smtClean="0">
                <a:solidFill>
                  <a:schemeClr val="bg1"/>
                </a:solidFill>
                <a:latin typeface="Arial" pitchFamily="34" charset="0"/>
                <a:cs typeface="Arial" pitchFamily="34" charset="0"/>
              </a:rPr>
              <a:t>Tuck Shop/Gift Shop</a:t>
            </a:r>
            <a:endParaRPr lang="en-GB" dirty="0">
              <a:solidFill>
                <a:schemeClr val="bg1"/>
              </a:solidFill>
              <a:latin typeface="Arial" pitchFamily="34" charset="0"/>
              <a:cs typeface="Arial" pitchFamily="34" charset="0"/>
            </a:endParaRPr>
          </a:p>
        </p:txBody>
      </p:sp>
      <p:sp>
        <p:nvSpPr>
          <p:cNvPr id="5" name="TextBox 4"/>
          <p:cNvSpPr txBox="1"/>
          <p:nvPr/>
        </p:nvSpPr>
        <p:spPr>
          <a:xfrm>
            <a:off x="3131840" y="2280515"/>
            <a:ext cx="2386212" cy="369332"/>
          </a:xfrm>
          <a:prstGeom prst="rect">
            <a:avLst/>
          </a:prstGeom>
          <a:noFill/>
        </p:spPr>
        <p:txBody>
          <a:bodyPr wrap="square" rtlCol="0">
            <a:spAutoFit/>
          </a:bodyPr>
          <a:lstStyle/>
          <a:p>
            <a:r>
              <a:rPr lang="en-GB" dirty="0" smtClean="0">
                <a:solidFill>
                  <a:schemeClr val="bg1"/>
                </a:solidFill>
                <a:latin typeface="Arial" pitchFamily="34" charset="0"/>
                <a:cs typeface="Arial" pitchFamily="34" charset="0"/>
              </a:rPr>
              <a:t>Cinema Room</a:t>
            </a:r>
            <a:endParaRPr lang="en-GB" dirty="0">
              <a:solidFill>
                <a:schemeClr val="bg1"/>
              </a:solidFill>
              <a:latin typeface="Arial" pitchFamily="34" charset="0"/>
              <a:cs typeface="Arial" pitchFamily="34" charset="0"/>
            </a:endParaRPr>
          </a:p>
        </p:txBody>
      </p:sp>
      <p:sp>
        <p:nvSpPr>
          <p:cNvPr id="6" name="TextBox 5"/>
          <p:cNvSpPr txBox="1"/>
          <p:nvPr/>
        </p:nvSpPr>
        <p:spPr>
          <a:xfrm>
            <a:off x="6012160" y="2276872"/>
            <a:ext cx="2386212" cy="369332"/>
          </a:xfrm>
          <a:prstGeom prst="rect">
            <a:avLst/>
          </a:prstGeom>
          <a:noFill/>
        </p:spPr>
        <p:txBody>
          <a:bodyPr wrap="square" rtlCol="0">
            <a:spAutoFit/>
          </a:bodyPr>
          <a:lstStyle/>
          <a:p>
            <a:r>
              <a:rPr lang="en-GB" dirty="0" smtClean="0">
                <a:solidFill>
                  <a:schemeClr val="bg1"/>
                </a:solidFill>
                <a:latin typeface="Arial" pitchFamily="34" charset="0"/>
                <a:cs typeface="Arial" pitchFamily="34" charset="0"/>
              </a:rPr>
              <a:t> Classroom</a:t>
            </a:r>
            <a:endParaRPr lang="en-GB" dirty="0">
              <a:solidFill>
                <a:schemeClr val="bg1"/>
              </a:solidFill>
              <a:latin typeface="Arial" pitchFamily="34" charset="0"/>
              <a:cs typeface="Arial" pitchFamily="34" charset="0"/>
            </a:endParaRPr>
          </a:p>
        </p:txBody>
      </p:sp>
      <p:sp>
        <p:nvSpPr>
          <p:cNvPr id="7" name="TextBox 6"/>
          <p:cNvSpPr txBox="1"/>
          <p:nvPr/>
        </p:nvSpPr>
        <p:spPr>
          <a:xfrm>
            <a:off x="360129" y="4465739"/>
            <a:ext cx="2386212" cy="369332"/>
          </a:xfrm>
          <a:prstGeom prst="rect">
            <a:avLst/>
          </a:prstGeom>
          <a:noFill/>
        </p:spPr>
        <p:txBody>
          <a:bodyPr wrap="square" rtlCol="0">
            <a:spAutoFit/>
          </a:bodyPr>
          <a:lstStyle/>
          <a:p>
            <a:r>
              <a:rPr lang="en-GB" dirty="0" smtClean="0">
                <a:solidFill>
                  <a:schemeClr val="bg1"/>
                </a:solidFill>
                <a:latin typeface="Arial" pitchFamily="34" charset="0"/>
                <a:cs typeface="Arial" pitchFamily="34" charset="0"/>
              </a:rPr>
              <a:t>IT Suite</a:t>
            </a:r>
            <a:endParaRPr lang="en-GB" dirty="0">
              <a:solidFill>
                <a:schemeClr val="bg1"/>
              </a:solidFill>
              <a:latin typeface="Arial" pitchFamily="34" charset="0"/>
              <a:cs typeface="Arial" pitchFamily="34" charset="0"/>
            </a:endParaRPr>
          </a:p>
        </p:txBody>
      </p:sp>
      <p:sp>
        <p:nvSpPr>
          <p:cNvPr id="8" name="TextBox 7"/>
          <p:cNvSpPr txBox="1"/>
          <p:nvPr/>
        </p:nvSpPr>
        <p:spPr>
          <a:xfrm>
            <a:off x="3193900" y="4465738"/>
            <a:ext cx="2386212" cy="369332"/>
          </a:xfrm>
          <a:prstGeom prst="rect">
            <a:avLst/>
          </a:prstGeom>
          <a:noFill/>
        </p:spPr>
        <p:txBody>
          <a:bodyPr wrap="square" rtlCol="0">
            <a:spAutoFit/>
          </a:bodyPr>
          <a:lstStyle/>
          <a:p>
            <a:r>
              <a:rPr lang="en-GB" dirty="0" smtClean="0">
                <a:solidFill>
                  <a:schemeClr val="bg1"/>
                </a:solidFill>
                <a:latin typeface="Arial" pitchFamily="34" charset="0"/>
                <a:cs typeface="Arial" pitchFamily="34" charset="0"/>
              </a:rPr>
              <a:t>Restaurant</a:t>
            </a:r>
            <a:endParaRPr lang="en-GB" dirty="0">
              <a:solidFill>
                <a:schemeClr val="bg1"/>
              </a:solidFill>
              <a:latin typeface="Arial" pitchFamily="34" charset="0"/>
              <a:cs typeface="Arial" pitchFamily="34" charset="0"/>
            </a:endParaRPr>
          </a:p>
        </p:txBody>
      </p:sp>
      <p:sp>
        <p:nvSpPr>
          <p:cNvPr id="9" name="TextBox 8"/>
          <p:cNvSpPr txBox="1"/>
          <p:nvPr/>
        </p:nvSpPr>
        <p:spPr>
          <a:xfrm>
            <a:off x="323528" y="2276872"/>
            <a:ext cx="2386212" cy="369332"/>
          </a:xfrm>
          <a:prstGeom prst="rect">
            <a:avLst/>
          </a:prstGeom>
          <a:noFill/>
        </p:spPr>
        <p:txBody>
          <a:bodyPr wrap="square" rtlCol="0">
            <a:spAutoFit/>
          </a:bodyPr>
          <a:lstStyle/>
          <a:p>
            <a:r>
              <a:rPr lang="en-GB" dirty="0" smtClean="0">
                <a:solidFill>
                  <a:schemeClr val="bg1"/>
                </a:solidFill>
                <a:latin typeface="Arial" pitchFamily="34" charset="0"/>
                <a:cs typeface="Arial" pitchFamily="34" charset="0"/>
              </a:rPr>
              <a:t>Swimming Pool</a:t>
            </a:r>
            <a:endParaRPr lang="en-GB" dirty="0">
              <a:solidFill>
                <a:schemeClr val="bg1"/>
              </a:solidFill>
              <a:latin typeface="Arial" pitchFamily="34" charset="0"/>
              <a:cs typeface="Arial" pitchFamily="34" charset="0"/>
            </a:endParaRPr>
          </a:p>
        </p:txBody>
      </p:sp>
      <p:pic>
        <p:nvPicPr>
          <p:cNvPr id="10" name="Picture 9" descr="pool.jpg"/>
          <p:cNvPicPr>
            <a:picLocks noChangeAspect="1"/>
          </p:cNvPicPr>
          <p:nvPr/>
        </p:nvPicPr>
        <p:blipFill>
          <a:blip r:embed="rId3"/>
          <a:stretch>
            <a:fillRect/>
          </a:stretch>
        </p:blipFill>
        <p:spPr>
          <a:xfrm>
            <a:off x="395536" y="720210"/>
            <a:ext cx="2262442" cy="1560305"/>
          </a:xfrm>
          <a:prstGeom prst="rect">
            <a:avLst/>
          </a:prstGeom>
        </p:spPr>
      </p:pic>
      <p:pic>
        <p:nvPicPr>
          <p:cNvPr id="11" name="Picture 10" descr="cinema.jpg"/>
          <p:cNvPicPr>
            <a:picLocks noChangeAspect="1"/>
          </p:cNvPicPr>
          <p:nvPr/>
        </p:nvPicPr>
        <p:blipFill>
          <a:blip r:embed="rId4"/>
          <a:stretch>
            <a:fillRect/>
          </a:stretch>
        </p:blipFill>
        <p:spPr>
          <a:xfrm>
            <a:off x="3203848" y="692697"/>
            <a:ext cx="2386212" cy="1588778"/>
          </a:xfrm>
          <a:prstGeom prst="rect">
            <a:avLst/>
          </a:prstGeom>
        </p:spPr>
      </p:pic>
      <p:pic>
        <p:nvPicPr>
          <p:cNvPr id="12" name="Picture 11" descr="classroom.jpg"/>
          <p:cNvPicPr>
            <a:picLocks noChangeAspect="1"/>
          </p:cNvPicPr>
          <p:nvPr/>
        </p:nvPicPr>
        <p:blipFill>
          <a:blip r:embed="rId5"/>
          <a:stretch>
            <a:fillRect/>
          </a:stretch>
        </p:blipFill>
        <p:spPr>
          <a:xfrm>
            <a:off x="6084168" y="692696"/>
            <a:ext cx="2556814" cy="1590363"/>
          </a:xfrm>
          <a:prstGeom prst="rect">
            <a:avLst/>
          </a:prstGeom>
        </p:spPr>
      </p:pic>
      <p:pic>
        <p:nvPicPr>
          <p:cNvPr id="13" name="Picture 12" descr="IT-Suite.jpg"/>
          <p:cNvPicPr>
            <a:picLocks noChangeAspect="1"/>
          </p:cNvPicPr>
          <p:nvPr/>
        </p:nvPicPr>
        <p:blipFill>
          <a:blip r:embed="rId6"/>
          <a:stretch>
            <a:fillRect/>
          </a:stretch>
        </p:blipFill>
        <p:spPr>
          <a:xfrm>
            <a:off x="251520" y="2708920"/>
            <a:ext cx="2696602" cy="1757062"/>
          </a:xfrm>
          <a:prstGeom prst="rect">
            <a:avLst/>
          </a:prstGeom>
        </p:spPr>
      </p:pic>
      <p:pic>
        <p:nvPicPr>
          <p:cNvPr id="14" name="Picture 13" descr="Restaurant.jpg"/>
          <p:cNvPicPr>
            <a:picLocks noChangeAspect="1"/>
          </p:cNvPicPr>
          <p:nvPr/>
        </p:nvPicPr>
        <p:blipFill>
          <a:blip r:embed="rId7"/>
          <a:stretch>
            <a:fillRect/>
          </a:stretch>
        </p:blipFill>
        <p:spPr>
          <a:xfrm>
            <a:off x="3131840" y="2708920"/>
            <a:ext cx="2664296" cy="1768012"/>
          </a:xfrm>
          <a:prstGeom prst="rect">
            <a:avLst/>
          </a:prstGeom>
        </p:spPr>
      </p:pic>
      <p:pic>
        <p:nvPicPr>
          <p:cNvPr id="15" name="Picture 14" descr="shop.jpg"/>
          <p:cNvPicPr>
            <a:picLocks noChangeAspect="1"/>
          </p:cNvPicPr>
          <p:nvPr/>
        </p:nvPicPr>
        <p:blipFill>
          <a:blip r:embed="rId8"/>
          <a:stretch>
            <a:fillRect/>
          </a:stretch>
        </p:blipFill>
        <p:spPr>
          <a:xfrm>
            <a:off x="6012160" y="2720114"/>
            <a:ext cx="2638375" cy="175681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dover Slide 3.jpg"/>
          <p:cNvPicPr>
            <a:picLocks noChangeAspect="1"/>
          </p:cNvPicPr>
          <p:nvPr/>
        </p:nvPicPr>
        <p:blipFill>
          <a:blip r:embed="rId2"/>
          <a:stretch>
            <a:fillRect/>
          </a:stretch>
        </p:blipFill>
        <p:spPr>
          <a:xfrm>
            <a:off x="-23745" y="-11427"/>
            <a:ext cx="9191491" cy="6880852"/>
          </a:xfrm>
          <a:prstGeom prst="rect">
            <a:avLst/>
          </a:prstGeom>
        </p:spPr>
      </p:pic>
      <p:sp>
        <p:nvSpPr>
          <p:cNvPr id="3" name="TextBox 2"/>
          <p:cNvSpPr txBox="1"/>
          <p:nvPr/>
        </p:nvSpPr>
        <p:spPr>
          <a:xfrm>
            <a:off x="228600" y="152400"/>
            <a:ext cx="8375848" cy="2554545"/>
          </a:xfrm>
          <a:prstGeom prst="rect">
            <a:avLst/>
          </a:prstGeom>
          <a:noFill/>
        </p:spPr>
        <p:txBody>
          <a:bodyPr wrap="square" rtlCol="0">
            <a:spAutoFit/>
          </a:bodyPr>
          <a:lstStyle/>
          <a:p>
            <a:r>
              <a:rPr lang="en-US" sz="2400" b="1" dirty="0" smtClean="0">
                <a:solidFill>
                  <a:srgbClr val="FFFF00"/>
                </a:solidFill>
                <a:latin typeface="Arial"/>
                <a:cs typeface="Arial"/>
              </a:rPr>
              <a:t>Accommodation</a:t>
            </a:r>
          </a:p>
          <a:p>
            <a:pPr>
              <a:buFont typeface="Arial" pitchFamily="34" charset="0"/>
              <a:buChar char="•"/>
            </a:pPr>
            <a:endParaRPr lang="en-US" sz="2400" b="1" dirty="0" smtClean="0">
              <a:solidFill>
                <a:srgbClr val="FFFF00"/>
              </a:solidFill>
              <a:latin typeface="Arial"/>
              <a:cs typeface="Arial"/>
            </a:endParaRPr>
          </a:p>
          <a:p>
            <a:pPr>
              <a:lnSpc>
                <a:spcPct val="150000"/>
              </a:lnSpc>
            </a:pPr>
            <a:r>
              <a:rPr lang="en-US" sz="2800" baseline="30000" dirty="0" smtClean="0">
                <a:solidFill>
                  <a:srgbClr val="FFFFFF"/>
                </a:solidFill>
                <a:latin typeface="Arial"/>
                <a:cs typeface="Arial"/>
              </a:rPr>
              <a:t> Accommodation comprises several blocks, all of which are completely refurbished. A member of JCA staff is on call 24 hours a day. In the evening Senior Staff are on duty until 11pm and night security patrol between 11pm and 7am</a:t>
            </a:r>
            <a:r>
              <a:rPr lang="en-US" sz="2000" baseline="30000" dirty="0" smtClean="0">
                <a:solidFill>
                  <a:srgbClr val="FFFFFF"/>
                </a:solidFill>
                <a:latin typeface="Arial"/>
                <a:cs typeface="Arial"/>
              </a:rPr>
              <a:t>.</a:t>
            </a:r>
            <a:endParaRPr lang="en-US" sz="1900" baseline="30000" dirty="0" smtClean="0">
              <a:solidFill>
                <a:srgbClr val="FFFFFF"/>
              </a:solidFill>
              <a:latin typeface="Arial"/>
              <a:cs typeface="Arial"/>
            </a:endParaRPr>
          </a:p>
        </p:txBody>
      </p:sp>
      <p:sp>
        <p:nvSpPr>
          <p:cNvPr id="4" name="TextBox 3"/>
          <p:cNvSpPr txBox="1"/>
          <p:nvPr/>
        </p:nvSpPr>
        <p:spPr>
          <a:xfrm>
            <a:off x="539552" y="4465739"/>
            <a:ext cx="2386212" cy="369332"/>
          </a:xfrm>
          <a:prstGeom prst="rect">
            <a:avLst/>
          </a:prstGeom>
          <a:noFill/>
        </p:spPr>
        <p:txBody>
          <a:bodyPr wrap="square" rtlCol="0">
            <a:spAutoFit/>
          </a:bodyPr>
          <a:lstStyle/>
          <a:p>
            <a:r>
              <a:rPr lang="en-GB" dirty="0" smtClean="0">
                <a:solidFill>
                  <a:schemeClr val="bg1"/>
                </a:solidFill>
                <a:latin typeface="Arial" pitchFamily="34" charset="0"/>
                <a:cs typeface="Arial" pitchFamily="34" charset="0"/>
              </a:rPr>
              <a:t>Teacher’s Lounges</a:t>
            </a:r>
            <a:endParaRPr lang="en-GB" dirty="0">
              <a:solidFill>
                <a:schemeClr val="bg1"/>
              </a:solidFill>
              <a:latin typeface="Arial" pitchFamily="34" charset="0"/>
              <a:cs typeface="Arial" pitchFamily="34" charset="0"/>
            </a:endParaRPr>
          </a:p>
        </p:txBody>
      </p:sp>
      <p:sp>
        <p:nvSpPr>
          <p:cNvPr id="5" name="TextBox 4"/>
          <p:cNvSpPr txBox="1"/>
          <p:nvPr/>
        </p:nvSpPr>
        <p:spPr>
          <a:xfrm>
            <a:off x="3337916" y="4465738"/>
            <a:ext cx="2386212" cy="369332"/>
          </a:xfrm>
          <a:prstGeom prst="rect">
            <a:avLst/>
          </a:prstGeom>
          <a:noFill/>
        </p:spPr>
        <p:txBody>
          <a:bodyPr wrap="square" rtlCol="0">
            <a:spAutoFit/>
          </a:bodyPr>
          <a:lstStyle/>
          <a:p>
            <a:r>
              <a:rPr lang="en-GB" dirty="0" smtClean="0">
                <a:solidFill>
                  <a:schemeClr val="bg1"/>
                </a:solidFill>
                <a:latin typeface="Arial" pitchFamily="34" charset="0"/>
                <a:cs typeface="Arial" pitchFamily="34" charset="0"/>
              </a:rPr>
              <a:t>Teacher’s Rooms</a:t>
            </a:r>
            <a:endParaRPr lang="en-GB" dirty="0">
              <a:solidFill>
                <a:schemeClr val="bg1"/>
              </a:solidFill>
              <a:latin typeface="Arial" pitchFamily="34" charset="0"/>
              <a:cs typeface="Arial" pitchFamily="34" charset="0"/>
            </a:endParaRPr>
          </a:p>
        </p:txBody>
      </p:sp>
      <p:sp>
        <p:nvSpPr>
          <p:cNvPr id="6" name="TextBox 5"/>
          <p:cNvSpPr txBox="1"/>
          <p:nvPr/>
        </p:nvSpPr>
        <p:spPr>
          <a:xfrm>
            <a:off x="6012160" y="4465739"/>
            <a:ext cx="2592288" cy="369332"/>
          </a:xfrm>
          <a:prstGeom prst="rect">
            <a:avLst/>
          </a:prstGeom>
          <a:noFill/>
        </p:spPr>
        <p:txBody>
          <a:bodyPr wrap="square" rtlCol="0">
            <a:spAutoFit/>
          </a:bodyPr>
          <a:lstStyle/>
          <a:p>
            <a:r>
              <a:rPr lang="en-GB" dirty="0" smtClean="0">
                <a:solidFill>
                  <a:schemeClr val="bg1"/>
                </a:solidFill>
                <a:latin typeface="Arial" pitchFamily="34" charset="0"/>
                <a:cs typeface="Arial" pitchFamily="34" charset="0"/>
              </a:rPr>
              <a:t>Spacious Dormitories</a:t>
            </a:r>
            <a:endParaRPr lang="en-GB" dirty="0">
              <a:solidFill>
                <a:schemeClr val="bg1"/>
              </a:solidFill>
              <a:latin typeface="Arial" pitchFamily="34" charset="0"/>
              <a:cs typeface="Arial" pitchFamily="34" charset="0"/>
            </a:endParaRPr>
          </a:p>
        </p:txBody>
      </p:sp>
      <p:pic>
        <p:nvPicPr>
          <p:cNvPr id="7" name="Picture 6" descr="teacher_lounge.jpg"/>
          <p:cNvPicPr>
            <a:picLocks noChangeAspect="1"/>
          </p:cNvPicPr>
          <p:nvPr/>
        </p:nvPicPr>
        <p:blipFill>
          <a:blip r:embed="rId3"/>
          <a:stretch>
            <a:fillRect/>
          </a:stretch>
        </p:blipFill>
        <p:spPr>
          <a:xfrm>
            <a:off x="484413" y="2708921"/>
            <a:ext cx="2647427" cy="1756818"/>
          </a:xfrm>
          <a:prstGeom prst="rect">
            <a:avLst/>
          </a:prstGeom>
        </p:spPr>
      </p:pic>
      <p:pic>
        <p:nvPicPr>
          <p:cNvPr id="8" name="Picture 7" descr="teacher_room.jpg"/>
          <p:cNvPicPr>
            <a:picLocks noChangeAspect="1"/>
          </p:cNvPicPr>
          <p:nvPr/>
        </p:nvPicPr>
        <p:blipFill>
          <a:blip r:embed="rId4"/>
          <a:stretch>
            <a:fillRect/>
          </a:stretch>
        </p:blipFill>
        <p:spPr>
          <a:xfrm>
            <a:off x="3203848" y="2708921"/>
            <a:ext cx="2641327" cy="1756818"/>
          </a:xfrm>
          <a:prstGeom prst="rect">
            <a:avLst/>
          </a:prstGeom>
        </p:spPr>
      </p:pic>
      <p:pic>
        <p:nvPicPr>
          <p:cNvPr id="9" name="Picture 8" descr="dormitories.jpg"/>
          <p:cNvPicPr>
            <a:picLocks noChangeAspect="1"/>
          </p:cNvPicPr>
          <p:nvPr/>
        </p:nvPicPr>
        <p:blipFill>
          <a:blip r:embed="rId5"/>
          <a:stretch>
            <a:fillRect/>
          </a:stretch>
        </p:blipFill>
        <p:spPr>
          <a:xfrm>
            <a:off x="5940152" y="2708920"/>
            <a:ext cx="2647427" cy="175681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dover Slide 2.jpg"/>
          <p:cNvPicPr>
            <a:picLocks noChangeAspect="1"/>
          </p:cNvPicPr>
          <p:nvPr/>
        </p:nvPicPr>
        <p:blipFill>
          <a:blip r:embed="rId2"/>
          <a:stretch>
            <a:fillRect/>
          </a:stretch>
        </p:blipFill>
        <p:spPr>
          <a:xfrm>
            <a:off x="-23745" y="-11427"/>
            <a:ext cx="9191491" cy="6880852"/>
          </a:xfrm>
          <a:prstGeom prst="rect">
            <a:avLst/>
          </a:prstGeom>
        </p:spPr>
      </p:pic>
      <p:sp>
        <p:nvSpPr>
          <p:cNvPr id="3" name="TextBox 2"/>
          <p:cNvSpPr txBox="1"/>
          <p:nvPr/>
        </p:nvSpPr>
        <p:spPr>
          <a:xfrm>
            <a:off x="228600" y="152400"/>
            <a:ext cx="8610600" cy="1261884"/>
          </a:xfrm>
          <a:prstGeom prst="rect">
            <a:avLst/>
          </a:prstGeom>
          <a:noFill/>
        </p:spPr>
        <p:txBody>
          <a:bodyPr wrap="square" rtlCol="0">
            <a:spAutoFit/>
          </a:bodyPr>
          <a:lstStyle/>
          <a:p>
            <a:r>
              <a:rPr lang="en-US" sz="2400" b="1" dirty="0" smtClean="0">
                <a:solidFill>
                  <a:srgbClr val="FFFF00"/>
                </a:solidFill>
                <a:latin typeface="Arial"/>
                <a:cs typeface="Arial"/>
              </a:rPr>
              <a:t>Activities</a:t>
            </a:r>
          </a:p>
          <a:p>
            <a:pPr>
              <a:buFont typeface="Arial" pitchFamily="34" charset="0"/>
              <a:buChar char="•"/>
            </a:pPr>
            <a:endParaRPr lang="en-US" sz="2400" b="1" dirty="0" smtClean="0">
              <a:solidFill>
                <a:srgbClr val="FFFF00"/>
              </a:solidFill>
              <a:latin typeface="Arial"/>
              <a:cs typeface="Arial"/>
            </a:endParaRPr>
          </a:p>
          <a:p>
            <a:pPr>
              <a:lnSpc>
                <a:spcPct val="150000"/>
              </a:lnSpc>
            </a:pPr>
            <a:r>
              <a:rPr lang="en-US" sz="2800" baseline="30000" dirty="0" smtClean="0">
                <a:solidFill>
                  <a:srgbClr val="FFFFFF"/>
                </a:solidFill>
                <a:latin typeface="Arial"/>
                <a:cs typeface="Arial"/>
              </a:rPr>
              <a:t> Activities include:</a:t>
            </a:r>
          </a:p>
        </p:txBody>
      </p:sp>
      <p:sp>
        <p:nvSpPr>
          <p:cNvPr id="4" name="TextBox 3"/>
          <p:cNvSpPr txBox="1"/>
          <p:nvPr/>
        </p:nvSpPr>
        <p:spPr>
          <a:xfrm>
            <a:off x="683568" y="1268760"/>
            <a:ext cx="2376264" cy="4154984"/>
          </a:xfrm>
          <a:prstGeom prst="rect">
            <a:avLst/>
          </a:prstGeom>
          <a:noFill/>
        </p:spPr>
        <p:txBody>
          <a:bodyPr wrap="square" rtlCol="0">
            <a:spAutoFit/>
          </a:bodyPr>
          <a:lstStyle/>
          <a:p>
            <a:r>
              <a:rPr lang="en-GB" sz="2400" dirty="0" smtClean="0">
                <a:solidFill>
                  <a:schemeClr val="bg1"/>
                </a:solidFill>
              </a:rPr>
              <a:t>Abseiling</a:t>
            </a:r>
          </a:p>
          <a:p>
            <a:r>
              <a:rPr lang="en-GB" sz="2400" dirty="0" smtClean="0">
                <a:solidFill>
                  <a:schemeClr val="bg1"/>
                </a:solidFill>
              </a:rPr>
              <a:t>Archery</a:t>
            </a:r>
          </a:p>
          <a:p>
            <a:r>
              <a:rPr lang="en-GB" sz="2400" dirty="0" smtClean="0">
                <a:solidFill>
                  <a:schemeClr val="bg1"/>
                </a:solidFill>
              </a:rPr>
              <a:t>Aerial Attack</a:t>
            </a:r>
          </a:p>
          <a:p>
            <a:r>
              <a:rPr lang="en-GB" sz="2400" dirty="0" smtClean="0">
                <a:solidFill>
                  <a:schemeClr val="bg1"/>
                </a:solidFill>
              </a:rPr>
              <a:t>Run Around Quiz</a:t>
            </a:r>
          </a:p>
          <a:p>
            <a:r>
              <a:rPr lang="en-GB" sz="2400" dirty="0" smtClean="0">
                <a:solidFill>
                  <a:schemeClr val="bg1"/>
                </a:solidFill>
              </a:rPr>
              <a:t>Climbing</a:t>
            </a:r>
          </a:p>
          <a:p>
            <a:r>
              <a:rPr lang="en-GB" sz="2400" dirty="0" smtClean="0">
                <a:solidFill>
                  <a:schemeClr val="bg1"/>
                </a:solidFill>
              </a:rPr>
              <a:t>Fencing</a:t>
            </a:r>
          </a:p>
          <a:p>
            <a:r>
              <a:rPr lang="en-GB" sz="2400" dirty="0" smtClean="0">
                <a:solidFill>
                  <a:schemeClr val="bg1"/>
                </a:solidFill>
              </a:rPr>
              <a:t>Wet and Wacky</a:t>
            </a:r>
          </a:p>
          <a:p>
            <a:r>
              <a:rPr lang="en-GB" sz="2400" dirty="0" smtClean="0">
                <a:solidFill>
                  <a:schemeClr val="bg1"/>
                </a:solidFill>
              </a:rPr>
              <a:t>Mini Olympics</a:t>
            </a: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a:solidFill>
                <a:schemeClr val="bg1"/>
              </a:solidFill>
            </a:endParaRPr>
          </a:p>
        </p:txBody>
      </p:sp>
      <p:sp>
        <p:nvSpPr>
          <p:cNvPr id="5" name="TextBox 4"/>
          <p:cNvSpPr txBox="1"/>
          <p:nvPr/>
        </p:nvSpPr>
        <p:spPr>
          <a:xfrm>
            <a:off x="3095836" y="1268760"/>
            <a:ext cx="2376264" cy="923330"/>
          </a:xfrm>
          <a:prstGeom prst="rect">
            <a:avLst/>
          </a:prstGeom>
          <a:noFill/>
        </p:spPr>
        <p:txBody>
          <a:bodyPr wrap="square" rtlCol="0">
            <a:spAutoFit/>
          </a:bodyPr>
          <a:lstStyle/>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p:txBody>
      </p:sp>
      <p:sp>
        <p:nvSpPr>
          <p:cNvPr id="6" name="TextBox 5"/>
          <p:cNvSpPr txBox="1"/>
          <p:nvPr/>
        </p:nvSpPr>
        <p:spPr>
          <a:xfrm>
            <a:off x="6012160" y="1268760"/>
            <a:ext cx="2827040" cy="369332"/>
          </a:xfrm>
          <a:prstGeom prst="rect">
            <a:avLst/>
          </a:prstGeom>
          <a:noFill/>
        </p:spPr>
        <p:txBody>
          <a:bodyPr wrap="square" rtlCol="0">
            <a:spAutoFit/>
          </a:bodyPr>
          <a:lstStyle/>
          <a:p>
            <a:endParaRPr lang="en-GB" dirty="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dover Slide 2.jpg"/>
          <p:cNvPicPr>
            <a:picLocks noChangeAspect="1"/>
          </p:cNvPicPr>
          <p:nvPr/>
        </p:nvPicPr>
        <p:blipFill>
          <a:blip r:embed="rId2"/>
          <a:stretch>
            <a:fillRect/>
          </a:stretch>
        </p:blipFill>
        <p:spPr>
          <a:xfrm>
            <a:off x="-23745" y="-11427"/>
            <a:ext cx="9191491" cy="6880852"/>
          </a:xfrm>
          <a:prstGeom prst="rect">
            <a:avLst/>
          </a:prstGeom>
        </p:spPr>
      </p:pic>
      <p:sp>
        <p:nvSpPr>
          <p:cNvPr id="3" name="TextBox 2"/>
          <p:cNvSpPr txBox="1"/>
          <p:nvPr/>
        </p:nvSpPr>
        <p:spPr>
          <a:xfrm>
            <a:off x="228600" y="152400"/>
            <a:ext cx="8610600" cy="892552"/>
          </a:xfrm>
          <a:prstGeom prst="rect">
            <a:avLst/>
          </a:prstGeom>
          <a:noFill/>
        </p:spPr>
        <p:txBody>
          <a:bodyPr wrap="square" rtlCol="0">
            <a:spAutoFit/>
          </a:bodyPr>
          <a:lstStyle/>
          <a:p>
            <a:r>
              <a:rPr lang="en-US" sz="2400" b="1" dirty="0" smtClean="0">
                <a:solidFill>
                  <a:srgbClr val="FFFF00"/>
                </a:solidFill>
                <a:latin typeface="Arial"/>
                <a:cs typeface="Arial"/>
              </a:rPr>
              <a:t>Kit list:</a:t>
            </a:r>
          </a:p>
          <a:p>
            <a:pPr>
              <a:lnSpc>
                <a:spcPct val="150000"/>
              </a:lnSpc>
            </a:pPr>
            <a:r>
              <a:rPr lang="en-US" sz="2800" baseline="30000" dirty="0" smtClean="0">
                <a:solidFill>
                  <a:srgbClr val="FFFFFF"/>
                </a:solidFill>
                <a:latin typeface="Arial"/>
                <a:cs typeface="Arial"/>
              </a:rPr>
              <a:t> </a:t>
            </a:r>
          </a:p>
        </p:txBody>
      </p:sp>
      <p:sp>
        <p:nvSpPr>
          <p:cNvPr id="4" name="TextBox 3"/>
          <p:cNvSpPr txBox="1"/>
          <p:nvPr/>
        </p:nvSpPr>
        <p:spPr>
          <a:xfrm>
            <a:off x="649712" y="548680"/>
            <a:ext cx="4788532" cy="5909310"/>
          </a:xfrm>
          <a:prstGeom prst="rect">
            <a:avLst/>
          </a:prstGeom>
          <a:noFill/>
        </p:spPr>
        <p:txBody>
          <a:bodyPr wrap="square" rtlCol="0">
            <a:spAutoFit/>
          </a:bodyPr>
          <a:lstStyle/>
          <a:p>
            <a:r>
              <a:rPr lang="en-GB" dirty="0" smtClean="0">
                <a:solidFill>
                  <a:schemeClr val="bg1"/>
                </a:solidFill>
              </a:rPr>
              <a:t>Night clothes</a:t>
            </a:r>
          </a:p>
          <a:p>
            <a:r>
              <a:rPr lang="en-GB" dirty="0" smtClean="0">
                <a:solidFill>
                  <a:schemeClr val="bg1"/>
                </a:solidFill>
              </a:rPr>
              <a:t>Underwear</a:t>
            </a:r>
          </a:p>
          <a:p>
            <a:r>
              <a:rPr lang="en-GB" dirty="0" smtClean="0">
                <a:solidFill>
                  <a:schemeClr val="bg1"/>
                </a:solidFill>
              </a:rPr>
              <a:t>Pairs of socks</a:t>
            </a:r>
          </a:p>
          <a:p>
            <a:r>
              <a:rPr lang="en-GB" dirty="0" smtClean="0">
                <a:solidFill>
                  <a:schemeClr val="bg1"/>
                </a:solidFill>
              </a:rPr>
              <a:t>Trousers and Leggings</a:t>
            </a:r>
          </a:p>
          <a:p>
            <a:r>
              <a:rPr lang="en-GB" dirty="0" smtClean="0">
                <a:solidFill>
                  <a:schemeClr val="bg1"/>
                </a:solidFill>
              </a:rPr>
              <a:t>T-shirts</a:t>
            </a:r>
          </a:p>
          <a:p>
            <a:r>
              <a:rPr lang="en-GB" dirty="0" smtClean="0">
                <a:solidFill>
                  <a:schemeClr val="bg1"/>
                </a:solidFill>
              </a:rPr>
              <a:t>Jumper/sweatshirt/Fleece</a:t>
            </a:r>
          </a:p>
          <a:p>
            <a:r>
              <a:rPr lang="en-GB" dirty="0" smtClean="0">
                <a:solidFill>
                  <a:schemeClr val="bg1"/>
                </a:solidFill>
              </a:rPr>
              <a:t>Waterproof Jacket</a:t>
            </a:r>
          </a:p>
          <a:p>
            <a:r>
              <a:rPr lang="en-GB" dirty="0" smtClean="0">
                <a:solidFill>
                  <a:schemeClr val="bg1"/>
                </a:solidFill>
              </a:rPr>
              <a:t>Trainers or other substantial footwear</a:t>
            </a:r>
          </a:p>
          <a:p>
            <a:r>
              <a:rPr lang="en-GB" dirty="0" smtClean="0">
                <a:solidFill>
                  <a:schemeClr val="bg1"/>
                </a:solidFill>
              </a:rPr>
              <a:t>Swimwear</a:t>
            </a:r>
          </a:p>
          <a:p>
            <a:r>
              <a:rPr lang="en-GB" dirty="0" smtClean="0">
                <a:solidFill>
                  <a:schemeClr val="bg1"/>
                </a:solidFill>
              </a:rPr>
              <a:t>Washbag</a:t>
            </a:r>
          </a:p>
          <a:p>
            <a:r>
              <a:rPr lang="en-GB" dirty="0" smtClean="0">
                <a:solidFill>
                  <a:schemeClr val="bg1"/>
                </a:solidFill>
              </a:rPr>
              <a:t>Toothbrush/paste</a:t>
            </a:r>
          </a:p>
          <a:p>
            <a:r>
              <a:rPr lang="en-GB" dirty="0" smtClean="0">
                <a:solidFill>
                  <a:schemeClr val="bg1"/>
                </a:solidFill>
              </a:rPr>
              <a:t>Flannel/soap/shower gel</a:t>
            </a:r>
          </a:p>
          <a:p>
            <a:r>
              <a:rPr lang="en-GB" dirty="0" smtClean="0">
                <a:solidFill>
                  <a:schemeClr val="bg1"/>
                </a:solidFill>
              </a:rPr>
              <a:t>Towel – large bath towel</a:t>
            </a:r>
          </a:p>
          <a:p>
            <a:r>
              <a:rPr lang="en-GB" dirty="0" smtClean="0">
                <a:solidFill>
                  <a:schemeClr val="bg1"/>
                </a:solidFill>
              </a:rPr>
              <a:t>Book</a:t>
            </a:r>
          </a:p>
          <a:p>
            <a:r>
              <a:rPr lang="en-GB" dirty="0" smtClean="0">
                <a:solidFill>
                  <a:schemeClr val="bg1"/>
                </a:solidFill>
              </a:rPr>
              <a:t>Disposable camera</a:t>
            </a:r>
          </a:p>
          <a:p>
            <a:r>
              <a:rPr lang="en-GB" dirty="0" smtClean="0">
                <a:solidFill>
                  <a:schemeClr val="bg1"/>
                </a:solidFill>
              </a:rPr>
              <a:t>Sun hat</a:t>
            </a:r>
          </a:p>
          <a:p>
            <a:r>
              <a:rPr lang="en-GB" dirty="0" smtClean="0">
                <a:solidFill>
                  <a:schemeClr val="bg1"/>
                </a:solidFill>
              </a:rPr>
              <a:t>Sun cream</a:t>
            </a: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a:solidFill>
                <a:schemeClr val="bg1"/>
              </a:solidFill>
            </a:endParaRPr>
          </a:p>
        </p:txBody>
      </p:sp>
      <p:sp>
        <p:nvSpPr>
          <p:cNvPr id="5" name="TextBox 4"/>
          <p:cNvSpPr txBox="1"/>
          <p:nvPr/>
        </p:nvSpPr>
        <p:spPr>
          <a:xfrm>
            <a:off x="3061980" y="952619"/>
            <a:ext cx="2376264" cy="923330"/>
          </a:xfrm>
          <a:prstGeom prst="rect">
            <a:avLst/>
          </a:prstGeom>
          <a:noFill/>
        </p:spPr>
        <p:txBody>
          <a:bodyPr wrap="square" rtlCol="0">
            <a:spAutoFit/>
          </a:bodyPr>
          <a:lstStyle/>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p:txBody>
      </p:sp>
      <p:sp>
        <p:nvSpPr>
          <p:cNvPr id="6" name="TextBox 5"/>
          <p:cNvSpPr txBox="1"/>
          <p:nvPr/>
        </p:nvSpPr>
        <p:spPr>
          <a:xfrm>
            <a:off x="6012160" y="1268760"/>
            <a:ext cx="2827040" cy="369332"/>
          </a:xfrm>
          <a:prstGeom prst="rect">
            <a:avLst/>
          </a:prstGeom>
          <a:noFill/>
        </p:spPr>
        <p:txBody>
          <a:bodyPr wrap="square" rtlCol="0">
            <a:spAutoFit/>
          </a:bodyPr>
          <a:lstStyle/>
          <a:p>
            <a:endParaRPr lang="en-GB" dirty="0" smtClean="0">
              <a:solidFill>
                <a:schemeClr val="bg1"/>
              </a:solidFill>
            </a:endParaRPr>
          </a:p>
        </p:txBody>
      </p:sp>
      <p:sp>
        <p:nvSpPr>
          <p:cNvPr id="7" name="TextBox 6"/>
          <p:cNvSpPr txBox="1"/>
          <p:nvPr/>
        </p:nvSpPr>
        <p:spPr>
          <a:xfrm>
            <a:off x="5076056" y="1875949"/>
            <a:ext cx="3312368" cy="2215991"/>
          </a:xfrm>
          <a:prstGeom prst="rect">
            <a:avLst/>
          </a:prstGeom>
          <a:noFill/>
        </p:spPr>
        <p:txBody>
          <a:bodyPr wrap="square" rtlCol="0">
            <a:spAutoFit/>
          </a:bodyPr>
          <a:lstStyle/>
          <a:p>
            <a:pPr algn="ctr"/>
            <a:r>
              <a:rPr lang="en-US" sz="4000" b="1" dirty="0">
                <a:solidFill>
                  <a:srgbClr val="FFFF00"/>
                </a:solidFill>
                <a:latin typeface="Arial"/>
                <a:cs typeface="Arial"/>
              </a:rPr>
              <a:t>ALL NAMED</a:t>
            </a:r>
          </a:p>
          <a:p>
            <a:pPr algn="ctr"/>
            <a:r>
              <a:rPr lang="en-US" sz="4000" b="1" dirty="0">
                <a:solidFill>
                  <a:srgbClr val="FFFF00"/>
                </a:solidFill>
                <a:latin typeface="Arial"/>
                <a:cs typeface="Arial"/>
              </a:rPr>
              <a:t>                                                          PLEASE!</a:t>
            </a:r>
          </a:p>
          <a:p>
            <a:endParaRPr lang="en-GB" dirty="0"/>
          </a:p>
        </p:txBody>
      </p:sp>
    </p:spTree>
    <p:extLst>
      <p:ext uri="{BB962C8B-B14F-4D97-AF65-F5344CB8AC3E}">
        <p14:creationId xmlns:p14="http://schemas.microsoft.com/office/powerpoint/2010/main" val="2326028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dover Slide 2.jpg"/>
          <p:cNvPicPr>
            <a:picLocks noChangeAspect="1"/>
          </p:cNvPicPr>
          <p:nvPr/>
        </p:nvPicPr>
        <p:blipFill>
          <a:blip r:embed="rId2"/>
          <a:stretch>
            <a:fillRect/>
          </a:stretch>
        </p:blipFill>
        <p:spPr>
          <a:xfrm>
            <a:off x="-23745" y="-11427"/>
            <a:ext cx="9191491" cy="6880852"/>
          </a:xfrm>
          <a:prstGeom prst="rect">
            <a:avLst/>
          </a:prstGeom>
        </p:spPr>
      </p:pic>
      <p:sp>
        <p:nvSpPr>
          <p:cNvPr id="4" name="TextBox 3"/>
          <p:cNvSpPr txBox="1"/>
          <p:nvPr/>
        </p:nvSpPr>
        <p:spPr>
          <a:xfrm>
            <a:off x="228600" y="188640"/>
            <a:ext cx="7871792" cy="5509200"/>
          </a:xfrm>
          <a:prstGeom prst="rect">
            <a:avLst/>
          </a:prstGeom>
          <a:noFill/>
        </p:spPr>
        <p:txBody>
          <a:bodyPr wrap="square" rtlCol="0">
            <a:spAutoFit/>
          </a:bodyPr>
          <a:lstStyle/>
          <a:p>
            <a:r>
              <a:rPr lang="en-GB" sz="2800" dirty="0">
                <a:solidFill>
                  <a:srgbClr val="FFFF00"/>
                </a:solidFill>
                <a:latin typeface="Century Gothic" panose="020B0502020202020204" pitchFamily="34" charset="0"/>
              </a:rPr>
              <a:t>All medication should be clearly labelled and handed directly to Mrs </a:t>
            </a:r>
            <a:r>
              <a:rPr lang="en-GB" sz="2800" dirty="0" smtClean="0">
                <a:solidFill>
                  <a:srgbClr val="FFFF00"/>
                </a:solidFill>
                <a:latin typeface="Century Gothic" panose="020B0502020202020204" pitchFamily="34" charset="0"/>
              </a:rPr>
              <a:t>Appleby </a:t>
            </a:r>
            <a:r>
              <a:rPr lang="en-GB" sz="2800" dirty="0">
                <a:solidFill>
                  <a:srgbClr val="FFFF00"/>
                </a:solidFill>
                <a:latin typeface="Century Gothic" panose="020B0502020202020204" pitchFamily="34" charset="0"/>
              </a:rPr>
              <a:t>( Do not pack this!)</a:t>
            </a:r>
          </a:p>
          <a:p>
            <a:r>
              <a:rPr lang="en-GB" sz="2800" dirty="0">
                <a:solidFill>
                  <a:srgbClr val="FFFF00"/>
                </a:solidFill>
                <a:latin typeface="Century Gothic" panose="020B0502020202020204" pitchFamily="34" charset="0"/>
              </a:rPr>
              <a:t>No mobile phones</a:t>
            </a:r>
          </a:p>
          <a:p>
            <a:r>
              <a:rPr lang="en-GB" sz="2800" dirty="0">
                <a:solidFill>
                  <a:srgbClr val="FFFF00"/>
                </a:solidFill>
                <a:latin typeface="Century Gothic" panose="020B0502020202020204" pitchFamily="34" charset="0"/>
              </a:rPr>
              <a:t>No electronic gaming equipment</a:t>
            </a:r>
          </a:p>
          <a:p>
            <a:endParaRPr lang="en-GB" sz="2800" dirty="0" smtClean="0">
              <a:solidFill>
                <a:srgbClr val="FFFF00"/>
              </a:solidFill>
            </a:endParaRPr>
          </a:p>
          <a:p>
            <a:endParaRPr lang="en-GB" sz="2800" dirty="0">
              <a:solidFill>
                <a:srgbClr val="FFFF00"/>
              </a:solidFill>
            </a:endParaRPr>
          </a:p>
          <a:p>
            <a:r>
              <a:rPr lang="en-GB" sz="2800" dirty="0">
                <a:solidFill>
                  <a:srgbClr val="FFFF00"/>
                </a:solidFill>
                <a:latin typeface="Century Gothic" panose="020B0502020202020204" pitchFamily="34" charset="0"/>
              </a:rPr>
              <a:t>Your child must be able to carry their own luggage </a:t>
            </a:r>
            <a:r>
              <a:rPr lang="en-GB" sz="2800" dirty="0" smtClean="0">
                <a:solidFill>
                  <a:srgbClr val="FFFF00"/>
                </a:solidFill>
                <a:latin typeface="Century Gothic" panose="020B0502020202020204" pitchFamily="34" charset="0"/>
              </a:rPr>
              <a:t>to the coach and from </a:t>
            </a:r>
            <a:r>
              <a:rPr lang="en-GB" sz="2800" dirty="0">
                <a:solidFill>
                  <a:srgbClr val="FFFF00"/>
                </a:solidFill>
                <a:latin typeface="Century Gothic" panose="020B0502020202020204" pitchFamily="34" charset="0"/>
              </a:rPr>
              <a:t>the coach to the accommodation!</a:t>
            </a: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a:solidFill>
                <a:schemeClr val="bg1"/>
              </a:solidFill>
            </a:endParaRPr>
          </a:p>
        </p:txBody>
      </p:sp>
      <p:sp>
        <p:nvSpPr>
          <p:cNvPr id="5" name="TextBox 4"/>
          <p:cNvSpPr txBox="1"/>
          <p:nvPr/>
        </p:nvSpPr>
        <p:spPr>
          <a:xfrm>
            <a:off x="3061980" y="952619"/>
            <a:ext cx="2376264" cy="923330"/>
          </a:xfrm>
          <a:prstGeom prst="rect">
            <a:avLst/>
          </a:prstGeom>
          <a:noFill/>
        </p:spPr>
        <p:txBody>
          <a:bodyPr wrap="square" rtlCol="0">
            <a:spAutoFit/>
          </a:bodyPr>
          <a:lstStyle/>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p:txBody>
      </p:sp>
      <p:sp>
        <p:nvSpPr>
          <p:cNvPr id="6" name="TextBox 5"/>
          <p:cNvSpPr txBox="1"/>
          <p:nvPr/>
        </p:nvSpPr>
        <p:spPr>
          <a:xfrm>
            <a:off x="6012160" y="1268760"/>
            <a:ext cx="2827040" cy="369332"/>
          </a:xfrm>
          <a:prstGeom prst="rect">
            <a:avLst/>
          </a:prstGeom>
          <a:noFill/>
        </p:spPr>
        <p:txBody>
          <a:bodyPr wrap="square" rtlCol="0">
            <a:spAutoFit/>
          </a:bodyPr>
          <a:lstStyle/>
          <a:p>
            <a:endParaRPr lang="en-GB" dirty="0" smtClean="0">
              <a:solidFill>
                <a:schemeClr val="bg1"/>
              </a:solidFill>
            </a:endParaRPr>
          </a:p>
        </p:txBody>
      </p:sp>
    </p:spTree>
    <p:extLst>
      <p:ext uri="{BB962C8B-B14F-4D97-AF65-F5344CB8AC3E}">
        <p14:creationId xmlns:p14="http://schemas.microsoft.com/office/powerpoint/2010/main" val="602771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2061</TotalTime>
  <Words>639</Words>
  <Application>Microsoft Office PowerPoint</Application>
  <PresentationFormat>On-screen Show (4:3)</PresentationFormat>
  <Paragraphs>116</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Century Gothic</vt:lpstr>
      <vt:lpstr>M L Arial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Yellowbox two</dc:creator>
  <cp:lastModifiedBy>Nicki</cp:lastModifiedBy>
  <cp:revision>58</cp:revision>
  <dcterms:created xsi:type="dcterms:W3CDTF">2012-01-13T09:23:32Z</dcterms:created>
  <dcterms:modified xsi:type="dcterms:W3CDTF">2019-04-29T07:45:34Z</dcterms:modified>
</cp:coreProperties>
</file>