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75" r:id="rId3"/>
    <p:sldId id="273" r:id="rId4"/>
    <p:sldId id="283" r:id="rId5"/>
    <p:sldId id="272" r:id="rId6"/>
    <p:sldId id="260" r:id="rId7"/>
    <p:sldId id="258" r:id="rId8"/>
    <p:sldId id="259" r:id="rId9"/>
    <p:sldId id="261" r:id="rId10"/>
    <p:sldId id="262" r:id="rId11"/>
    <p:sldId id="263" r:id="rId12"/>
    <p:sldId id="264" r:id="rId13"/>
    <p:sldId id="274" r:id="rId14"/>
    <p:sldId id="268" r:id="rId15"/>
    <p:sldId id="266" r:id="rId16"/>
    <p:sldId id="265" r:id="rId17"/>
    <p:sldId id="267" r:id="rId18"/>
    <p:sldId id="269" r:id="rId19"/>
    <p:sldId id="276" r:id="rId20"/>
    <p:sldId id="284" r:id="rId21"/>
    <p:sldId id="285" r:id="rId22"/>
    <p:sldId id="271" r:id="rId23"/>
    <p:sldId id="277" r:id="rId24"/>
    <p:sldId id="281" r:id="rId25"/>
    <p:sldId id="278" r:id="rId26"/>
    <p:sldId id="286" r:id="rId27"/>
    <p:sldId id="270" r:id="rId28"/>
    <p:sldId id="279"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a:srgbClr val="FF0000"/>
    <a:srgbClr val="E04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18591-4BA2-4EEA-AB4E-2449231BD801}" type="datetimeFigureOut">
              <a:rPr lang="en-GB" smtClean="0"/>
              <a:pPr/>
              <a:t>22/09/2020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D68E1-C96C-46F6-9462-78F72F72E855}" type="slidenum">
              <a:rPr lang="en-GB" smtClean="0"/>
              <a:pPr/>
              <a:t>‹#›</a:t>
            </a:fld>
            <a:endParaRPr lang="en-GB"/>
          </a:p>
        </p:txBody>
      </p:sp>
    </p:spTree>
    <p:extLst>
      <p:ext uri="{BB962C8B-B14F-4D97-AF65-F5344CB8AC3E}">
        <p14:creationId xmlns:p14="http://schemas.microsoft.com/office/powerpoint/2010/main" val="2863026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11</a:t>
            </a:fld>
            <a:endParaRPr lang="en-GB"/>
          </a:p>
        </p:txBody>
      </p:sp>
    </p:spTree>
    <p:extLst>
      <p:ext uri="{BB962C8B-B14F-4D97-AF65-F5344CB8AC3E}">
        <p14:creationId xmlns:p14="http://schemas.microsoft.com/office/powerpoint/2010/main" val="36244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12</a:t>
            </a:fld>
            <a:endParaRPr lang="en-GB"/>
          </a:p>
        </p:txBody>
      </p:sp>
    </p:spTree>
    <p:extLst>
      <p:ext uri="{BB962C8B-B14F-4D97-AF65-F5344CB8AC3E}">
        <p14:creationId xmlns:p14="http://schemas.microsoft.com/office/powerpoint/2010/main" val="15607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14</a:t>
            </a:fld>
            <a:endParaRPr lang="en-GB"/>
          </a:p>
        </p:txBody>
      </p:sp>
    </p:spTree>
    <p:extLst>
      <p:ext uri="{BB962C8B-B14F-4D97-AF65-F5344CB8AC3E}">
        <p14:creationId xmlns:p14="http://schemas.microsoft.com/office/powerpoint/2010/main" val="31447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15</a:t>
            </a:fld>
            <a:endParaRPr lang="en-GB"/>
          </a:p>
        </p:txBody>
      </p:sp>
    </p:spTree>
    <p:extLst>
      <p:ext uri="{BB962C8B-B14F-4D97-AF65-F5344CB8AC3E}">
        <p14:creationId xmlns:p14="http://schemas.microsoft.com/office/powerpoint/2010/main" val="146675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16</a:t>
            </a:fld>
            <a:endParaRPr lang="en-GB"/>
          </a:p>
        </p:txBody>
      </p:sp>
    </p:spTree>
    <p:extLst>
      <p:ext uri="{BB962C8B-B14F-4D97-AF65-F5344CB8AC3E}">
        <p14:creationId xmlns:p14="http://schemas.microsoft.com/office/powerpoint/2010/main" val="45936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6D68E1-C96C-46F6-9462-78F72F72E855}" type="slidenum">
              <a:rPr lang="en-GB" smtClean="0"/>
              <a:pPr/>
              <a:t>17</a:t>
            </a:fld>
            <a:endParaRPr lang="en-GB"/>
          </a:p>
        </p:txBody>
      </p:sp>
    </p:spTree>
    <p:extLst>
      <p:ext uri="{BB962C8B-B14F-4D97-AF65-F5344CB8AC3E}">
        <p14:creationId xmlns:p14="http://schemas.microsoft.com/office/powerpoint/2010/main" val="2327656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FAF30247-6FD6-49B0-8988-399CC9CF56EE}" type="datetime1">
              <a:rPr lang="en-GB" smtClean="0"/>
              <a:t>22/09/2020</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GB"/>
              <a:t>Sara Dean September 2018</a:t>
            </a: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6492B-58F1-4CFF-B887-177A2D1BD2C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FD122E-421A-4767-B78F-0DA5475DF41D}" type="datetime1">
              <a:rPr lang="en-GB" smtClean="0"/>
              <a:t>22/09/2020</a:t>
            </a:fld>
            <a:endParaRPr lang="en-GB"/>
          </a:p>
        </p:txBody>
      </p:sp>
      <p:sp>
        <p:nvSpPr>
          <p:cNvPr id="5" name="Footer Placeholder 4"/>
          <p:cNvSpPr>
            <a:spLocks noGrp="1"/>
          </p:cNvSpPr>
          <p:nvPr>
            <p:ph type="ftr" sz="quarter" idx="11"/>
          </p:nvPr>
        </p:nvSpPr>
        <p:spPr/>
        <p:txBody>
          <a:bodyPr/>
          <a:lstStyle/>
          <a:p>
            <a:r>
              <a:rPr lang="en-GB"/>
              <a:t>Sara Dean September 2018</a:t>
            </a:r>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E1FA26C-AB93-4494-A8D2-77F8AB2D3DDA}" type="datetime1">
              <a:rPr lang="en-GB" smtClean="0"/>
              <a:t>22/09/2020</a:t>
            </a:fld>
            <a:endParaRPr lang="en-GB"/>
          </a:p>
        </p:txBody>
      </p:sp>
      <p:sp>
        <p:nvSpPr>
          <p:cNvPr id="5" name="Footer Placeholder 4"/>
          <p:cNvSpPr>
            <a:spLocks noGrp="1"/>
          </p:cNvSpPr>
          <p:nvPr>
            <p:ph type="ftr" sz="quarter" idx="11"/>
          </p:nvPr>
        </p:nvSpPr>
        <p:spPr/>
        <p:txBody>
          <a:bodyPr/>
          <a:lstStyle/>
          <a:p>
            <a:r>
              <a:rPr lang="en-GB"/>
              <a:t>Sara Dean September 2018</a:t>
            </a:r>
          </a:p>
        </p:txBody>
      </p:sp>
      <p:sp>
        <p:nvSpPr>
          <p:cNvPr id="6" name="Slide Number Placeholder 5"/>
          <p:cNvSpPr>
            <a:spLocks noGrp="1"/>
          </p:cNvSpPr>
          <p:nvPr>
            <p:ph type="sldNum" sz="quarter" idx="12"/>
          </p:nvPr>
        </p:nvSpPr>
        <p:spPr/>
        <p:txBody>
          <a:bodyPr/>
          <a:lstStyle/>
          <a:p>
            <a:fld id="{EDF6492B-58F1-4CFF-B887-177A2D1BD2C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75D4F19E-D9C3-4837-88C4-96ADD7EB2ABF}" type="datetime1">
              <a:rPr lang="en-GB" smtClean="0"/>
              <a:t>22/09/2020</a:t>
            </a:fld>
            <a:endParaRPr lang="en-GB"/>
          </a:p>
        </p:txBody>
      </p:sp>
      <p:sp>
        <p:nvSpPr>
          <p:cNvPr id="9" name="Slide Number Placeholder 8"/>
          <p:cNvSpPr>
            <a:spLocks noGrp="1"/>
          </p:cNvSpPr>
          <p:nvPr>
            <p:ph type="sldNum" sz="quarter" idx="15"/>
          </p:nvPr>
        </p:nvSpPr>
        <p:spPr/>
        <p:txBody>
          <a:bodyPr rtlCol="0"/>
          <a:lstStyle/>
          <a:p>
            <a:fld id="{EDF6492B-58F1-4CFF-B887-177A2D1BD2C7}" type="slidenum">
              <a:rPr lang="en-GB" smtClean="0"/>
              <a:pPr/>
              <a:t>‹#›</a:t>
            </a:fld>
            <a:endParaRPr lang="en-GB"/>
          </a:p>
        </p:txBody>
      </p:sp>
      <p:sp>
        <p:nvSpPr>
          <p:cNvPr id="10" name="Footer Placeholder 9"/>
          <p:cNvSpPr>
            <a:spLocks noGrp="1"/>
          </p:cNvSpPr>
          <p:nvPr>
            <p:ph type="ftr" sz="quarter" idx="16"/>
          </p:nvPr>
        </p:nvSpPr>
        <p:spPr/>
        <p:txBody>
          <a:bodyPr rtlCol="0"/>
          <a:lstStyle/>
          <a:p>
            <a:r>
              <a:rPr lang="en-GB"/>
              <a:t>Sara Dean September 2018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B6EEE54-A553-4CE7-ACF4-F5B757E5892A}" type="datetime1">
              <a:rPr lang="en-GB" smtClean="0"/>
              <a:t>22/09/2020</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GB"/>
              <a:t>Sara Dean September 2018</a:t>
            </a: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DF6492B-58F1-4CFF-B887-177A2D1BD2C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DF8405E-253C-4974-AABC-E116D6C74012}" type="datetime1">
              <a:rPr lang="en-GB" smtClean="0"/>
              <a:t>22/09/2020</a:t>
            </a:fld>
            <a:endParaRPr lang="en-GB"/>
          </a:p>
        </p:txBody>
      </p:sp>
      <p:sp>
        <p:nvSpPr>
          <p:cNvPr id="6" name="Footer Placeholder 5"/>
          <p:cNvSpPr>
            <a:spLocks noGrp="1"/>
          </p:cNvSpPr>
          <p:nvPr>
            <p:ph type="ftr" sz="quarter" idx="11"/>
          </p:nvPr>
        </p:nvSpPr>
        <p:spPr/>
        <p:txBody>
          <a:bodyPr/>
          <a:lstStyle/>
          <a:p>
            <a:r>
              <a:rPr lang="en-GB"/>
              <a:t>Sara Dean September 2018</a:t>
            </a:r>
          </a:p>
        </p:txBody>
      </p:sp>
      <p:sp>
        <p:nvSpPr>
          <p:cNvPr id="7" name="Slide Number Placeholder 6"/>
          <p:cNvSpPr>
            <a:spLocks noGrp="1"/>
          </p:cNvSpPr>
          <p:nvPr>
            <p:ph type="sldNum" sz="quarter" idx="12"/>
          </p:nvPr>
        </p:nvSpPr>
        <p:spPr/>
        <p:txBody>
          <a:bodyPr/>
          <a:lstStyle/>
          <a:p>
            <a:fld id="{EDF6492B-58F1-4CFF-B887-177A2D1BD2C7}"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65C8A95-3098-4857-8A9F-CF5FFBCABAB7}" type="datetime1">
              <a:rPr lang="en-GB" smtClean="0"/>
              <a:t>22/09/2020</a:t>
            </a:fld>
            <a:endParaRPr lang="en-GB"/>
          </a:p>
        </p:txBody>
      </p:sp>
      <p:sp>
        <p:nvSpPr>
          <p:cNvPr id="8" name="Footer Placeholder 7"/>
          <p:cNvSpPr>
            <a:spLocks noGrp="1"/>
          </p:cNvSpPr>
          <p:nvPr>
            <p:ph type="ftr" sz="quarter" idx="11"/>
          </p:nvPr>
        </p:nvSpPr>
        <p:spPr/>
        <p:txBody>
          <a:bodyPr/>
          <a:lstStyle/>
          <a:p>
            <a:r>
              <a:rPr lang="en-GB"/>
              <a:t>Sara Dean September 2018</a:t>
            </a:r>
          </a:p>
        </p:txBody>
      </p:sp>
      <p:sp>
        <p:nvSpPr>
          <p:cNvPr id="9" name="Slide Number Placeholder 8"/>
          <p:cNvSpPr>
            <a:spLocks noGrp="1"/>
          </p:cNvSpPr>
          <p:nvPr>
            <p:ph type="sldNum" sz="quarter" idx="12"/>
          </p:nvPr>
        </p:nvSpPr>
        <p:spPr/>
        <p:txBody>
          <a:bodyPr/>
          <a:lstStyle/>
          <a:p>
            <a:fld id="{EDF6492B-58F1-4CFF-B887-177A2D1BD2C7}"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EA27B09B-E4DB-410C-BB9B-94B3EE007E54}" type="datetime1">
              <a:rPr lang="en-GB" smtClean="0"/>
              <a:t>22/09/2020</a:t>
            </a:fld>
            <a:endParaRPr lang="en-GB"/>
          </a:p>
        </p:txBody>
      </p:sp>
      <p:sp>
        <p:nvSpPr>
          <p:cNvPr id="7" name="Slide Number Placeholder 6"/>
          <p:cNvSpPr>
            <a:spLocks noGrp="1"/>
          </p:cNvSpPr>
          <p:nvPr>
            <p:ph type="sldNum" sz="quarter" idx="11"/>
          </p:nvPr>
        </p:nvSpPr>
        <p:spPr/>
        <p:txBody>
          <a:bodyPr rtlCol="0"/>
          <a:lstStyle/>
          <a:p>
            <a:fld id="{EDF6492B-58F1-4CFF-B887-177A2D1BD2C7}" type="slidenum">
              <a:rPr lang="en-GB" smtClean="0"/>
              <a:pPr/>
              <a:t>‹#›</a:t>
            </a:fld>
            <a:endParaRPr lang="en-GB"/>
          </a:p>
        </p:txBody>
      </p:sp>
      <p:sp>
        <p:nvSpPr>
          <p:cNvPr id="8" name="Footer Placeholder 7"/>
          <p:cNvSpPr>
            <a:spLocks noGrp="1"/>
          </p:cNvSpPr>
          <p:nvPr>
            <p:ph type="ftr" sz="quarter" idx="12"/>
          </p:nvPr>
        </p:nvSpPr>
        <p:spPr/>
        <p:txBody>
          <a:bodyPr rtlCol="0"/>
          <a:lstStyle/>
          <a:p>
            <a:r>
              <a:rPr lang="en-GB"/>
              <a:t>Sara Dean September 2018</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A2686-C62C-4B76-A706-02360B922E11}" type="datetime1">
              <a:rPr lang="en-GB" smtClean="0"/>
              <a:t>22/09/2020</a:t>
            </a:fld>
            <a:endParaRPr lang="en-GB"/>
          </a:p>
        </p:txBody>
      </p:sp>
      <p:sp>
        <p:nvSpPr>
          <p:cNvPr id="3" name="Footer Placeholder 2"/>
          <p:cNvSpPr>
            <a:spLocks noGrp="1"/>
          </p:cNvSpPr>
          <p:nvPr>
            <p:ph type="ftr" sz="quarter" idx="11"/>
          </p:nvPr>
        </p:nvSpPr>
        <p:spPr/>
        <p:txBody>
          <a:bodyPr/>
          <a:lstStyle/>
          <a:p>
            <a:r>
              <a:rPr lang="en-GB"/>
              <a:t>Sara Dean September 2018</a:t>
            </a:r>
          </a:p>
        </p:txBody>
      </p:sp>
      <p:sp>
        <p:nvSpPr>
          <p:cNvPr id="4" name="Slide Number Placeholder 3"/>
          <p:cNvSpPr>
            <a:spLocks noGrp="1"/>
          </p:cNvSpPr>
          <p:nvPr>
            <p:ph type="sldNum" sz="quarter" idx="12"/>
          </p:nvPr>
        </p:nvSpPr>
        <p:spPr/>
        <p:txBody>
          <a:bodyPr/>
          <a:lstStyle/>
          <a:p>
            <a:fld id="{EDF6492B-58F1-4CFF-B887-177A2D1BD2C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5F296B43-699B-431B-8531-C9D4BB5492A8}" type="datetime1">
              <a:rPr lang="en-GB" smtClean="0"/>
              <a:t>22/09/2020</a:t>
            </a:fld>
            <a:endParaRPr lang="en-GB"/>
          </a:p>
        </p:txBody>
      </p:sp>
      <p:sp>
        <p:nvSpPr>
          <p:cNvPr id="22" name="Slide Number Placeholder 21"/>
          <p:cNvSpPr>
            <a:spLocks noGrp="1"/>
          </p:cNvSpPr>
          <p:nvPr>
            <p:ph type="sldNum" sz="quarter" idx="15"/>
          </p:nvPr>
        </p:nvSpPr>
        <p:spPr/>
        <p:txBody>
          <a:bodyPr rtlCol="0"/>
          <a:lstStyle/>
          <a:p>
            <a:fld id="{EDF6492B-58F1-4CFF-B887-177A2D1BD2C7}" type="slidenum">
              <a:rPr lang="en-GB" smtClean="0"/>
              <a:pPr/>
              <a:t>‹#›</a:t>
            </a:fld>
            <a:endParaRPr lang="en-GB"/>
          </a:p>
        </p:txBody>
      </p:sp>
      <p:sp>
        <p:nvSpPr>
          <p:cNvPr id="23" name="Footer Placeholder 22"/>
          <p:cNvSpPr>
            <a:spLocks noGrp="1"/>
          </p:cNvSpPr>
          <p:nvPr>
            <p:ph type="ftr" sz="quarter" idx="16"/>
          </p:nvPr>
        </p:nvSpPr>
        <p:spPr/>
        <p:txBody>
          <a:bodyPr rtlCol="0"/>
          <a:lstStyle/>
          <a:p>
            <a:r>
              <a:rPr lang="en-GB"/>
              <a:t>Sara Dean September 2018</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767925C-0FD6-47C2-9D89-489FCCE23D2E}" type="datetime1">
              <a:rPr lang="en-GB" smtClean="0"/>
              <a:t>22/09/2020</a:t>
            </a:fld>
            <a:endParaRPr lang="en-GB"/>
          </a:p>
        </p:txBody>
      </p:sp>
      <p:sp>
        <p:nvSpPr>
          <p:cNvPr id="18" name="Slide Number Placeholder 17"/>
          <p:cNvSpPr>
            <a:spLocks noGrp="1"/>
          </p:cNvSpPr>
          <p:nvPr>
            <p:ph type="sldNum" sz="quarter" idx="11"/>
          </p:nvPr>
        </p:nvSpPr>
        <p:spPr/>
        <p:txBody>
          <a:bodyPr rtlCol="0"/>
          <a:lstStyle/>
          <a:p>
            <a:fld id="{EDF6492B-58F1-4CFF-B887-177A2D1BD2C7}" type="slidenum">
              <a:rPr lang="en-GB" smtClean="0"/>
              <a:pPr/>
              <a:t>‹#›</a:t>
            </a:fld>
            <a:endParaRPr lang="en-GB"/>
          </a:p>
        </p:txBody>
      </p:sp>
      <p:sp>
        <p:nvSpPr>
          <p:cNvPr id="21" name="Footer Placeholder 20"/>
          <p:cNvSpPr>
            <a:spLocks noGrp="1"/>
          </p:cNvSpPr>
          <p:nvPr>
            <p:ph type="ftr" sz="quarter" idx="12"/>
          </p:nvPr>
        </p:nvSpPr>
        <p:spPr/>
        <p:txBody>
          <a:bodyPr rtlCol="0"/>
          <a:lstStyle/>
          <a:p>
            <a:r>
              <a:rPr lang="en-GB"/>
              <a:t>Sara Dean September 2018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06F6A5-FD73-4FAA-AFAA-F07B2A20B628}" type="datetime1">
              <a:rPr lang="en-GB" smtClean="0"/>
              <a:t>22/09/2020</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GB"/>
              <a:t>Sara Dean September 2018</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6492B-58F1-4CFF-B887-177A2D1BD2C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home.oxfordowl.co.uk/reading/learn-to-read-phonic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honicsplay.co.uk/"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hyperlink" Target="http://www.letters-and-sounds.com/" TargetMode="External"/><Relationship Id="rId2" Type="http://schemas.openxmlformats.org/officeDocument/2006/relationships/hyperlink" Target="http://www.twinkl.co.uk/" TargetMode="External"/><Relationship Id="rId1" Type="http://schemas.openxmlformats.org/officeDocument/2006/relationships/slideLayout" Target="../slideLayouts/slideLayout2.xml"/><Relationship Id="rId6" Type="http://schemas.openxmlformats.org/officeDocument/2006/relationships/hyperlink" Target="http://ictgames.com/literacy.html" TargetMode="External"/><Relationship Id="rId5" Type="http://schemas.openxmlformats.org/officeDocument/2006/relationships/hyperlink" Target="https://www.phonicsbloom.com/" TargetMode="External"/><Relationship Id="rId4" Type="http://schemas.openxmlformats.org/officeDocument/2006/relationships/hyperlink" Target="http://www.phonicsplay.co.uk/"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mailto:wrenclass@russell-lower.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332656"/>
            <a:ext cx="7308304" cy="2123658"/>
          </a:xfrm>
          <a:prstGeom prst="rect">
            <a:avLst/>
          </a:prstGeom>
          <a:noFill/>
        </p:spPr>
        <p:txBody>
          <a:bodyPr wrap="square" lIns="91440" tIns="45720" rIns="91440" bIns="45720">
            <a:spAutoFit/>
          </a:bodyPr>
          <a:lstStyle/>
          <a:p>
            <a:pPr algn="ct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panose="020B0502020202020204" pitchFamily="34" charset="0"/>
              </a:rPr>
              <a:t>Parent Workshop - Phonics</a:t>
            </a:r>
          </a:p>
        </p:txBody>
      </p:sp>
      <p:sp>
        <p:nvSpPr>
          <p:cNvPr id="5" name="TextBox 4"/>
          <p:cNvSpPr txBox="1"/>
          <p:nvPr/>
        </p:nvSpPr>
        <p:spPr>
          <a:xfrm>
            <a:off x="2699792" y="3284984"/>
            <a:ext cx="5976664" cy="2123658"/>
          </a:xfrm>
          <a:prstGeom prst="rect">
            <a:avLst/>
          </a:prstGeom>
          <a:noFill/>
        </p:spPr>
        <p:txBody>
          <a:bodyPr wrap="square" rtlCol="0">
            <a:spAutoFit/>
          </a:bodyPr>
          <a:lstStyle/>
          <a:p>
            <a:pPr algn="ctr"/>
            <a:endParaRPr lang="en-GB" sz="4400" dirty="0">
              <a:latin typeface="Comic Sans MS" pitchFamily="66" charset="0"/>
            </a:endParaRPr>
          </a:p>
          <a:p>
            <a:pPr algn="ctr"/>
            <a:r>
              <a:rPr lang="en-GB" sz="4400" dirty="0">
                <a:latin typeface="Century Gothic" panose="020B0502020202020204" pitchFamily="34" charset="0"/>
              </a:rPr>
              <a:t>Tuesday 22</a:t>
            </a:r>
            <a:r>
              <a:rPr lang="en-GB" sz="4400" baseline="30000" dirty="0">
                <a:latin typeface="Century Gothic" panose="020B0502020202020204" pitchFamily="34" charset="0"/>
              </a:rPr>
              <a:t>nd</a:t>
            </a:r>
            <a:r>
              <a:rPr lang="en-GB" sz="4400" dirty="0">
                <a:latin typeface="Century Gothic" panose="020B0502020202020204" pitchFamily="34" charset="0"/>
              </a:rPr>
              <a:t> September 2020</a:t>
            </a:r>
          </a:p>
        </p:txBody>
      </p:sp>
      <p:sp>
        <p:nvSpPr>
          <p:cNvPr id="2" name="Footer Placeholder 1"/>
          <p:cNvSpPr>
            <a:spLocks noGrp="1"/>
          </p:cNvSpPr>
          <p:nvPr>
            <p:ph type="ftr" sz="quarter" idx="11"/>
          </p:nvPr>
        </p:nvSpPr>
        <p:spPr/>
        <p:txBody>
          <a:bodyPr/>
          <a:lstStyle/>
          <a:p>
            <a:endParaRPr lang="en-GB" dirty="0"/>
          </a:p>
        </p:txBody>
      </p:sp>
      <p:sp>
        <p:nvSpPr>
          <p:cNvPr id="3" name="Slide Number Placeholder 2"/>
          <p:cNvSpPr>
            <a:spLocks noGrp="1"/>
          </p:cNvSpPr>
          <p:nvPr>
            <p:ph type="sldNum" sz="quarter" idx="12"/>
          </p:nvPr>
        </p:nvSpPr>
        <p:spPr/>
        <p:txBody>
          <a:bodyPr/>
          <a:lstStyle/>
          <a:p>
            <a:fld id="{EDF6492B-58F1-4CFF-B887-177A2D1BD2C7}" type="slidenum">
              <a:rPr lang="en-GB" smtClean="0"/>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4</a:t>
            </a:r>
          </a:p>
        </p:txBody>
      </p:sp>
      <p:sp>
        <p:nvSpPr>
          <p:cNvPr id="3" name="Content Placeholder 2"/>
          <p:cNvSpPr>
            <a:spLocks noGrp="1"/>
          </p:cNvSpPr>
          <p:nvPr>
            <p:ph sz="quarter" idx="1"/>
          </p:nvPr>
        </p:nvSpPr>
        <p:spPr>
          <a:xfrm>
            <a:off x="179512" y="1412776"/>
            <a:ext cx="8496944" cy="5061176"/>
          </a:xfrm>
        </p:spPr>
        <p:txBody>
          <a:bodyPr>
            <a:normAutofit fontScale="55000" lnSpcReduction="20000"/>
          </a:bodyPr>
          <a:lstStyle/>
          <a:p>
            <a:r>
              <a:rPr lang="en-GB" altLang="en-US" sz="3500" dirty="0">
                <a:latin typeface="Century Gothic" panose="020B0502020202020204" pitchFamily="34" charset="0"/>
              </a:rPr>
              <a:t>Learning to read and spell words with adjacent consonants.</a:t>
            </a:r>
          </a:p>
          <a:p>
            <a:pPr marL="0" indent="0">
              <a:buNone/>
            </a:pPr>
            <a:endParaRPr lang="en-GB" sz="2600" dirty="0">
              <a:latin typeface="Century Gothic" panose="020B0502020202020204" pitchFamily="34" charset="0"/>
            </a:endParaRPr>
          </a:p>
          <a:p>
            <a:r>
              <a:rPr lang="en-GB" sz="5000" dirty="0">
                <a:latin typeface="Century Gothic" panose="020B0502020202020204" pitchFamily="34" charset="0"/>
              </a:rPr>
              <a:t>This phase consolidates all that the children have learnt in the previous three phases.</a:t>
            </a:r>
          </a:p>
          <a:p>
            <a:r>
              <a:rPr lang="en-GB" sz="5000" dirty="0">
                <a:latin typeface="Century Gothic" panose="020B0502020202020204" pitchFamily="34" charset="0"/>
              </a:rPr>
              <a:t>Children represent each of the 44 phonemes with a grapheme.  </a:t>
            </a:r>
          </a:p>
          <a:p>
            <a:r>
              <a:rPr lang="en-GB" sz="5000" dirty="0">
                <a:latin typeface="Century Gothic" panose="020B0502020202020204" pitchFamily="34" charset="0"/>
              </a:rPr>
              <a:t>They will segment and blend phonemes to read and spell </a:t>
            </a:r>
            <a:r>
              <a:rPr lang="en-GB" sz="5000" dirty="0" err="1">
                <a:latin typeface="Century Gothic" panose="020B0502020202020204" pitchFamily="34" charset="0"/>
              </a:rPr>
              <a:t>cvcc</a:t>
            </a:r>
            <a:r>
              <a:rPr lang="en-GB" sz="5000" dirty="0">
                <a:latin typeface="Century Gothic" panose="020B0502020202020204" pitchFamily="34" charset="0"/>
              </a:rPr>
              <a:t> words </a:t>
            </a:r>
            <a:r>
              <a:rPr lang="en-GB" sz="5000" b="1" dirty="0">
                <a:latin typeface="Century Gothic" panose="020B0502020202020204" pitchFamily="34" charset="0"/>
              </a:rPr>
              <a:t>‘best’, </a:t>
            </a:r>
            <a:r>
              <a:rPr lang="en-GB" sz="5000" dirty="0" err="1">
                <a:latin typeface="Century Gothic" panose="020B0502020202020204" pitchFamily="34" charset="0"/>
              </a:rPr>
              <a:t>ccvc</a:t>
            </a:r>
            <a:r>
              <a:rPr lang="en-GB" sz="5000" dirty="0">
                <a:latin typeface="Century Gothic" panose="020B0502020202020204" pitchFamily="34" charset="0"/>
              </a:rPr>
              <a:t> words </a:t>
            </a:r>
            <a:r>
              <a:rPr lang="en-GB" sz="5000" b="1" i="1" dirty="0">
                <a:latin typeface="Century Gothic" panose="020B0502020202020204" pitchFamily="34" charset="0"/>
              </a:rPr>
              <a:t>‘frog’, </a:t>
            </a:r>
            <a:r>
              <a:rPr lang="en-GB" sz="5000" dirty="0" err="1">
                <a:latin typeface="Century Gothic" panose="020B0502020202020204" pitchFamily="34" charset="0"/>
              </a:rPr>
              <a:t>ccvcc</a:t>
            </a:r>
            <a:r>
              <a:rPr lang="en-GB" sz="5000" dirty="0">
                <a:latin typeface="Century Gothic" panose="020B0502020202020204" pitchFamily="34" charset="0"/>
              </a:rPr>
              <a:t> words </a:t>
            </a:r>
            <a:r>
              <a:rPr lang="en-GB" sz="5000" b="1" i="1" dirty="0">
                <a:latin typeface="Century Gothic" panose="020B0502020202020204" pitchFamily="34" charset="0"/>
              </a:rPr>
              <a:t>‘thank’, </a:t>
            </a:r>
            <a:r>
              <a:rPr lang="en-GB" sz="5000" b="1" i="1" dirty="0" err="1">
                <a:latin typeface="Century Gothic" panose="020B0502020202020204" pitchFamily="34" charset="0"/>
              </a:rPr>
              <a:t>cccvc</a:t>
            </a:r>
            <a:r>
              <a:rPr lang="en-GB" sz="5000" b="1" i="1" dirty="0">
                <a:latin typeface="Century Gothic" panose="020B0502020202020204" pitchFamily="34" charset="0"/>
              </a:rPr>
              <a:t> ‘scrap’ </a:t>
            </a:r>
            <a:r>
              <a:rPr lang="en-GB" sz="5000" i="1" dirty="0">
                <a:latin typeface="Century Gothic" panose="020B0502020202020204" pitchFamily="34" charset="0"/>
              </a:rPr>
              <a:t>and </a:t>
            </a:r>
            <a:r>
              <a:rPr lang="en-GB" sz="5000" i="1" dirty="0" err="1">
                <a:latin typeface="Century Gothic" panose="020B0502020202020204" pitchFamily="34" charset="0"/>
              </a:rPr>
              <a:t>cccvcc</a:t>
            </a:r>
            <a:r>
              <a:rPr lang="en-GB" sz="5000" b="1" i="1" dirty="0">
                <a:latin typeface="Century Gothic" panose="020B0502020202020204" pitchFamily="34" charset="0"/>
              </a:rPr>
              <a:t> </a:t>
            </a:r>
            <a:r>
              <a:rPr lang="en-GB" sz="5000" dirty="0">
                <a:latin typeface="Century Gothic" panose="020B0502020202020204" pitchFamily="34" charset="0"/>
              </a:rPr>
              <a:t>words </a:t>
            </a:r>
            <a:r>
              <a:rPr lang="en-GB" sz="5000" b="1" i="1" dirty="0">
                <a:latin typeface="Century Gothic" panose="020B0502020202020204" pitchFamily="34" charset="0"/>
              </a:rPr>
              <a:t>‘scrunch’.</a:t>
            </a:r>
            <a:endParaRPr lang="en-GB" sz="5000" dirty="0">
              <a:latin typeface="Century Gothic" panose="020B0502020202020204" pitchFamily="34" charset="0"/>
            </a:endParaRPr>
          </a:p>
          <a:p>
            <a:r>
              <a:rPr lang="en-GB" sz="5000" dirty="0">
                <a:latin typeface="Century Gothic" panose="020B0502020202020204" pitchFamily="34" charset="0"/>
              </a:rPr>
              <a:t>They will also be able to read simple two syllable words, e.g. ‘</a:t>
            </a:r>
            <a:r>
              <a:rPr lang="en-GB" sz="5000" b="1" i="1" dirty="0">
                <a:latin typeface="Century Gothic" panose="020B0502020202020204" pitchFamily="34" charset="0"/>
              </a:rPr>
              <a:t>lunchbox’</a:t>
            </a:r>
            <a:r>
              <a:rPr lang="en-GB" sz="5000" dirty="0">
                <a:latin typeface="Century Gothic" panose="020B0502020202020204" pitchFamily="34" charset="0"/>
              </a:rPr>
              <a:t> .</a:t>
            </a: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5</a:t>
            </a:r>
          </a:p>
        </p:txBody>
      </p:sp>
      <p:sp>
        <p:nvSpPr>
          <p:cNvPr id="3" name="Content Placeholder 2"/>
          <p:cNvSpPr>
            <a:spLocks noGrp="1"/>
          </p:cNvSpPr>
          <p:nvPr>
            <p:ph sz="quarter" idx="1"/>
          </p:nvPr>
        </p:nvSpPr>
        <p:spPr>
          <a:xfrm>
            <a:off x="179512" y="1412776"/>
            <a:ext cx="8784976" cy="5061176"/>
          </a:xfrm>
        </p:spPr>
        <p:txBody>
          <a:bodyPr>
            <a:noAutofit/>
          </a:bodyPr>
          <a:lstStyle/>
          <a:p>
            <a:r>
              <a:rPr lang="en-GB" sz="3600" dirty="0">
                <a:latin typeface="Century Gothic" panose="020B0502020202020204" pitchFamily="34" charset="0"/>
              </a:rPr>
              <a:t>Children will be taught new phonemes and many alternative graphemes and pronunciations for phonemes taught in Phase 3.</a:t>
            </a:r>
          </a:p>
          <a:p>
            <a:r>
              <a:rPr lang="en-GB" sz="3600" b="1" dirty="0">
                <a:latin typeface="Century Gothic" panose="020B0502020202020204" pitchFamily="34" charset="0"/>
              </a:rPr>
              <a:t>Vowel Digraphs: </a:t>
            </a:r>
            <a:r>
              <a:rPr lang="en-GB" sz="3600" dirty="0" err="1">
                <a:latin typeface="Century Gothic" panose="020B0502020202020204" pitchFamily="34" charset="0"/>
              </a:rPr>
              <a:t>wh</a:t>
            </a:r>
            <a:r>
              <a:rPr lang="en-GB" sz="3600" dirty="0">
                <a:latin typeface="Century Gothic" panose="020B0502020202020204" pitchFamily="34" charset="0"/>
              </a:rPr>
              <a:t>(w), </a:t>
            </a:r>
            <a:r>
              <a:rPr lang="en-GB" sz="3600" dirty="0" err="1">
                <a:latin typeface="Century Gothic" panose="020B0502020202020204" pitchFamily="34" charset="0"/>
              </a:rPr>
              <a:t>ph</a:t>
            </a:r>
            <a:r>
              <a:rPr lang="en-GB" sz="3600" dirty="0">
                <a:latin typeface="Century Gothic" panose="020B0502020202020204" pitchFamily="34" charset="0"/>
              </a:rPr>
              <a:t>(f), ay/</a:t>
            </a:r>
            <a:r>
              <a:rPr lang="en-GB" sz="3600" dirty="0" err="1">
                <a:latin typeface="Century Gothic" panose="020B0502020202020204" pitchFamily="34" charset="0"/>
              </a:rPr>
              <a:t>ai</a:t>
            </a:r>
            <a:r>
              <a:rPr lang="en-GB" sz="3600" dirty="0">
                <a:latin typeface="Century Gothic" panose="020B0502020202020204" pitchFamily="34" charset="0"/>
              </a:rPr>
              <a:t>, </a:t>
            </a:r>
            <a:r>
              <a:rPr lang="en-GB" sz="3600" dirty="0" err="1">
                <a:latin typeface="Century Gothic" panose="020B0502020202020204" pitchFamily="34" charset="0"/>
              </a:rPr>
              <a:t>ou</a:t>
            </a:r>
            <a:r>
              <a:rPr lang="en-GB" sz="3600" dirty="0">
                <a:latin typeface="Century Gothic" panose="020B0502020202020204" pitchFamily="34" charset="0"/>
              </a:rPr>
              <a:t>/ow, </a:t>
            </a:r>
            <a:r>
              <a:rPr lang="en-GB" sz="3600" dirty="0" err="1">
                <a:latin typeface="Century Gothic" panose="020B0502020202020204" pitchFamily="34" charset="0"/>
              </a:rPr>
              <a:t>ie</a:t>
            </a:r>
            <a:r>
              <a:rPr lang="en-GB" sz="3600" dirty="0">
                <a:latin typeface="Century Gothic" panose="020B0502020202020204" pitchFamily="34" charset="0"/>
              </a:rPr>
              <a:t>/</a:t>
            </a:r>
            <a:r>
              <a:rPr lang="en-GB" sz="3600" dirty="0" err="1">
                <a:latin typeface="Century Gothic" panose="020B0502020202020204" pitchFamily="34" charset="0"/>
              </a:rPr>
              <a:t>igh</a:t>
            </a:r>
            <a:r>
              <a:rPr lang="en-GB" sz="3600" dirty="0">
                <a:latin typeface="Century Gothic" panose="020B0502020202020204" pitchFamily="34" charset="0"/>
              </a:rPr>
              <a:t>, </a:t>
            </a:r>
            <a:r>
              <a:rPr lang="en-GB" sz="3600" dirty="0" err="1">
                <a:latin typeface="Century Gothic" panose="020B0502020202020204" pitchFamily="34" charset="0"/>
              </a:rPr>
              <a:t>ea</a:t>
            </a:r>
            <a:r>
              <a:rPr lang="en-GB" sz="3600" dirty="0">
                <a:latin typeface="Century Gothic" panose="020B0502020202020204" pitchFamily="34" charset="0"/>
              </a:rPr>
              <a:t>/</a:t>
            </a:r>
            <a:r>
              <a:rPr lang="en-GB" sz="3600" dirty="0" err="1">
                <a:latin typeface="Century Gothic" panose="020B0502020202020204" pitchFamily="34" charset="0"/>
              </a:rPr>
              <a:t>ee</a:t>
            </a:r>
            <a:r>
              <a:rPr lang="en-GB" sz="3600" dirty="0">
                <a:latin typeface="Century Gothic" panose="020B0502020202020204" pitchFamily="34" charset="0"/>
              </a:rPr>
              <a:t>, oy/oi, </a:t>
            </a:r>
            <a:r>
              <a:rPr lang="en-GB" sz="3600" dirty="0" err="1">
                <a:latin typeface="Century Gothic" panose="020B0502020202020204" pitchFamily="34" charset="0"/>
              </a:rPr>
              <a:t>ir</a:t>
            </a:r>
            <a:r>
              <a:rPr lang="en-GB" sz="3600" dirty="0">
                <a:latin typeface="Century Gothic" panose="020B0502020202020204" pitchFamily="34" charset="0"/>
              </a:rPr>
              <a:t>/</a:t>
            </a:r>
            <a:r>
              <a:rPr lang="en-GB" sz="3600" dirty="0" err="1">
                <a:latin typeface="Century Gothic" panose="020B0502020202020204" pitchFamily="34" charset="0"/>
              </a:rPr>
              <a:t>ur</a:t>
            </a:r>
            <a:r>
              <a:rPr lang="en-GB" sz="3600" dirty="0">
                <a:latin typeface="Century Gothic" panose="020B0502020202020204" pitchFamily="34" charset="0"/>
              </a:rPr>
              <a:t>, aw/au, </a:t>
            </a:r>
            <a:r>
              <a:rPr lang="en-GB" sz="3600" dirty="0" err="1">
                <a:latin typeface="Century Gothic" panose="020B0502020202020204" pitchFamily="34" charset="0"/>
              </a:rPr>
              <a:t>ew</a:t>
            </a:r>
            <a:r>
              <a:rPr lang="en-GB" sz="3600" dirty="0">
                <a:latin typeface="Century Gothic" panose="020B0502020202020204" pitchFamily="34" charset="0"/>
              </a:rPr>
              <a:t>/</a:t>
            </a:r>
            <a:r>
              <a:rPr lang="en-GB" sz="3600" dirty="0" err="1">
                <a:latin typeface="Century Gothic" panose="020B0502020202020204" pitchFamily="34" charset="0"/>
              </a:rPr>
              <a:t>ue</a:t>
            </a:r>
            <a:r>
              <a:rPr lang="en-GB" sz="3600" dirty="0">
                <a:latin typeface="Century Gothic" panose="020B0502020202020204" pitchFamily="34" charset="0"/>
              </a:rPr>
              <a:t>, ow/</a:t>
            </a:r>
            <a:r>
              <a:rPr lang="en-GB" sz="3600" dirty="0" err="1">
                <a:latin typeface="Century Gothic" panose="020B0502020202020204" pitchFamily="34" charset="0"/>
              </a:rPr>
              <a:t>oe</a:t>
            </a:r>
            <a:r>
              <a:rPr lang="en-GB" sz="3600" dirty="0">
                <a:latin typeface="Century Gothic" panose="020B0502020202020204" pitchFamily="34" charset="0"/>
              </a:rPr>
              <a:t>.</a:t>
            </a:r>
          </a:p>
          <a:p>
            <a:r>
              <a:rPr lang="en-GB" sz="3600" b="1" dirty="0">
                <a:latin typeface="Century Gothic" panose="020B0502020202020204" pitchFamily="34" charset="0"/>
              </a:rPr>
              <a:t> Split Digraphs: </a:t>
            </a:r>
            <a:r>
              <a:rPr lang="en-GB" sz="3600" dirty="0" err="1">
                <a:latin typeface="Century Gothic" panose="020B0502020202020204" pitchFamily="34" charset="0"/>
              </a:rPr>
              <a:t>a_e</a:t>
            </a:r>
            <a:r>
              <a:rPr lang="en-GB" sz="3600" dirty="0">
                <a:latin typeface="Century Gothic" panose="020B0502020202020204" pitchFamily="34" charset="0"/>
              </a:rPr>
              <a:t>, </a:t>
            </a:r>
            <a:r>
              <a:rPr lang="en-GB" sz="3600" dirty="0" err="1">
                <a:latin typeface="Century Gothic" panose="020B0502020202020204" pitchFamily="34" charset="0"/>
              </a:rPr>
              <a:t>e_e</a:t>
            </a:r>
            <a:r>
              <a:rPr lang="en-GB" sz="3600" dirty="0">
                <a:latin typeface="Century Gothic" panose="020B0502020202020204" pitchFamily="34" charset="0"/>
              </a:rPr>
              <a:t>, </a:t>
            </a:r>
            <a:r>
              <a:rPr lang="en-GB" sz="3600" dirty="0" err="1">
                <a:latin typeface="Century Gothic" panose="020B0502020202020204" pitchFamily="34" charset="0"/>
              </a:rPr>
              <a:t>i_e</a:t>
            </a:r>
            <a:r>
              <a:rPr lang="en-GB" sz="3600" dirty="0">
                <a:latin typeface="Century Gothic" panose="020B0502020202020204" pitchFamily="34" charset="0"/>
              </a:rPr>
              <a:t>, </a:t>
            </a:r>
            <a:r>
              <a:rPr lang="en-GB" sz="3600" dirty="0" err="1">
                <a:latin typeface="Century Gothic" panose="020B0502020202020204" pitchFamily="34" charset="0"/>
              </a:rPr>
              <a:t>o_e</a:t>
            </a:r>
            <a:r>
              <a:rPr lang="en-GB" sz="3600" dirty="0">
                <a:latin typeface="Century Gothic" panose="020B0502020202020204" pitchFamily="34" charset="0"/>
              </a:rPr>
              <a:t>, </a:t>
            </a:r>
            <a:r>
              <a:rPr lang="en-GB" sz="3600" dirty="0" err="1">
                <a:latin typeface="Century Gothic" panose="020B0502020202020204" pitchFamily="34" charset="0"/>
              </a:rPr>
              <a:t>u_e</a:t>
            </a:r>
            <a:endParaRPr lang="en-GB" sz="3600" dirty="0">
              <a:latin typeface="Century Gothic" panose="020B0502020202020204" pitchFamily="34"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6</a:t>
            </a:r>
          </a:p>
        </p:txBody>
      </p:sp>
      <p:sp>
        <p:nvSpPr>
          <p:cNvPr id="3" name="Content Placeholder 2"/>
          <p:cNvSpPr>
            <a:spLocks noGrp="1"/>
          </p:cNvSpPr>
          <p:nvPr>
            <p:ph sz="quarter" idx="1"/>
          </p:nvPr>
        </p:nvSpPr>
        <p:spPr>
          <a:xfrm>
            <a:off x="179512" y="1412776"/>
            <a:ext cx="8593754" cy="5184576"/>
          </a:xfrm>
        </p:spPr>
        <p:txBody>
          <a:bodyPr>
            <a:noAutofit/>
          </a:bodyPr>
          <a:lstStyle/>
          <a:p>
            <a:r>
              <a:rPr lang="en-GB" sz="3200" dirty="0">
                <a:latin typeface="Century Gothic" panose="020B0502020202020204" pitchFamily="34" charset="0"/>
              </a:rPr>
              <a:t>The focus is on securing the reading and spelling of Phase 5 words and progressing to the learning of spelling rules for suffixes (word endings).</a:t>
            </a:r>
          </a:p>
          <a:p>
            <a:r>
              <a:rPr lang="en-GB" sz="3200" dirty="0">
                <a:latin typeface="Century Gothic" panose="020B0502020202020204" pitchFamily="34" charset="0"/>
              </a:rPr>
              <a:t>This continues in to and throughout Year 2.</a:t>
            </a:r>
          </a:p>
          <a:p>
            <a:pPr>
              <a:buNone/>
            </a:pPr>
            <a:r>
              <a:rPr lang="en-GB" sz="3600" b="1" dirty="0">
                <a:latin typeface="Century Gothic" panose="020B0502020202020204" pitchFamily="34" charset="0"/>
              </a:rPr>
              <a:t>-s   	-</a:t>
            </a:r>
            <a:r>
              <a:rPr lang="en-GB" sz="3600" b="1" dirty="0" err="1">
                <a:latin typeface="Century Gothic" panose="020B0502020202020204" pitchFamily="34" charset="0"/>
              </a:rPr>
              <a:t>es</a:t>
            </a:r>
            <a:r>
              <a:rPr lang="en-GB" sz="3600" b="1" dirty="0">
                <a:latin typeface="Century Gothic" panose="020B0502020202020204" pitchFamily="34" charset="0"/>
              </a:rPr>
              <a:t> 		-</a:t>
            </a:r>
            <a:r>
              <a:rPr lang="en-GB" sz="3600" b="1" dirty="0" err="1">
                <a:latin typeface="Century Gothic" panose="020B0502020202020204" pitchFamily="34" charset="0"/>
              </a:rPr>
              <a:t>ing</a:t>
            </a:r>
            <a:r>
              <a:rPr lang="en-GB" sz="3600" b="1" dirty="0">
                <a:latin typeface="Century Gothic" panose="020B0502020202020204" pitchFamily="34" charset="0"/>
              </a:rPr>
              <a:t>       -</a:t>
            </a:r>
            <a:r>
              <a:rPr lang="en-GB" sz="3600" b="1" dirty="0" err="1">
                <a:latin typeface="Century Gothic" panose="020B0502020202020204" pitchFamily="34" charset="0"/>
              </a:rPr>
              <a:t>ed</a:t>
            </a:r>
            <a:endParaRPr lang="en-GB" sz="3600" dirty="0">
              <a:latin typeface="Century Gothic" panose="020B0502020202020204" pitchFamily="34" charset="0"/>
            </a:endParaRPr>
          </a:p>
          <a:p>
            <a:pPr>
              <a:buNone/>
            </a:pPr>
            <a:r>
              <a:rPr lang="en-GB" sz="3600" b="1" dirty="0">
                <a:latin typeface="Century Gothic" panose="020B0502020202020204" pitchFamily="34" charset="0"/>
              </a:rPr>
              <a:t>-</a:t>
            </a:r>
            <a:r>
              <a:rPr lang="en-GB" sz="3600" b="1" dirty="0" err="1">
                <a:latin typeface="Century Gothic" panose="020B0502020202020204" pitchFamily="34" charset="0"/>
              </a:rPr>
              <a:t>er</a:t>
            </a:r>
            <a:r>
              <a:rPr lang="en-GB" sz="3600" b="1" dirty="0">
                <a:latin typeface="Century Gothic" panose="020B0502020202020204" pitchFamily="34" charset="0"/>
              </a:rPr>
              <a:t> 	-</a:t>
            </a:r>
            <a:r>
              <a:rPr lang="en-GB" sz="3600" b="1" dirty="0" err="1">
                <a:latin typeface="Century Gothic" panose="020B0502020202020204" pitchFamily="34" charset="0"/>
              </a:rPr>
              <a:t>est</a:t>
            </a:r>
            <a:r>
              <a:rPr lang="en-GB" sz="3600" b="1" dirty="0">
                <a:latin typeface="Century Gothic" panose="020B0502020202020204" pitchFamily="34" charset="0"/>
              </a:rPr>
              <a:t> 		-y 	       -en</a:t>
            </a:r>
            <a:endParaRPr lang="en-GB" sz="3600" dirty="0">
              <a:latin typeface="Century Gothic" panose="020B0502020202020204" pitchFamily="34" charset="0"/>
            </a:endParaRPr>
          </a:p>
          <a:p>
            <a:pPr>
              <a:buNone/>
            </a:pPr>
            <a:r>
              <a:rPr lang="en-GB" sz="3600" b="1" dirty="0">
                <a:latin typeface="Century Gothic" panose="020B0502020202020204" pitchFamily="34" charset="0"/>
              </a:rPr>
              <a:t>-</a:t>
            </a:r>
            <a:r>
              <a:rPr lang="en-GB" sz="3600" b="1" dirty="0" err="1">
                <a:latin typeface="Century Gothic" panose="020B0502020202020204" pitchFamily="34" charset="0"/>
              </a:rPr>
              <a:t>ful</a:t>
            </a:r>
            <a:r>
              <a:rPr lang="en-GB" sz="3600" b="1" dirty="0">
                <a:latin typeface="Century Gothic" panose="020B0502020202020204" pitchFamily="34" charset="0"/>
              </a:rPr>
              <a:t>    	-</a:t>
            </a:r>
            <a:r>
              <a:rPr lang="en-GB" sz="3600" b="1" dirty="0" err="1">
                <a:latin typeface="Century Gothic" panose="020B0502020202020204" pitchFamily="34" charset="0"/>
              </a:rPr>
              <a:t>ly</a:t>
            </a:r>
            <a:r>
              <a:rPr lang="en-GB" sz="3600" b="1" dirty="0">
                <a:latin typeface="Century Gothic" panose="020B0502020202020204" pitchFamily="34" charset="0"/>
              </a:rPr>
              <a:t> 		     -</a:t>
            </a:r>
            <a:r>
              <a:rPr lang="en-GB" sz="3600" b="1" dirty="0" err="1">
                <a:latin typeface="Century Gothic" panose="020B0502020202020204" pitchFamily="34" charset="0"/>
              </a:rPr>
              <a:t>ment</a:t>
            </a:r>
            <a:r>
              <a:rPr lang="en-GB" sz="3600" b="1" dirty="0">
                <a:latin typeface="Century Gothic" panose="020B0502020202020204" pitchFamily="34" charset="0"/>
              </a:rPr>
              <a:t> 	 </a:t>
            </a:r>
          </a:p>
          <a:p>
            <a:pPr>
              <a:buNone/>
            </a:pPr>
            <a:r>
              <a:rPr lang="en-GB" sz="3600" b="1" dirty="0">
                <a:latin typeface="Century Gothic" panose="020B0502020202020204" pitchFamily="34" charset="0"/>
              </a:rPr>
              <a:t>-ness</a:t>
            </a:r>
          </a:p>
          <a:p>
            <a:pPr>
              <a:buNone/>
            </a:pPr>
            <a:endParaRPr lang="en-GB" sz="3200" b="1" dirty="0">
              <a:latin typeface="Comic Sans MS" pitchFamily="66" charset="0"/>
            </a:endParaRPr>
          </a:p>
          <a:p>
            <a:pPr>
              <a:buNone/>
            </a:pPr>
            <a:endParaRPr lang="en-GB" sz="4000" dirty="0">
              <a:latin typeface="Comic Sans MS" pitchFamily="66" charset="0"/>
            </a:endParaRPr>
          </a:p>
          <a:p>
            <a:endParaRPr lang="en-GB" sz="2000" dirty="0">
              <a:latin typeface="Comic Sans MS" pitchFamily="66"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1068-42DF-4F10-A6AF-892B2D242153}"/>
              </a:ext>
            </a:extLst>
          </p:cNvPr>
          <p:cNvSpPr>
            <a:spLocks noGrp="1"/>
          </p:cNvSpPr>
          <p:nvPr>
            <p:ph type="title"/>
          </p:nvPr>
        </p:nvSpPr>
        <p:spPr/>
        <p:txBody>
          <a:bodyPr/>
          <a:lstStyle/>
          <a:p>
            <a:br>
              <a:rPr lang="en-GB" dirty="0">
                <a:latin typeface="Century Gothic" panose="020B0502020202020204" pitchFamily="34" charset="0"/>
              </a:rPr>
            </a:br>
            <a:endParaRPr lang="en-GB" dirty="0">
              <a:latin typeface="Century Gothic" panose="020B0502020202020204" pitchFamily="34" charset="0"/>
            </a:endParaRPr>
          </a:p>
        </p:txBody>
      </p:sp>
      <p:sp>
        <p:nvSpPr>
          <p:cNvPr id="3" name="Rectangle 2">
            <a:extLst>
              <a:ext uri="{FF2B5EF4-FFF2-40B4-BE49-F238E27FC236}">
                <a16:creationId xmlns:a16="http://schemas.microsoft.com/office/drawing/2014/main" id="{421BEF27-A16B-4335-BE93-9874E8AFE232}"/>
              </a:ext>
            </a:extLst>
          </p:cNvPr>
          <p:cNvSpPr/>
          <p:nvPr/>
        </p:nvSpPr>
        <p:spPr>
          <a:xfrm>
            <a:off x="966216" y="3284984"/>
            <a:ext cx="7467600" cy="369332"/>
          </a:xfrm>
          <a:prstGeom prst="rect">
            <a:avLst/>
          </a:prstGeom>
        </p:spPr>
        <p:txBody>
          <a:bodyPr wrap="square">
            <a:spAutoFit/>
          </a:bodyPr>
          <a:lstStyle/>
          <a:p>
            <a:r>
              <a:rPr lang="en-GB" dirty="0">
                <a:solidFill>
                  <a:srgbClr val="FFC000"/>
                </a:solidFill>
                <a:latin typeface="Comic Sans MS" pitchFamily="66" charset="0"/>
                <a:hlinkClick r:id="rId2"/>
              </a:rPr>
              <a:t>https://home.oxfordowl.co.uk/reading/learn-to-read-phonics/</a:t>
            </a:r>
            <a:endParaRPr lang="en-GB" dirty="0">
              <a:solidFill>
                <a:srgbClr val="FFC000"/>
              </a:solidFill>
              <a:latin typeface="Comic Sans MS" pitchFamily="66" charset="0"/>
            </a:endParaRPr>
          </a:p>
        </p:txBody>
      </p:sp>
      <p:sp>
        <p:nvSpPr>
          <p:cNvPr id="4" name="Footer Placeholder 3"/>
          <p:cNvSpPr>
            <a:spLocks noGrp="1"/>
          </p:cNvSpPr>
          <p:nvPr>
            <p:ph type="ftr" sz="quarter" idx="12"/>
          </p:nvPr>
        </p:nvSpPr>
        <p:spPr/>
        <p:txBody>
          <a:bodyPr/>
          <a:lstStyle/>
          <a:p>
            <a:endParaRPr lang="en-GB" dirty="0"/>
          </a:p>
        </p:txBody>
      </p:sp>
      <p:sp>
        <p:nvSpPr>
          <p:cNvPr id="5" name="Slide Number Placeholder 4"/>
          <p:cNvSpPr>
            <a:spLocks noGrp="1"/>
          </p:cNvSpPr>
          <p:nvPr>
            <p:ph type="sldNum" sz="quarter" idx="11"/>
          </p:nvPr>
        </p:nvSpPr>
        <p:spPr/>
        <p:txBody>
          <a:bodyPr/>
          <a:lstStyle/>
          <a:p>
            <a:fld id="{EDF6492B-58F1-4CFF-B887-177A2D1BD2C7}" type="slidenum">
              <a:rPr lang="en-GB" smtClean="0"/>
              <a:pPr/>
              <a:t>13</a:t>
            </a:fld>
            <a:endParaRPr lang="en-GB"/>
          </a:p>
        </p:txBody>
      </p:sp>
    </p:spTree>
    <p:extLst>
      <p:ext uri="{BB962C8B-B14F-4D97-AF65-F5344CB8AC3E}">
        <p14:creationId xmlns:p14="http://schemas.microsoft.com/office/powerpoint/2010/main" val="219912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pPr marL="0" indent="0">
              <a:buNone/>
            </a:pPr>
            <a:r>
              <a:rPr lang="en-GB" sz="3200" dirty="0">
                <a:latin typeface="Century Gothic" panose="020B0502020202020204" pitchFamily="34" charset="0"/>
              </a:rPr>
              <a:t>Breaking down the individual sounds/digraphs for speaking, reading and spelling a word.</a:t>
            </a:r>
          </a:p>
          <a:p>
            <a:pPr algn="ctr">
              <a:buNone/>
            </a:pPr>
            <a:r>
              <a:rPr lang="en-GB" sz="10000" dirty="0">
                <a:latin typeface="Century Gothic" panose="020B0502020202020204" pitchFamily="34" charset="0"/>
              </a:rPr>
              <a:t>cat</a:t>
            </a:r>
          </a:p>
          <a:p>
            <a:pPr algn="ctr">
              <a:buNone/>
            </a:pPr>
            <a:r>
              <a:rPr lang="en-GB" sz="10000" dirty="0">
                <a:latin typeface="Century Gothic" panose="020B0502020202020204" pitchFamily="34" charset="0"/>
              </a:rPr>
              <a:t>c  a  t</a:t>
            </a:r>
          </a:p>
          <a:p>
            <a:pPr>
              <a:buNone/>
            </a:pPr>
            <a:endParaRPr lang="en-GB" sz="7200" dirty="0">
              <a:latin typeface="Comic Sans MS" pitchFamily="66" charset="0"/>
            </a:endParaRPr>
          </a:p>
        </p:txBody>
      </p:sp>
      <p:sp>
        <p:nvSpPr>
          <p:cNvPr id="4" name="Oval 3"/>
          <p:cNvSpPr/>
          <p:nvPr/>
        </p:nvSpPr>
        <p:spPr>
          <a:xfrm>
            <a:off x="3044559"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99992"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868144" y="59492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Segmenting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a:latin typeface="Century Gothic" panose="020B0502020202020204" pitchFamily="34" charset="0"/>
              </a:rPr>
              <a:t>Queen</a:t>
            </a:r>
          </a:p>
          <a:p>
            <a:pPr algn="ctr">
              <a:buNone/>
            </a:pPr>
            <a:r>
              <a:rPr lang="en-GB" sz="13000" dirty="0">
                <a:latin typeface="Century Gothic" panose="020B0502020202020204" pitchFamily="34" charset="0"/>
              </a:rPr>
              <a:t>Qu </a:t>
            </a:r>
            <a:r>
              <a:rPr lang="en-GB" sz="13000" dirty="0" err="1">
                <a:latin typeface="Century Gothic" panose="020B0502020202020204" pitchFamily="34" charset="0"/>
              </a:rPr>
              <a:t>ee</a:t>
            </a:r>
            <a:r>
              <a:rPr lang="en-GB" sz="13000" dirty="0">
                <a:latin typeface="Century Gothic" panose="020B0502020202020204" pitchFamily="34" charset="0"/>
              </a:rPr>
              <a:t> n</a:t>
            </a:r>
          </a:p>
          <a:p>
            <a:pPr>
              <a:buNone/>
            </a:pPr>
            <a:endParaRPr lang="en-GB" sz="7200" dirty="0">
              <a:latin typeface="Comic Sans MS" pitchFamily="66" charset="0"/>
            </a:endParaRPr>
          </a:p>
        </p:txBody>
      </p:sp>
      <p:sp>
        <p:nvSpPr>
          <p:cNvPr id="4" name="Oval 3"/>
          <p:cNvSpPr/>
          <p:nvPr/>
        </p:nvSpPr>
        <p:spPr>
          <a:xfrm>
            <a:off x="1475656" y="5409550"/>
            <a:ext cx="244827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27984" y="5445224"/>
            <a:ext cx="1944216" cy="399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164288"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Blending</a:t>
            </a:r>
          </a:p>
        </p:txBody>
      </p:sp>
      <p:sp>
        <p:nvSpPr>
          <p:cNvPr id="3" name="Content Placeholder 2"/>
          <p:cNvSpPr>
            <a:spLocks noGrp="1"/>
          </p:cNvSpPr>
          <p:nvPr>
            <p:ph sz="quarter" idx="1"/>
          </p:nvPr>
        </p:nvSpPr>
        <p:spPr>
          <a:xfrm>
            <a:off x="179512" y="1412776"/>
            <a:ext cx="8784976" cy="5616624"/>
          </a:xfrm>
        </p:spPr>
        <p:txBody>
          <a:bodyPr>
            <a:noAutofit/>
          </a:bodyPr>
          <a:lstStyle/>
          <a:p>
            <a:pPr>
              <a:buNone/>
            </a:pPr>
            <a:r>
              <a:rPr lang="en-GB" sz="3200" dirty="0">
                <a:latin typeface="Century Gothic" panose="020B0502020202020204" pitchFamily="34" charset="0"/>
              </a:rPr>
              <a:t>Putting all the sounds back together again, to say/read/spell the whole word.</a:t>
            </a:r>
          </a:p>
          <a:p>
            <a:pPr algn="ctr">
              <a:buNone/>
            </a:pPr>
            <a:r>
              <a:rPr lang="en-GB" sz="13000" dirty="0">
                <a:latin typeface="Century Gothic" panose="020B0502020202020204" pitchFamily="34" charset="0"/>
              </a:rPr>
              <a:t>c  a  t</a:t>
            </a:r>
          </a:p>
          <a:p>
            <a:pPr algn="ctr">
              <a:buNone/>
            </a:pPr>
            <a:r>
              <a:rPr lang="en-GB" sz="12000" u="sng" dirty="0">
                <a:latin typeface="Century Gothic" panose="020B0502020202020204" pitchFamily="34" charset="0"/>
              </a:rPr>
              <a:t>cat</a:t>
            </a:r>
          </a:p>
          <a:p>
            <a:pPr algn="ctr">
              <a:buNone/>
            </a:pPr>
            <a:endParaRPr lang="en-GB" sz="13000" dirty="0">
              <a:latin typeface="Comic Sans MS" pitchFamily="66" charset="0"/>
            </a:endParaRPr>
          </a:p>
          <a:p>
            <a:pPr>
              <a:buNone/>
            </a:pPr>
            <a:endParaRPr lang="en-GB" sz="7200" dirty="0">
              <a:latin typeface="Comic Sans MS" pitchFamily="66" charset="0"/>
            </a:endParaRPr>
          </a:p>
        </p:txBody>
      </p:sp>
      <p:sp>
        <p:nvSpPr>
          <p:cNvPr id="4" name="Oval 3"/>
          <p:cNvSpPr/>
          <p:nvPr/>
        </p:nvSpPr>
        <p:spPr>
          <a:xfrm>
            <a:off x="26277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99992"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28184" y="4581128"/>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7467600" cy="1143000"/>
          </a:xfrm>
        </p:spPr>
        <p:txBody>
          <a:bodyPr>
            <a:normAutofit/>
          </a:bodyPr>
          <a:lstStyle/>
          <a:p>
            <a:pPr algn="ctr"/>
            <a:r>
              <a:rPr lang="en-GB" sz="6000" dirty="0">
                <a:latin typeface="Century Gothic" panose="020B0502020202020204" pitchFamily="34" charset="0"/>
              </a:rPr>
              <a:t>Blending</a:t>
            </a:r>
          </a:p>
        </p:txBody>
      </p:sp>
      <p:sp>
        <p:nvSpPr>
          <p:cNvPr id="3" name="Content Placeholder 2"/>
          <p:cNvSpPr>
            <a:spLocks noGrp="1"/>
          </p:cNvSpPr>
          <p:nvPr>
            <p:ph sz="quarter" idx="1"/>
          </p:nvPr>
        </p:nvSpPr>
        <p:spPr>
          <a:xfrm>
            <a:off x="179512" y="1412776"/>
            <a:ext cx="8784976" cy="5061176"/>
          </a:xfrm>
        </p:spPr>
        <p:txBody>
          <a:bodyPr>
            <a:noAutofit/>
          </a:bodyPr>
          <a:lstStyle/>
          <a:p>
            <a:pPr algn="ctr">
              <a:buNone/>
            </a:pPr>
            <a:r>
              <a:rPr lang="en-GB" sz="13000" dirty="0" err="1">
                <a:latin typeface="Century Gothic" panose="020B0502020202020204" pitchFamily="34" charset="0"/>
              </a:rPr>
              <a:t>Qu</a:t>
            </a:r>
            <a:r>
              <a:rPr lang="en-GB" sz="13000" dirty="0">
                <a:latin typeface="Century Gothic" panose="020B0502020202020204" pitchFamily="34" charset="0"/>
              </a:rPr>
              <a:t>  </a:t>
            </a:r>
            <a:r>
              <a:rPr lang="en-GB" sz="13000" dirty="0" err="1">
                <a:latin typeface="Century Gothic" panose="020B0502020202020204" pitchFamily="34" charset="0"/>
              </a:rPr>
              <a:t>ee</a:t>
            </a:r>
            <a:r>
              <a:rPr lang="en-GB" sz="13000" dirty="0">
                <a:latin typeface="Century Gothic" panose="020B0502020202020204" pitchFamily="34" charset="0"/>
              </a:rPr>
              <a:t>  n</a:t>
            </a:r>
          </a:p>
          <a:p>
            <a:pPr algn="ctr">
              <a:buNone/>
            </a:pPr>
            <a:r>
              <a:rPr lang="en-GB" sz="13000" u="sng" dirty="0">
                <a:latin typeface="Century Gothic" panose="020B0502020202020204" pitchFamily="34" charset="0"/>
              </a:rPr>
              <a:t>Queen</a:t>
            </a:r>
          </a:p>
          <a:p>
            <a:pPr>
              <a:buNone/>
            </a:pPr>
            <a:endParaRPr lang="en-GB" sz="7200" dirty="0">
              <a:latin typeface="Comic Sans MS" pitchFamily="66" charset="0"/>
            </a:endParaRPr>
          </a:p>
        </p:txBody>
      </p:sp>
      <p:sp>
        <p:nvSpPr>
          <p:cNvPr id="4" name="Oval 3"/>
          <p:cNvSpPr/>
          <p:nvPr/>
        </p:nvSpPr>
        <p:spPr>
          <a:xfrm>
            <a:off x="1043608" y="3429000"/>
            <a:ext cx="244827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427984" y="3189459"/>
            <a:ext cx="1800200" cy="3835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524328" y="328498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6"/>
          </p:nvPr>
        </p:nvSpPr>
        <p:spPr/>
        <p:txBody>
          <a:bodyPr/>
          <a:lstStyle/>
          <a:p>
            <a:endParaRPr lang="en-GB" dirty="0"/>
          </a:p>
        </p:txBody>
      </p:sp>
      <p:sp>
        <p:nvSpPr>
          <p:cNvPr id="8" name="Slide Number Placeholder 7"/>
          <p:cNvSpPr>
            <a:spLocks noGrp="1"/>
          </p:cNvSpPr>
          <p:nvPr>
            <p:ph type="sldNum" sz="quarter" idx="15"/>
          </p:nvPr>
        </p:nvSpPr>
        <p:spPr/>
        <p:txBody>
          <a:bodyPr/>
          <a:lstStyle/>
          <a:p>
            <a:fld id="{EDF6492B-58F1-4CFF-B887-177A2D1BD2C7}"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24744"/>
          </a:xfrm>
        </p:spPr>
        <p:txBody>
          <a:bodyPr>
            <a:noAutofit/>
          </a:bodyPr>
          <a:lstStyle/>
          <a:p>
            <a:pPr algn="ctr"/>
            <a:r>
              <a:rPr lang="en-GB" sz="2800" dirty="0">
                <a:latin typeface="Century Gothic" panose="020B0502020202020204" pitchFamily="34" charset="0"/>
              </a:rPr>
              <a:t>What does a high quality Phonics session look like </a:t>
            </a:r>
            <a:r>
              <a:rPr lang="en-GB" sz="2800">
                <a:latin typeface="Century Gothic" panose="020B0502020202020204" pitchFamily="34" charset="0"/>
              </a:rPr>
              <a:t>at RUSSELL LOWER?</a:t>
            </a:r>
            <a:endParaRPr lang="en-GB" sz="2800" dirty="0">
              <a:latin typeface="Century Gothic" panose="020B0502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518443175"/>
              </p:ext>
            </p:extLst>
          </p:nvPr>
        </p:nvGraphicFramePr>
        <p:xfrm>
          <a:off x="107504" y="1124745"/>
          <a:ext cx="8640960" cy="5765210"/>
        </p:xfrm>
        <a:graphic>
          <a:graphicData uri="http://schemas.openxmlformats.org/drawingml/2006/table">
            <a:tbl>
              <a:tblPr/>
              <a:tblGrid>
                <a:gridCol w="2803845">
                  <a:extLst>
                    <a:ext uri="{9D8B030D-6E8A-4147-A177-3AD203B41FA5}">
                      <a16:colId xmlns:a16="http://schemas.microsoft.com/office/drawing/2014/main" val="20000"/>
                    </a:ext>
                  </a:extLst>
                </a:gridCol>
                <a:gridCol w="5837115">
                  <a:extLst>
                    <a:ext uri="{9D8B030D-6E8A-4147-A177-3AD203B41FA5}">
                      <a16:colId xmlns:a16="http://schemas.microsoft.com/office/drawing/2014/main" val="20001"/>
                    </a:ext>
                  </a:extLst>
                </a:gridCol>
              </a:tblGrid>
              <a:tr h="836271">
                <a:tc>
                  <a:txBody>
                    <a:bodyPr/>
                    <a:lstStyle/>
                    <a:p>
                      <a:pPr>
                        <a:spcBef>
                          <a:spcPts val="300"/>
                        </a:spcBef>
                        <a:spcAft>
                          <a:spcPts val="0"/>
                        </a:spcAft>
                      </a:pPr>
                      <a:r>
                        <a:rPr lang="en-GB" sz="2800" b="1" dirty="0">
                          <a:latin typeface="Century Gothic" panose="020B0502020202020204" pitchFamily="34" charset="0"/>
                          <a:ea typeface="Calibri"/>
                          <a:cs typeface="Times New Roman"/>
                        </a:rPr>
                        <a:t>Revisit/Revise</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Songs and flashcards to practice phonemes/graphemes learnt so far.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94765">
                <a:tc>
                  <a:txBody>
                    <a:bodyPr/>
                    <a:lstStyle/>
                    <a:p>
                      <a:pPr>
                        <a:spcBef>
                          <a:spcPts val="300"/>
                        </a:spcBef>
                        <a:spcAft>
                          <a:spcPts val="0"/>
                        </a:spcAft>
                      </a:pPr>
                      <a:r>
                        <a:rPr lang="en-GB" sz="2800" b="1" dirty="0">
                          <a:latin typeface="Century Gothic" panose="020B0502020202020204" pitchFamily="34" charset="0"/>
                          <a:ea typeface="Calibri"/>
                          <a:cs typeface="Times New Roman"/>
                        </a:rPr>
                        <a:t>Teach </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Teach new phoneme, e.g. </a:t>
                      </a:r>
                      <a:r>
                        <a:rPr lang="en-GB" sz="2200" b="1" i="1" dirty="0">
                          <a:latin typeface="Century Gothic" panose="020B0502020202020204" pitchFamily="34" charset="0"/>
                          <a:ea typeface="Calibri"/>
                          <a:cs typeface="Times New Roman"/>
                        </a:rPr>
                        <a:t>‘air’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718916">
                <a:tc>
                  <a:txBody>
                    <a:bodyPr/>
                    <a:lstStyle/>
                    <a:p>
                      <a:pPr>
                        <a:spcBef>
                          <a:spcPts val="300"/>
                        </a:spcBef>
                        <a:spcAft>
                          <a:spcPts val="0"/>
                        </a:spcAft>
                      </a:pPr>
                      <a:r>
                        <a:rPr lang="en-GB" sz="2800" b="1">
                          <a:latin typeface="Century Gothic" panose="020B0502020202020204" pitchFamily="34" charset="0"/>
                          <a:ea typeface="Calibri"/>
                          <a:cs typeface="Times New Roman"/>
                        </a:rPr>
                        <a:t>Practice </a:t>
                      </a:r>
                      <a:endParaRPr lang="en-GB" sz="280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Read and Spell, e.g. play ‘Buried Treasure’ – identify real and non- words containing the focus phoneme: </a:t>
                      </a:r>
                    </a:p>
                    <a:p>
                      <a:pPr>
                        <a:spcBef>
                          <a:spcPts val="300"/>
                        </a:spcBef>
                        <a:spcAft>
                          <a:spcPts val="0"/>
                        </a:spcAft>
                      </a:pPr>
                      <a:r>
                        <a:rPr lang="en-GB" sz="2200" b="1" i="1" dirty="0">
                          <a:latin typeface="Century Gothic" panose="020B0502020202020204" pitchFamily="34" charset="0"/>
                          <a:ea typeface="Calibri"/>
                          <a:cs typeface="Times New Roman"/>
                        </a:rPr>
                        <a:t>air,  </a:t>
                      </a:r>
                      <a:r>
                        <a:rPr lang="en-GB" sz="2200" b="1" i="1" u="sng" dirty="0" err="1">
                          <a:latin typeface="Century Gothic" panose="020B0502020202020204" pitchFamily="34" charset="0"/>
                          <a:ea typeface="Calibri"/>
                          <a:cs typeface="Times New Roman"/>
                        </a:rPr>
                        <a:t>zair</a:t>
                      </a:r>
                      <a:r>
                        <a:rPr lang="en-GB" sz="2200" b="1" i="1" dirty="0">
                          <a:latin typeface="Century Gothic" panose="020B0502020202020204" pitchFamily="34" charset="0"/>
                          <a:ea typeface="Calibri"/>
                          <a:cs typeface="Times New Roman"/>
                        </a:rPr>
                        <a:t>, fair, hair, lair, pair, </a:t>
                      </a:r>
                      <a:r>
                        <a:rPr lang="en-GB" sz="2200" b="1" i="1" u="sng" dirty="0" err="1">
                          <a:latin typeface="Century Gothic" panose="020B0502020202020204" pitchFamily="34" charset="0"/>
                          <a:ea typeface="Calibri"/>
                          <a:cs typeface="Times New Roman"/>
                        </a:rPr>
                        <a:t>vair</a:t>
                      </a:r>
                      <a:r>
                        <a:rPr lang="en-GB" sz="2200" b="1" i="1" dirty="0">
                          <a:latin typeface="Century Gothic" panose="020B0502020202020204" pitchFamily="34" charset="0"/>
                          <a:ea typeface="Calibri"/>
                          <a:cs typeface="Times New Roman"/>
                        </a:rPr>
                        <a:t>, </a:t>
                      </a:r>
                      <a:r>
                        <a:rPr lang="en-GB" sz="2200" b="1" i="1" u="sng" dirty="0" err="1">
                          <a:latin typeface="Century Gothic" panose="020B0502020202020204" pitchFamily="34" charset="0"/>
                          <a:ea typeface="Calibri"/>
                          <a:cs typeface="Times New Roman"/>
                        </a:rPr>
                        <a:t>sair</a:t>
                      </a:r>
                      <a:r>
                        <a:rPr lang="en-GB" sz="2200" b="1" i="1" dirty="0">
                          <a:latin typeface="Century Gothic" panose="020B0502020202020204" pitchFamily="34" charset="0"/>
                          <a:ea typeface="Calibri"/>
                          <a:cs typeface="Times New Roman"/>
                        </a:rPr>
                        <a:t>, </a:t>
                      </a:r>
                      <a:r>
                        <a:rPr lang="en-GB" sz="2200" b="1" i="1" u="sng" dirty="0" err="1">
                          <a:latin typeface="Century Gothic" panose="020B0502020202020204" pitchFamily="34" charset="0"/>
                          <a:ea typeface="Calibri"/>
                          <a:cs typeface="Times New Roman"/>
                        </a:rPr>
                        <a:t>thair</a:t>
                      </a:r>
                      <a:endParaRPr lang="en-GB" sz="2200" b="1" i="1" u="sng"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83303">
                <a:tc>
                  <a:txBody>
                    <a:bodyPr/>
                    <a:lstStyle/>
                    <a:p>
                      <a:pPr>
                        <a:spcBef>
                          <a:spcPts val="300"/>
                        </a:spcBef>
                        <a:spcAft>
                          <a:spcPts val="0"/>
                        </a:spcAft>
                      </a:pPr>
                      <a:r>
                        <a:rPr lang="en-GB" sz="2800" b="1" dirty="0">
                          <a:latin typeface="Century Gothic" panose="020B0502020202020204" pitchFamily="34" charset="0"/>
                          <a:ea typeface="Calibri"/>
                          <a:cs typeface="Times New Roman"/>
                        </a:rPr>
                        <a:t>Apply </a:t>
                      </a:r>
                    </a:p>
                    <a:p>
                      <a:pPr>
                        <a:spcBef>
                          <a:spcPts val="300"/>
                        </a:spcBef>
                        <a:spcAft>
                          <a:spcPts val="0"/>
                        </a:spcAft>
                      </a:pPr>
                      <a:endParaRPr lang="en-GB" sz="2800" b="1" dirty="0">
                        <a:latin typeface="Century Gothic" panose="020B0502020202020204" pitchFamily="34" charset="0"/>
                        <a:ea typeface="Calibri"/>
                        <a:cs typeface="Times New Roman"/>
                      </a:endParaRPr>
                    </a:p>
                    <a:p>
                      <a:pPr>
                        <a:spcBef>
                          <a:spcPts val="300"/>
                        </a:spcBef>
                        <a:spcAft>
                          <a:spcPts val="0"/>
                        </a:spcAft>
                      </a:pPr>
                      <a:endParaRPr lang="en-GB" sz="2800" b="1" dirty="0">
                        <a:latin typeface="Century Gothic" panose="020B0502020202020204" pitchFamily="34" charset="0"/>
                        <a:ea typeface="Calibri"/>
                        <a:cs typeface="Times New Roman"/>
                      </a:endParaRPr>
                    </a:p>
                    <a:p>
                      <a:pPr>
                        <a:spcBef>
                          <a:spcPts val="300"/>
                        </a:spcBef>
                        <a:spcAft>
                          <a:spcPts val="0"/>
                        </a:spcAft>
                      </a:pPr>
                      <a:r>
                        <a:rPr lang="en-GB" sz="2800" b="1" dirty="0">
                          <a:latin typeface="Century Gothic" panose="020B0502020202020204" pitchFamily="34" charset="0"/>
                          <a:ea typeface="Calibri"/>
                          <a:cs typeface="Times New Roman"/>
                        </a:rPr>
                        <a:t>Assess and Review</a:t>
                      </a:r>
                      <a:endParaRPr lang="en-GB" sz="2800" dirty="0">
                        <a:latin typeface="Century Gothic" panose="020B0502020202020204"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Bef>
                          <a:spcPts val="300"/>
                        </a:spcBef>
                        <a:spcAft>
                          <a:spcPts val="0"/>
                        </a:spcAft>
                      </a:pPr>
                      <a:r>
                        <a:rPr lang="en-GB" sz="2200" dirty="0">
                          <a:latin typeface="Century Gothic" panose="020B0502020202020204" pitchFamily="34" charset="0"/>
                          <a:ea typeface="Calibri"/>
                          <a:cs typeface="Times New Roman"/>
                        </a:rPr>
                        <a:t>- Read and write sentences with focus phoneme/s:</a:t>
                      </a:r>
                    </a:p>
                    <a:p>
                      <a:pPr>
                        <a:spcBef>
                          <a:spcPts val="300"/>
                        </a:spcBef>
                        <a:spcAft>
                          <a:spcPts val="0"/>
                        </a:spcAft>
                      </a:pPr>
                      <a:r>
                        <a:rPr lang="en-GB" sz="2200" b="1" i="1" dirty="0">
                          <a:latin typeface="Century Gothic" panose="020B0502020202020204" pitchFamily="34" charset="0"/>
                          <a:ea typeface="Calibri"/>
                          <a:cs typeface="Times New Roman"/>
                        </a:rPr>
                        <a:t>The girl had a long h</a:t>
                      </a:r>
                      <a:r>
                        <a:rPr lang="en-GB" sz="2200" b="1" i="1" u="sng" dirty="0">
                          <a:latin typeface="Century Gothic" panose="020B0502020202020204" pitchFamily="34" charset="0"/>
                          <a:ea typeface="Calibri"/>
                          <a:cs typeface="Times New Roman"/>
                        </a:rPr>
                        <a:t>air</a:t>
                      </a:r>
                      <a:r>
                        <a:rPr lang="en-GB" sz="2200" b="1" i="1" dirty="0">
                          <a:latin typeface="Century Gothic" panose="020B0502020202020204" pitchFamily="34" charset="0"/>
                          <a:ea typeface="Calibri"/>
                          <a:cs typeface="Times New Roman"/>
                        </a:rPr>
                        <a:t>.</a:t>
                      </a:r>
                    </a:p>
                    <a:p>
                      <a:pPr>
                        <a:spcBef>
                          <a:spcPts val="300"/>
                        </a:spcBef>
                        <a:spcAft>
                          <a:spcPts val="0"/>
                        </a:spcAft>
                      </a:pPr>
                      <a:r>
                        <a:rPr lang="en-GB" sz="2200" b="1" i="1" dirty="0">
                          <a:latin typeface="Century Gothic" panose="020B0502020202020204" pitchFamily="34" charset="0"/>
                          <a:ea typeface="Calibri"/>
                          <a:cs typeface="Times New Roman"/>
                        </a:rPr>
                        <a:t>The boy played hook a duck at the f</a:t>
                      </a:r>
                      <a:r>
                        <a:rPr lang="en-GB" sz="2200" b="1" i="1" u="sng" dirty="0">
                          <a:latin typeface="Century Gothic" panose="020B0502020202020204" pitchFamily="34" charset="0"/>
                          <a:ea typeface="Calibri"/>
                          <a:cs typeface="Times New Roman"/>
                        </a:rPr>
                        <a:t>air</a:t>
                      </a:r>
                      <a:r>
                        <a:rPr lang="en-GB" sz="2200" b="1" i="1" dirty="0">
                          <a:latin typeface="Century Gothic" panose="020B0502020202020204" pitchFamily="34" charset="0"/>
                          <a:ea typeface="Calibri"/>
                          <a:cs typeface="Times New Roman"/>
                        </a:rPr>
                        <a:t>.</a:t>
                      </a:r>
                    </a:p>
                    <a:p>
                      <a:pPr>
                        <a:spcBef>
                          <a:spcPts val="300"/>
                        </a:spcBef>
                        <a:spcAft>
                          <a:spcPts val="0"/>
                        </a:spcAft>
                      </a:pPr>
                      <a:r>
                        <a:rPr lang="en-GB" sz="2200" b="0" dirty="0">
                          <a:latin typeface="Century Gothic" panose="020B0502020202020204" pitchFamily="34" charset="0"/>
                          <a:ea typeface="Calibri"/>
                          <a:cs typeface="Times New Roman"/>
                        </a:rPr>
                        <a:t>- Check knowledge and understanding of the teaching and learning focus via games and fun techniques.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58F6-06F0-4BB0-928F-5507D9E95D16}"/>
              </a:ext>
            </a:extLst>
          </p:cNvPr>
          <p:cNvSpPr>
            <a:spLocks noGrp="1"/>
          </p:cNvSpPr>
          <p:nvPr>
            <p:ph type="title"/>
          </p:nvPr>
        </p:nvSpPr>
        <p:spPr/>
        <p:txBody>
          <a:bodyPr>
            <a:normAutofit/>
          </a:bodyPr>
          <a:lstStyle/>
          <a:p>
            <a:r>
              <a:rPr lang="en-GB" dirty="0">
                <a:latin typeface="Century Gothic" panose="020B0502020202020204" pitchFamily="34" charset="0"/>
              </a:rPr>
              <a:t>Ofsted findings– ‘the best schools…’</a:t>
            </a:r>
          </a:p>
        </p:txBody>
      </p:sp>
      <p:sp>
        <p:nvSpPr>
          <p:cNvPr id="3" name="Content Placeholder 2">
            <a:extLst>
              <a:ext uri="{FF2B5EF4-FFF2-40B4-BE49-F238E27FC236}">
                <a16:creationId xmlns:a16="http://schemas.microsoft.com/office/drawing/2014/main" id="{E425B78C-96B1-4B06-8483-C37F9D76EAC1}"/>
              </a:ext>
            </a:extLst>
          </p:cNvPr>
          <p:cNvSpPr>
            <a:spLocks noGrp="1"/>
          </p:cNvSpPr>
          <p:nvPr>
            <p:ph sz="quarter" idx="1"/>
          </p:nvPr>
        </p:nvSpPr>
        <p:spPr/>
        <p:txBody>
          <a:bodyPr/>
          <a:lstStyle/>
          <a:p>
            <a:r>
              <a:rPr lang="en-GB" dirty="0">
                <a:latin typeface="Century Gothic" panose="020B0502020202020204" pitchFamily="34" charset="0"/>
              </a:rPr>
              <a:t>Ensure active involvement from pupils – make sure each session is varied and fun .</a:t>
            </a:r>
          </a:p>
          <a:p>
            <a:r>
              <a:rPr lang="en-GB" dirty="0">
                <a:latin typeface="Century Gothic" panose="020B0502020202020204" pitchFamily="34" charset="0"/>
              </a:rPr>
              <a:t>Detailed assessments and tracking in place, half termly.</a:t>
            </a:r>
          </a:p>
          <a:p>
            <a:r>
              <a:rPr lang="en-GB" dirty="0">
                <a:latin typeface="Century Gothic" panose="020B0502020202020204" pitchFamily="34" charset="0"/>
              </a:rPr>
              <a:t>A consistent and organised approach.</a:t>
            </a:r>
          </a:p>
          <a:p>
            <a:r>
              <a:rPr lang="en-GB" dirty="0">
                <a:latin typeface="Century Gothic" panose="020B0502020202020204" pitchFamily="34" charset="0"/>
              </a:rPr>
              <a:t>Opportunities to develop reading, writing and spelling within a session.</a:t>
            </a:r>
          </a:p>
          <a:p>
            <a:r>
              <a:rPr lang="en-GB" dirty="0">
                <a:latin typeface="Century Gothic" panose="020B0502020202020204" pitchFamily="34" charset="0"/>
              </a:rPr>
              <a:t>Successful sessions have…clear structure, fast pace, praise and reinforcement.</a:t>
            </a:r>
          </a:p>
          <a:p>
            <a:r>
              <a:rPr lang="en-GB" dirty="0">
                <a:latin typeface="Century Gothic" panose="020B0502020202020204" pitchFamily="34" charset="0"/>
              </a:rPr>
              <a:t>A ’committed’ whole school approach, e.g. all teachers follow the same lesson structure and games.</a:t>
            </a: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19</a:t>
            </a:fld>
            <a:endParaRPr lang="en-GB"/>
          </a:p>
        </p:txBody>
      </p:sp>
    </p:spTree>
    <p:extLst>
      <p:ext uri="{BB962C8B-B14F-4D97-AF65-F5344CB8AC3E}">
        <p14:creationId xmlns:p14="http://schemas.microsoft.com/office/powerpoint/2010/main" val="132700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4583-A3FE-4F70-A2C5-DE69E432F187}"/>
              </a:ext>
            </a:extLst>
          </p:cNvPr>
          <p:cNvSpPr>
            <a:spLocks noGrp="1"/>
          </p:cNvSpPr>
          <p:nvPr>
            <p:ph type="title"/>
          </p:nvPr>
        </p:nvSpPr>
        <p:spPr/>
        <p:txBody>
          <a:bodyPr/>
          <a:lstStyle/>
          <a:p>
            <a:r>
              <a:rPr lang="en-GB" dirty="0">
                <a:latin typeface="Century Gothic" panose="020B0502020202020204" pitchFamily="34" charset="0"/>
              </a:rPr>
              <a:t>Aims for today’s session</a:t>
            </a:r>
          </a:p>
        </p:txBody>
      </p:sp>
      <p:sp>
        <p:nvSpPr>
          <p:cNvPr id="3" name="Content Placeholder 2">
            <a:extLst>
              <a:ext uri="{FF2B5EF4-FFF2-40B4-BE49-F238E27FC236}">
                <a16:creationId xmlns:a16="http://schemas.microsoft.com/office/drawing/2014/main" id="{98036F55-5E9D-43F0-B828-F05F3FF2B4F9}"/>
              </a:ext>
            </a:extLst>
          </p:cNvPr>
          <p:cNvSpPr>
            <a:spLocks noGrp="1"/>
          </p:cNvSpPr>
          <p:nvPr>
            <p:ph sz="quarter" idx="1"/>
          </p:nvPr>
        </p:nvSpPr>
        <p:spPr/>
        <p:txBody>
          <a:bodyPr>
            <a:normAutofit/>
          </a:bodyPr>
          <a:lstStyle/>
          <a:p>
            <a:pPr marL="685800" indent="-685800">
              <a:lnSpc>
                <a:spcPct val="150000"/>
              </a:lnSpc>
              <a:buFont typeface="Wingdings" panose="05000000000000000000" pitchFamily="2" charset="2"/>
              <a:buChar char="v"/>
            </a:pPr>
            <a:r>
              <a:rPr lang="en-US" dirty="0">
                <a:latin typeface="Century Gothic" panose="020B0502020202020204" pitchFamily="34" charset="0"/>
              </a:rPr>
              <a:t>To explain what phonics is.</a:t>
            </a:r>
            <a:endParaRPr lang="en-GB" dirty="0">
              <a:latin typeface="Century Gothic" panose="020B0502020202020204" pitchFamily="34" charset="0"/>
            </a:endParaRPr>
          </a:p>
          <a:p>
            <a:pPr marL="685800" indent="-685800">
              <a:lnSpc>
                <a:spcPct val="150000"/>
              </a:lnSpc>
              <a:buFont typeface="Wingdings" panose="05000000000000000000" pitchFamily="2" charset="2"/>
              <a:buChar char="v"/>
            </a:pPr>
            <a:r>
              <a:rPr lang="en-GB" dirty="0">
                <a:latin typeface="Century Gothic" panose="020B0502020202020204" pitchFamily="34" charset="0"/>
              </a:rPr>
              <a:t>To give you all the information you need, in order to understand why and how we teach your child phonics.</a:t>
            </a:r>
          </a:p>
          <a:p>
            <a:pPr marL="685800" indent="-685800">
              <a:lnSpc>
                <a:spcPct val="150000"/>
              </a:lnSpc>
              <a:buFont typeface="Wingdings" panose="05000000000000000000" pitchFamily="2" charset="2"/>
              <a:buChar char="v"/>
            </a:pPr>
            <a:r>
              <a:rPr lang="en-US" dirty="0">
                <a:latin typeface="Century Gothic" panose="020B0502020202020204" pitchFamily="34" charset="0"/>
              </a:rPr>
              <a:t>To give you information about the statutory phonics screening check.</a:t>
            </a:r>
            <a:endParaRPr lang="en-GB" dirty="0">
              <a:latin typeface="Century Gothic" panose="020B0502020202020204" pitchFamily="34" charset="0"/>
            </a:endParaRPr>
          </a:p>
          <a:p>
            <a:pPr marL="685800" indent="-685800">
              <a:lnSpc>
                <a:spcPct val="150000"/>
              </a:lnSpc>
              <a:buFont typeface="Wingdings" panose="05000000000000000000" pitchFamily="2" charset="2"/>
              <a:buChar char="v"/>
            </a:pPr>
            <a:r>
              <a:rPr lang="en-GB" dirty="0">
                <a:latin typeface="Century Gothic" panose="020B0502020202020204" pitchFamily="34" charset="0"/>
              </a:rPr>
              <a:t>We will also give you ideas for how you can support your child at home with phonics.</a:t>
            </a:r>
          </a:p>
          <a:p>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2</a:t>
            </a:fld>
            <a:endParaRPr lang="en-GB"/>
          </a:p>
        </p:txBody>
      </p:sp>
    </p:spTree>
    <p:extLst>
      <p:ext uri="{BB962C8B-B14F-4D97-AF65-F5344CB8AC3E}">
        <p14:creationId xmlns:p14="http://schemas.microsoft.com/office/powerpoint/2010/main" val="148650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70C0"/>
                </a:solidFill>
                <a:latin typeface="Century Gothic" panose="020B0502020202020204" pitchFamily="34" charset="0"/>
              </a:rPr>
              <a:t>Year 1 Phonics SCREENING CHECK</a:t>
            </a:r>
            <a:endParaRPr lang="en-GB" sz="2800" dirty="0">
              <a:solidFill>
                <a:srgbClr val="0070C0"/>
              </a:solidFill>
              <a:latin typeface="Century Gothic" panose="020B0502020202020204" pitchFamily="34" charset="0"/>
            </a:endParaRPr>
          </a:p>
        </p:txBody>
      </p:sp>
      <p:sp>
        <p:nvSpPr>
          <p:cNvPr id="3" name="Content Placeholder 2"/>
          <p:cNvSpPr>
            <a:spLocks noGrp="1"/>
          </p:cNvSpPr>
          <p:nvPr>
            <p:ph sz="quarter" idx="1"/>
          </p:nvPr>
        </p:nvSpPr>
        <p:spPr/>
        <p:txBody>
          <a:bodyPr>
            <a:normAutofit/>
          </a:bodyPr>
          <a:lstStyle/>
          <a:p>
            <a:r>
              <a:rPr lang="en-US" sz="2200" dirty="0">
                <a:latin typeface="Century Gothic" panose="020B0502020202020204" pitchFamily="34" charset="0"/>
              </a:rPr>
              <a:t>The Year 1 phonics screening check is not a formal test (it is statutory), but a way for teachers to ensure that children are making sufficient progress with their phonics skills to read words and that they are on track to become fluent readers who can enjoy reading for pleasure and for learning.</a:t>
            </a:r>
          </a:p>
          <a:p>
            <a:endParaRPr lang="en-US" sz="2200" dirty="0">
              <a:latin typeface="Century Gothic" panose="020B0502020202020204" pitchFamily="34" charset="0"/>
            </a:endParaRPr>
          </a:p>
          <a:p>
            <a:r>
              <a:rPr lang="en-US" sz="2200" dirty="0">
                <a:latin typeface="Century Gothic" panose="020B0502020202020204" pitchFamily="34" charset="0"/>
              </a:rPr>
              <a:t>Year 1 children usually take the phonics screening check in early June. However, due to school closures the check did not take place this year. Instead, schools are required to use a past version of the check with Year 2 pupils in November or December 2020.</a:t>
            </a:r>
          </a:p>
          <a:p>
            <a:endParaRPr lang="en-GB" sz="2200" dirty="0">
              <a:latin typeface="Century Gothic" panose="020B0502020202020204" pitchFamily="34" charset="0"/>
            </a:endParaRPr>
          </a:p>
        </p:txBody>
      </p:sp>
      <p:sp>
        <p:nvSpPr>
          <p:cNvPr id="4" name="Slide Number Placeholder 3"/>
          <p:cNvSpPr>
            <a:spLocks noGrp="1"/>
          </p:cNvSpPr>
          <p:nvPr>
            <p:ph type="sldNum" sz="quarter" idx="15"/>
          </p:nvPr>
        </p:nvSpPr>
        <p:spPr/>
        <p:txBody>
          <a:bodyPr/>
          <a:lstStyle/>
          <a:p>
            <a:fld id="{EDF6492B-58F1-4CFF-B887-177A2D1BD2C7}" type="slidenum">
              <a:rPr lang="en-GB" smtClean="0"/>
              <a:pPr/>
              <a:t>20</a:t>
            </a:fld>
            <a:endParaRPr lang="en-GB"/>
          </a:p>
        </p:txBody>
      </p:sp>
      <p:sp>
        <p:nvSpPr>
          <p:cNvPr id="5" name="Footer Placeholder 4"/>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677110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r>
              <a:rPr lang="en-US" sz="2200" dirty="0">
                <a:latin typeface="Century Gothic" panose="020B0502020202020204" pitchFamily="34" charset="0"/>
              </a:rPr>
              <a:t>Our current Year 1 pupils will complete their screening check in June 2021. Any Year 2 children who do not pass the screening check before Christmas will then be asked to complete the screening check in June 2021, alongside the Year 1 children. </a:t>
            </a:r>
          </a:p>
          <a:p>
            <a:endParaRPr lang="en-US" sz="2200" dirty="0">
              <a:latin typeface="Century Gothic" panose="020B0502020202020204" pitchFamily="34" charset="0"/>
            </a:endParaRPr>
          </a:p>
          <a:p>
            <a:r>
              <a:rPr lang="en-US" sz="2200" dirty="0">
                <a:latin typeface="Century Gothic" panose="020B0502020202020204" pitchFamily="34" charset="0"/>
              </a:rPr>
              <a:t>There are two sections in the 40-word screening check and it assesses phonics skills and knowledge learned through Reception and Year 1. Your child will read up to four words per page for their teacher and they will probably do the check in one sitting of about 5–10 minutes.</a:t>
            </a:r>
            <a:endParaRPr lang="en-GB" sz="2200" dirty="0">
              <a:latin typeface="Century Gothic" panose="020B0502020202020204" pitchFamily="34" charset="0"/>
            </a:endParaRPr>
          </a:p>
        </p:txBody>
      </p:sp>
      <p:sp>
        <p:nvSpPr>
          <p:cNvPr id="4" name="Slide Number Placeholder 3"/>
          <p:cNvSpPr>
            <a:spLocks noGrp="1"/>
          </p:cNvSpPr>
          <p:nvPr>
            <p:ph type="sldNum" sz="quarter" idx="15"/>
          </p:nvPr>
        </p:nvSpPr>
        <p:spPr/>
        <p:txBody>
          <a:bodyPr/>
          <a:lstStyle/>
          <a:p>
            <a:fld id="{EDF6492B-58F1-4CFF-B887-177A2D1BD2C7}" type="slidenum">
              <a:rPr lang="en-GB" smtClean="0"/>
              <a:pPr/>
              <a:t>21</a:t>
            </a:fld>
            <a:endParaRPr lang="en-GB"/>
          </a:p>
        </p:txBody>
      </p:sp>
      <p:sp>
        <p:nvSpPr>
          <p:cNvPr id="5" name="Footer Placeholder 4"/>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408373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9287"/>
          </a:xfrm>
        </p:spPr>
        <p:txBody>
          <a:bodyPr>
            <a:noAutofit/>
          </a:bodyPr>
          <a:lstStyle/>
          <a:p>
            <a:pPr algn="ctr"/>
            <a:r>
              <a:rPr lang="en-GB" sz="4000" dirty="0">
                <a:latin typeface="Century Gothic" panose="020B0502020202020204" pitchFamily="34" charset="0"/>
              </a:rPr>
              <a:t>Year 1 Phonics screening sample</a:t>
            </a:r>
          </a:p>
        </p:txBody>
      </p:sp>
      <p:sp>
        <p:nvSpPr>
          <p:cNvPr id="3" name="Footer Placeholder 2"/>
          <p:cNvSpPr>
            <a:spLocks noGrp="1"/>
          </p:cNvSpPr>
          <p:nvPr>
            <p:ph type="ftr" sz="quarter" idx="16"/>
          </p:nvPr>
        </p:nvSpPr>
        <p:spPr/>
        <p:txBody>
          <a:bodyPr/>
          <a:lstStyle/>
          <a:p>
            <a:endParaRPr lang="en-GB" dirty="0"/>
          </a:p>
        </p:txBody>
      </p:sp>
      <p:sp>
        <p:nvSpPr>
          <p:cNvPr id="4" name="Slide Number Placeholder 3"/>
          <p:cNvSpPr>
            <a:spLocks noGrp="1"/>
          </p:cNvSpPr>
          <p:nvPr>
            <p:ph type="sldNum" sz="quarter" idx="15"/>
          </p:nvPr>
        </p:nvSpPr>
        <p:spPr/>
        <p:txBody>
          <a:bodyPr/>
          <a:lstStyle/>
          <a:p>
            <a:fld id="{EDF6492B-58F1-4CFF-B887-177A2D1BD2C7}" type="slidenum">
              <a:rPr lang="en-GB" smtClean="0"/>
              <a:pPr/>
              <a:t>22</a:t>
            </a:fld>
            <a:endParaRPr lang="en-GB"/>
          </a:p>
        </p:txBody>
      </p:sp>
      <p:pic>
        <p:nvPicPr>
          <p:cNvPr id="5" name="Picture 4"/>
          <p:cNvPicPr>
            <a:picLocks noChangeAspect="1"/>
          </p:cNvPicPr>
          <p:nvPr/>
        </p:nvPicPr>
        <p:blipFill>
          <a:blip r:embed="rId2"/>
          <a:stretch>
            <a:fillRect/>
          </a:stretch>
        </p:blipFill>
        <p:spPr>
          <a:xfrm>
            <a:off x="446584" y="1394900"/>
            <a:ext cx="3837384" cy="5474667"/>
          </a:xfrm>
          <a:prstGeom prst="rect">
            <a:avLst/>
          </a:prstGeom>
        </p:spPr>
      </p:pic>
      <p:pic>
        <p:nvPicPr>
          <p:cNvPr id="6" name="Picture 5"/>
          <p:cNvPicPr>
            <a:picLocks noChangeAspect="1"/>
          </p:cNvPicPr>
          <p:nvPr/>
        </p:nvPicPr>
        <p:blipFill>
          <a:blip r:embed="rId3"/>
          <a:stretch>
            <a:fillRect/>
          </a:stretch>
        </p:blipFill>
        <p:spPr>
          <a:xfrm>
            <a:off x="4195900" y="1329788"/>
            <a:ext cx="3816424" cy="55140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BCE1-FCE6-4405-A5CE-6BC3A753B60D}"/>
              </a:ext>
            </a:extLst>
          </p:cNvPr>
          <p:cNvSpPr>
            <a:spLocks noGrp="1"/>
          </p:cNvSpPr>
          <p:nvPr>
            <p:ph type="title"/>
          </p:nvPr>
        </p:nvSpPr>
        <p:spPr/>
        <p:txBody>
          <a:bodyPr>
            <a:normAutofit/>
          </a:bodyPr>
          <a:lstStyle/>
          <a:p>
            <a:r>
              <a:rPr lang="en-GB" sz="4400" dirty="0">
                <a:latin typeface="Century Gothic" panose="020B0502020202020204" pitchFamily="34" charset="0"/>
              </a:rPr>
              <a:t>ACTIVITIES TO TRY</a:t>
            </a:r>
          </a:p>
        </p:txBody>
      </p:sp>
      <p:sp>
        <p:nvSpPr>
          <p:cNvPr id="3" name="Content Placeholder 2">
            <a:extLst>
              <a:ext uri="{FF2B5EF4-FFF2-40B4-BE49-F238E27FC236}">
                <a16:creationId xmlns:a16="http://schemas.microsoft.com/office/drawing/2014/main" id="{B264653A-064A-41C7-B01F-BB24FF40278C}"/>
              </a:ext>
            </a:extLst>
          </p:cNvPr>
          <p:cNvSpPr>
            <a:spLocks noGrp="1"/>
          </p:cNvSpPr>
          <p:nvPr>
            <p:ph sz="quarter" idx="1"/>
          </p:nvPr>
        </p:nvSpPr>
        <p:spPr/>
        <p:txBody>
          <a:bodyPr>
            <a:normAutofit/>
          </a:bodyPr>
          <a:lstStyle/>
          <a:p>
            <a:r>
              <a:rPr lang="en-GB" dirty="0">
                <a:solidFill>
                  <a:srgbClr val="E04020"/>
                </a:solidFill>
                <a:latin typeface="Century Gothic" panose="020B0502020202020204" pitchFamily="34" charset="0"/>
              </a:rPr>
              <a:t>Blending</a:t>
            </a:r>
          </a:p>
          <a:p>
            <a:r>
              <a:rPr lang="en-GB" dirty="0">
                <a:solidFill>
                  <a:srgbClr val="E04020"/>
                </a:solidFill>
                <a:latin typeface="Century Gothic" panose="020B0502020202020204" pitchFamily="34" charset="0"/>
              </a:rPr>
              <a:t>Segmenting</a:t>
            </a:r>
          </a:p>
          <a:p>
            <a:r>
              <a:rPr lang="en-GB" dirty="0">
                <a:solidFill>
                  <a:srgbClr val="E04020"/>
                </a:solidFill>
                <a:latin typeface="Century Gothic" panose="020B0502020202020204" pitchFamily="34" charset="0"/>
              </a:rPr>
              <a:t>Speed Spelling</a:t>
            </a:r>
          </a:p>
          <a:p>
            <a:r>
              <a:rPr lang="en-GB" dirty="0">
                <a:solidFill>
                  <a:srgbClr val="E04020"/>
                </a:solidFill>
                <a:latin typeface="Century Gothic" panose="020B0502020202020204" pitchFamily="34" charset="0"/>
              </a:rPr>
              <a:t>Rhyming Games</a:t>
            </a:r>
          </a:p>
          <a:p>
            <a:r>
              <a:rPr lang="en-GB" dirty="0">
                <a:solidFill>
                  <a:srgbClr val="E04020"/>
                </a:solidFill>
                <a:latin typeface="Century Gothic" panose="020B0502020202020204" pitchFamily="34" charset="0"/>
              </a:rPr>
              <a:t>Alliteration Games</a:t>
            </a:r>
          </a:p>
          <a:p>
            <a:r>
              <a:rPr lang="en-GB" dirty="0">
                <a:solidFill>
                  <a:srgbClr val="E04020"/>
                </a:solidFill>
                <a:latin typeface="Century Gothic" panose="020B0502020202020204" pitchFamily="34" charset="0"/>
              </a:rPr>
              <a:t>Rainbow Writing</a:t>
            </a:r>
          </a:p>
          <a:p>
            <a:r>
              <a:rPr lang="en-GB" dirty="0">
                <a:solidFill>
                  <a:srgbClr val="E04020"/>
                </a:solidFill>
                <a:latin typeface="Century Gothic" panose="020B0502020202020204" pitchFamily="34" charset="0"/>
              </a:rPr>
              <a:t>Buried Treasure</a:t>
            </a:r>
          </a:p>
          <a:p>
            <a:r>
              <a:rPr lang="en-GB" dirty="0">
                <a:solidFill>
                  <a:srgbClr val="E04020"/>
                </a:solidFill>
                <a:latin typeface="Century Gothic" panose="020B0502020202020204" pitchFamily="34" charset="0"/>
              </a:rPr>
              <a:t>Sentence Substitution and Word Matching</a:t>
            </a:r>
          </a:p>
          <a:p>
            <a:r>
              <a:rPr lang="en-GB" dirty="0">
                <a:solidFill>
                  <a:srgbClr val="E04020"/>
                </a:solidFill>
                <a:latin typeface="Century Gothic" panose="020B0502020202020204" pitchFamily="34" charset="0"/>
              </a:rPr>
              <a:t>Word Sorting</a:t>
            </a:r>
          </a:p>
        </p:txBody>
      </p:sp>
      <p:sp>
        <p:nvSpPr>
          <p:cNvPr id="4" name="Content Placeholder 3">
            <a:extLst>
              <a:ext uri="{FF2B5EF4-FFF2-40B4-BE49-F238E27FC236}">
                <a16:creationId xmlns:a16="http://schemas.microsoft.com/office/drawing/2014/main" id="{85A81E04-AF33-47DB-BE4F-FDDA53F98D64}"/>
              </a:ext>
            </a:extLst>
          </p:cNvPr>
          <p:cNvSpPr>
            <a:spLocks noGrp="1"/>
          </p:cNvSpPr>
          <p:nvPr>
            <p:ph sz="quarter" idx="2"/>
          </p:nvPr>
        </p:nvSpPr>
        <p:spPr/>
        <p:txBody>
          <a:bodyPr>
            <a:normAutofit/>
          </a:bodyPr>
          <a:lstStyle/>
          <a:p>
            <a:pPr marL="0" indent="0">
              <a:buNone/>
            </a:pPr>
            <a:endParaRPr lang="en-GB" dirty="0">
              <a:solidFill>
                <a:srgbClr val="FF3300"/>
              </a:solidFill>
              <a:latin typeface="Century Gothic" panose="020B0502020202020204" pitchFamily="34" charset="0"/>
            </a:endParaRPr>
          </a:p>
          <a:p>
            <a:r>
              <a:rPr lang="en-GB" dirty="0">
                <a:solidFill>
                  <a:srgbClr val="FF3300"/>
                </a:solidFill>
                <a:latin typeface="Century Gothic" panose="020B0502020202020204" pitchFamily="34" charset="0"/>
              </a:rPr>
              <a:t>Snap</a:t>
            </a:r>
          </a:p>
          <a:p>
            <a:r>
              <a:rPr lang="en-GB" dirty="0">
                <a:solidFill>
                  <a:srgbClr val="FF3300"/>
                </a:solidFill>
                <a:latin typeface="Century Gothic" panose="020B0502020202020204" pitchFamily="34" charset="0"/>
              </a:rPr>
              <a:t>Dictation</a:t>
            </a:r>
          </a:p>
          <a:p>
            <a:r>
              <a:rPr lang="en-GB" dirty="0">
                <a:solidFill>
                  <a:srgbClr val="FF3300"/>
                </a:solidFill>
                <a:latin typeface="Century Gothic" panose="020B0502020202020204" pitchFamily="34" charset="0"/>
              </a:rPr>
              <a:t>Sounds Bingo</a:t>
            </a:r>
          </a:p>
          <a:p>
            <a:r>
              <a:rPr lang="en-GB" dirty="0">
                <a:solidFill>
                  <a:srgbClr val="FF3300"/>
                </a:solidFill>
                <a:latin typeface="Century Gothic" panose="020B0502020202020204" pitchFamily="34" charset="0"/>
              </a:rPr>
              <a:t>Beat the Timer</a:t>
            </a:r>
          </a:p>
          <a:p>
            <a:r>
              <a:rPr lang="en-GB" dirty="0">
                <a:solidFill>
                  <a:srgbClr val="FF3300"/>
                </a:solidFill>
                <a:latin typeface="Century Gothic" panose="020B0502020202020204" pitchFamily="34" charset="0"/>
              </a:rPr>
              <a:t>Matching Pairs</a:t>
            </a:r>
          </a:p>
          <a:p>
            <a:r>
              <a:rPr lang="en-GB" dirty="0">
                <a:solidFill>
                  <a:srgbClr val="FF3300"/>
                </a:solidFill>
                <a:latin typeface="Century Gothic" panose="020B0502020202020204" pitchFamily="34" charset="0"/>
              </a:rPr>
              <a:t>‘I Spy’ – Using graphemes and phonemes</a:t>
            </a:r>
          </a:p>
          <a:p>
            <a:r>
              <a:rPr lang="en-GB" dirty="0">
                <a:solidFill>
                  <a:srgbClr val="FF3300"/>
                </a:solidFill>
                <a:latin typeface="Century Gothic" panose="020B0502020202020204" pitchFamily="34" charset="0"/>
              </a:rPr>
              <a:t>Writing silly sentences</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F6492B-58F1-4CFF-B887-177A2D1BD2C7}" type="slidenum">
              <a:rPr lang="en-GB" smtClean="0"/>
              <a:pPr/>
              <a:t>23</a:t>
            </a:fld>
            <a:endParaRPr lang="en-GB"/>
          </a:p>
        </p:txBody>
      </p:sp>
    </p:spTree>
    <p:extLst>
      <p:ext uri="{BB962C8B-B14F-4D97-AF65-F5344CB8AC3E}">
        <p14:creationId xmlns:p14="http://schemas.microsoft.com/office/powerpoint/2010/main" val="147393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8551-F52D-4001-B04B-7DBD79CB606D}"/>
              </a:ext>
            </a:extLst>
          </p:cNvPr>
          <p:cNvSpPr>
            <a:spLocks noGrp="1"/>
          </p:cNvSpPr>
          <p:nvPr>
            <p:ph type="title"/>
          </p:nvPr>
        </p:nvSpPr>
        <p:spPr/>
        <p:txBody>
          <a:bodyPr/>
          <a:lstStyle/>
          <a:p>
            <a:r>
              <a:rPr lang="en-GB" dirty="0">
                <a:latin typeface="Century Gothic" panose="020B0502020202020204" pitchFamily="34" charset="0"/>
              </a:rPr>
              <a:t>Classroom resources and support</a:t>
            </a:r>
          </a:p>
        </p:txBody>
      </p:sp>
      <p:pic>
        <p:nvPicPr>
          <p:cNvPr id="4" name="Picture 2" descr="F:\MY SPACE\MY PHOTOS\IMG_0996.JPG">
            <a:extLst>
              <a:ext uri="{FF2B5EF4-FFF2-40B4-BE49-F238E27FC236}">
                <a16:creationId xmlns:a16="http://schemas.microsoft.com/office/drawing/2014/main" id="{16533B13-81D6-4AA5-915B-069ADD1585C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199" y="1600201"/>
            <a:ext cx="4191919" cy="253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F:\MY SPACE\MY PHOTOS\IMG_0998.JPG">
            <a:extLst>
              <a:ext uri="{FF2B5EF4-FFF2-40B4-BE49-F238E27FC236}">
                <a16:creationId xmlns:a16="http://schemas.microsoft.com/office/drawing/2014/main" id="{0D74BC6F-BD5B-4556-8D5A-6E60429D7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077" r="10657"/>
          <a:stretch>
            <a:fillRect/>
          </a:stretch>
        </p:blipFill>
        <p:spPr bwMode="auto">
          <a:xfrm>
            <a:off x="1115616" y="4135722"/>
            <a:ext cx="3856856" cy="272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F:\MY SPACE\MY PHOTOS\IMG_0997.JPG">
            <a:extLst>
              <a:ext uri="{FF2B5EF4-FFF2-40B4-BE49-F238E27FC236}">
                <a16:creationId xmlns:a16="http://schemas.microsoft.com/office/drawing/2014/main" id="{B57A64FE-FF1A-4CBF-9313-F61052E60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572000" y="1586666"/>
            <a:ext cx="3856857" cy="3066469"/>
          </a:xfrm>
          <a:prstGeom prst="rect">
            <a:avLst/>
          </a:prstGeom>
          <a:noFill/>
        </p:spPr>
      </p:pic>
      <p:sp>
        <p:nvSpPr>
          <p:cNvPr id="3" name="Footer Placeholder 2"/>
          <p:cNvSpPr>
            <a:spLocks noGrp="1"/>
          </p:cNvSpPr>
          <p:nvPr>
            <p:ph type="ftr" sz="quarter" idx="16"/>
          </p:nvPr>
        </p:nvSpPr>
        <p:spPr/>
        <p:txBody>
          <a:bodyPr/>
          <a:lstStyle/>
          <a:p>
            <a:endParaRPr lang="en-GB" dirty="0"/>
          </a:p>
        </p:txBody>
      </p:sp>
      <p:sp>
        <p:nvSpPr>
          <p:cNvPr id="7" name="Slide Number Placeholder 6"/>
          <p:cNvSpPr>
            <a:spLocks noGrp="1"/>
          </p:cNvSpPr>
          <p:nvPr>
            <p:ph type="sldNum" sz="quarter" idx="15"/>
          </p:nvPr>
        </p:nvSpPr>
        <p:spPr/>
        <p:txBody>
          <a:bodyPr/>
          <a:lstStyle/>
          <a:p>
            <a:fld id="{EDF6492B-58F1-4CFF-B887-177A2D1BD2C7}" type="slidenum">
              <a:rPr lang="en-GB" smtClean="0"/>
              <a:pPr/>
              <a:t>24</a:t>
            </a:fld>
            <a:endParaRPr lang="en-GB"/>
          </a:p>
        </p:txBody>
      </p:sp>
    </p:spTree>
    <p:extLst>
      <p:ext uri="{BB962C8B-B14F-4D97-AF65-F5344CB8AC3E}">
        <p14:creationId xmlns:p14="http://schemas.microsoft.com/office/powerpoint/2010/main" val="404710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5E02-2B8B-4ADA-BDB1-2F4FC71276F3}"/>
              </a:ext>
            </a:extLst>
          </p:cNvPr>
          <p:cNvSpPr>
            <a:spLocks noGrp="1"/>
          </p:cNvSpPr>
          <p:nvPr>
            <p:ph type="title"/>
          </p:nvPr>
        </p:nvSpPr>
        <p:spPr/>
        <p:txBody>
          <a:bodyPr>
            <a:normAutofit fontScale="90000"/>
          </a:bodyPr>
          <a:lstStyle/>
          <a:p>
            <a:r>
              <a:rPr lang="en-GB" sz="4000" dirty="0">
                <a:latin typeface="Century Gothic" panose="020B0502020202020204" pitchFamily="34" charset="0"/>
              </a:rPr>
              <a:t>Useful resources for home</a:t>
            </a:r>
            <a:br>
              <a:rPr lang="en-GB" dirty="0">
                <a:latin typeface="Century Gothic" panose="020B0502020202020204" pitchFamily="34" charset="0"/>
              </a:rPr>
            </a:br>
            <a:endParaRPr lang="en-GB"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2F2E729F-3964-4FC5-9C1E-44CA857D5FE9}"/>
              </a:ext>
            </a:extLst>
          </p:cNvPr>
          <p:cNvSpPr>
            <a:spLocks noGrp="1"/>
          </p:cNvSpPr>
          <p:nvPr>
            <p:ph sz="quarter" idx="1"/>
          </p:nvPr>
        </p:nvSpPr>
        <p:spPr/>
        <p:txBody>
          <a:bodyPr>
            <a:normAutofit lnSpcReduction="10000"/>
          </a:bodyPr>
          <a:lstStyle/>
          <a:p>
            <a:r>
              <a:rPr lang="en-GB" sz="3600" dirty="0">
                <a:solidFill>
                  <a:srgbClr val="FF9900"/>
                </a:solidFill>
                <a:latin typeface="Century Gothic" panose="020B0502020202020204" pitchFamily="34" charset="0"/>
              </a:rPr>
              <a:t>Whiteboards/Pens</a:t>
            </a:r>
          </a:p>
          <a:p>
            <a:r>
              <a:rPr lang="en-GB" sz="3600" dirty="0">
                <a:solidFill>
                  <a:srgbClr val="FF9900"/>
                </a:solidFill>
                <a:latin typeface="Century Gothic" panose="020B0502020202020204" pitchFamily="34" charset="0"/>
              </a:rPr>
              <a:t>Magnetic Letters</a:t>
            </a:r>
          </a:p>
          <a:p>
            <a:r>
              <a:rPr lang="en-GB" sz="3600" dirty="0">
                <a:solidFill>
                  <a:srgbClr val="FF9900"/>
                </a:solidFill>
                <a:latin typeface="Century Gothic" panose="020B0502020202020204" pitchFamily="34" charset="0"/>
              </a:rPr>
              <a:t>Phoneme Cards/Mats</a:t>
            </a:r>
          </a:p>
          <a:p>
            <a:r>
              <a:rPr lang="en-GB" sz="3600" dirty="0">
                <a:solidFill>
                  <a:srgbClr val="FF9900"/>
                </a:solidFill>
                <a:latin typeface="Century Gothic" panose="020B0502020202020204" pitchFamily="34" charset="0"/>
              </a:rPr>
              <a:t>Key Word Flashcards</a:t>
            </a:r>
          </a:p>
          <a:p>
            <a:r>
              <a:rPr lang="en-GB" sz="3600" dirty="0">
                <a:solidFill>
                  <a:srgbClr val="FF9900"/>
                </a:solidFill>
                <a:latin typeface="Century Gothic" panose="020B0502020202020204" pitchFamily="34" charset="0"/>
              </a:rPr>
              <a:t>Timer</a:t>
            </a:r>
          </a:p>
          <a:p>
            <a:r>
              <a:rPr lang="en-GB" sz="3600" dirty="0">
                <a:solidFill>
                  <a:srgbClr val="FF9900"/>
                </a:solidFill>
                <a:latin typeface="Century Gothic" panose="020B0502020202020204" pitchFamily="34" charset="0"/>
              </a:rPr>
              <a:t>Colour Pencils</a:t>
            </a:r>
          </a:p>
          <a:p>
            <a:r>
              <a:rPr lang="en-GB" sz="3600" dirty="0">
                <a:solidFill>
                  <a:srgbClr val="FF9900"/>
                </a:solidFill>
                <a:latin typeface="Century Gothic" panose="020B0502020202020204" pitchFamily="34" charset="0"/>
              </a:rPr>
              <a:t>Games/Fun Activities</a:t>
            </a:r>
          </a:p>
          <a:p>
            <a:r>
              <a:rPr lang="en-GB" sz="3600" dirty="0">
                <a:solidFill>
                  <a:srgbClr val="FF9900"/>
                </a:solidFill>
                <a:latin typeface="Century Gothic" panose="020B0502020202020204" pitchFamily="34" charset="0"/>
              </a:rPr>
              <a:t>Reading Books </a:t>
            </a:r>
          </a:p>
          <a:p>
            <a:endParaRPr lang="en-GB" dirty="0"/>
          </a:p>
          <a:p>
            <a:endParaRPr lang="en-GB" dirty="0"/>
          </a:p>
          <a:p>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25</a:t>
            </a:fld>
            <a:endParaRPr lang="en-GB"/>
          </a:p>
        </p:txBody>
      </p:sp>
    </p:spTree>
    <p:extLst>
      <p:ext uri="{BB962C8B-B14F-4D97-AF65-F5344CB8AC3E}">
        <p14:creationId xmlns:p14="http://schemas.microsoft.com/office/powerpoint/2010/main" val="3443219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sz="quarter" idx="1"/>
          </p:nvPr>
        </p:nvPicPr>
        <p:blipFill>
          <a:blip r:embed="rId2"/>
          <a:stretch>
            <a:fillRect/>
          </a:stretch>
        </p:blipFill>
        <p:spPr>
          <a:xfrm>
            <a:off x="107504" y="1445276"/>
            <a:ext cx="4488423" cy="2703804"/>
          </a:xfrm>
          <a:prstGeom prst="rect">
            <a:avLst/>
          </a:prstGeom>
        </p:spPr>
      </p:pic>
      <p:sp>
        <p:nvSpPr>
          <p:cNvPr id="4" name="Slide Number Placeholder 3"/>
          <p:cNvSpPr>
            <a:spLocks noGrp="1"/>
          </p:cNvSpPr>
          <p:nvPr>
            <p:ph type="sldNum" sz="quarter" idx="15"/>
          </p:nvPr>
        </p:nvSpPr>
        <p:spPr/>
        <p:txBody>
          <a:bodyPr/>
          <a:lstStyle/>
          <a:p>
            <a:fld id="{EDF6492B-58F1-4CFF-B887-177A2D1BD2C7}" type="slidenum">
              <a:rPr lang="en-GB" smtClean="0"/>
              <a:pPr/>
              <a:t>26</a:t>
            </a:fld>
            <a:endParaRPr lang="en-GB" dirty="0"/>
          </a:p>
        </p:txBody>
      </p:sp>
      <p:sp>
        <p:nvSpPr>
          <p:cNvPr id="5" name="Footer Placeholder 4"/>
          <p:cNvSpPr>
            <a:spLocks noGrp="1"/>
          </p:cNvSpPr>
          <p:nvPr>
            <p:ph type="ftr" sz="quarter" idx="16"/>
          </p:nvPr>
        </p:nvSpPr>
        <p:spPr/>
        <p:txBody>
          <a:bodyPr/>
          <a:lstStyle/>
          <a:p>
            <a:r>
              <a:rPr lang="en-GB"/>
              <a:t>Sara Dean September 2018</a:t>
            </a:r>
          </a:p>
        </p:txBody>
      </p:sp>
      <p:pic>
        <p:nvPicPr>
          <p:cNvPr id="7" name="Picture 6"/>
          <p:cNvPicPr>
            <a:picLocks noChangeAspect="1"/>
          </p:cNvPicPr>
          <p:nvPr/>
        </p:nvPicPr>
        <p:blipFill>
          <a:blip r:embed="rId3"/>
          <a:stretch>
            <a:fillRect/>
          </a:stretch>
        </p:blipFill>
        <p:spPr>
          <a:xfrm>
            <a:off x="4429632" y="1386661"/>
            <a:ext cx="4326830" cy="2747695"/>
          </a:xfrm>
          <a:prstGeom prst="rect">
            <a:avLst/>
          </a:prstGeom>
        </p:spPr>
      </p:pic>
      <p:pic>
        <p:nvPicPr>
          <p:cNvPr id="8" name="Picture 7"/>
          <p:cNvPicPr>
            <a:picLocks noChangeAspect="1"/>
          </p:cNvPicPr>
          <p:nvPr/>
        </p:nvPicPr>
        <p:blipFill>
          <a:blip r:embed="rId4"/>
          <a:stretch>
            <a:fillRect/>
          </a:stretch>
        </p:blipFill>
        <p:spPr>
          <a:xfrm>
            <a:off x="2351715" y="4149080"/>
            <a:ext cx="4000736" cy="2691603"/>
          </a:xfrm>
          <a:prstGeom prst="rect">
            <a:avLst/>
          </a:prstGeom>
        </p:spPr>
      </p:pic>
    </p:spTree>
    <p:extLst>
      <p:ext uri="{BB962C8B-B14F-4D97-AF65-F5344CB8AC3E}">
        <p14:creationId xmlns:p14="http://schemas.microsoft.com/office/powerpoint/2010/main" val="180847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Century Gothic" panose="020B0502020202020204" pitchFamily="34" charset="0"/>
              </a:rPr>
              <a:t>Useful online resources</a:t>
            </a:r>
          </a:p>
        </p:txBody>
      </p:sp>
      <p:sp>
        <p:nvSpPr>
          <p:cNvPr id="5" name="Rectangle 4"/>
          <p:cNvSpPr/>
          <p:nvPr/>
        </p:nvSpPr>
        <p:spPr>
          <a:xfrm>
            <a:off x="251520" y="1484784"/>
            <a:ext cx="8568952" cy="1723549"/>
          </a:xfrm>
          <a:prstGeom prst="rect">
            <a:avLst/>
          </a:prstGeom>
        </p:spPr>
        <p:txBody>
          <a:bodyPr wrap="square">
            <a:spAutoFit/>
          </a:bodyPr>
          <a:lstStyle/>
          <a:p>
            <a:pPr algn="ctr"/>
            <a:r>
              <a:rPr lang="en-GB" sz="4400" dirty="0">
                <a:latin typeface="Comic Sans MS" pitchFamily="66" charset="0"/>
                <a:hlinkClick r:id="rId2"/>
              </a:rPr>
              <a:t>http://www.phonicsplay.co.uk</a:t>
            </a:r>
            <a:endParaRPr lang="en-GB" sz="4400" dirty="0">
              <a:latin typeface="Comic Sans MS" pitchFamily="66" charset="0"/>
            </a:endParaRPr>
          </a:p>
          <a:p>
            <a:pPr algn="ctr"/>
            <a:endParaRPr lang="en-GB" sz="4400" dirty="0">
              <a:latin typeface="Comic Sans MS" pitchFamily="66" charset="0"/>
            </a:endParaRPr>
          </a:p>
          <a:p>
            <a:pPr algn="ctr"/>
            <a:endParaRPr lang="en-GB" dirty="0"/>
          </a:p>
        </p:txBody>
      </p:sp>
      <p:pic>
        <p:nvPicPr>
          <p:cNvPr id="34818" name="Picture 2"/>
          <p:cNvPicPr>
            <a:picLocks noChangeAspect="1" noChangeArrowheads="1"/>
          </p:cNvPicPr>
          <p:nvPr/>
        </p:nvPicPr>
        <p:blipFill>
          <a:blip r:embed="rId3" cstate="print"/>
          <a:srcRect l="27944" t="18329" r="18926" b="13750"/>
          <a:stretch>
            <a:fillRect/>
          </a:stretch>
        </p:blipFill>
        <p:spPr bwMode="auto">
          <a:xfrm>
            <a:off x="323528" y="3140968"/>
            <a:ext cx="4007401" cy="288032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l="27863" t="12594" r="18454" b="17516"/>
          <a:stretch>
            <a:fillRect/>
          </a:stretch>
        </p:blipFill>
        <p:spPr bwMode="auto">
          <a:xfrm>
            <a:off x="4716016" y="2708920"/>
            <a:ext cx="3960440" cy="2898879"/>
          </a:xfrm>
          <a:prstGeom prst="rect">
            <a:avLst/>
          </a:prstGeom>
          <a:noFill/>
          <a:ln w="9525">
            <a:noFill/>
            <a:miter lim="800000"/>
            <a:headEnd/>
            <a:tailEnd/>
          </a:ln>
        </p:spPr>
      </p:pic>
      <p:sp>
        <p:nvSpPr>
          <p:cNvPr id="3" name="Footer Placeholder 2"/>
          <p:cNvSpPr>
            <a:spLocks noGrp="1"/>
          </p:cNvSpPr>
          <p:nvPr>
            <p:ph type="ftr" sz="quarter" idx="16"/>
          </p:nvPr>
        </p:nvSpPr>
        <p:spPr/>
        <p:txBody>
          <a:bodyPr/>
          <a:lstStyle/>
          <a:p>
            <a:endParaRPr lang="en-GB" dirty="0"/>
          </a:p>
        </p:txBody>
      </p:sp>
      <p:sp>
        <p:nvSpPr>
          <p:cNvPr id="4" name="Slide Number Placeholder 3"/>
          <p:cNvSpPr>
            <a:spLocks noGrp="1"/>
          </p:cNvSpPr>
          <p:nvPr>
            <p:ph type="sldNum" sz="quarter" idx="15"/>
          </p:nvPr>
        </p:nvSpPr>
        <p:spPr/>
        <p:txBody>
          <a:bodyPr/>
          <a:lstStyle/>
          <a:p>
            <a:fld id="{EDF6492B-58F1-4CFF-B887-177A2D1BD2C7}"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DB44-5C20-44E0-8F9D-6DD12296451C}"/>
              </a:ext>
            </a:extLst>
          </p:cNvPr>
          <p:cNvSpPr>
            <a:spLocks noGrp="1"/>
          </p:cNvSpPr>
          <p:nvPr>
            <p:ph type="title"/>
          </p:nvPr>
        </p:nvSpPr>
        <p:spPr/>
        <p:txBody>
          <a:bodyPr/>
          <a:lstStyle/>
          <a:p>
            <a:r>
              <a:rPr lang="en-GB" dirty="0">
                <a:latin typeface="Century Gothic" panose="020B0502020202020204" pitchFamily="34" charset="0"/>
              </a:rPr>
              <a:t>Continued…</a:t>
            </a:r>
          </a:p>
        </p:txBody>
      </p:sp>
      <p:sp>
        <p:nvSpPr>
          <p:cNvPr id="3" name="Content Placeholder 2">
            <a:extLst>
              <a:ext uri="{FF2B5EF4-FFF2-40B4-BE49-F238E27FC236}">
                <a16:creationId xmlns:a16="http://schemas.microsoft.com/office/drawing/2014/main" id="{A71F2175-0AD5-4A46-9A55-E365BBDDD3B8}"/>
              </a:ext>
            </a:extLst>
          </p:cNvPr>
          <p:cNvSpPr>
            <a:spLocks noGrp="1"/>
          </p:cNvSpPr>
          <p:nvPr>
            <p:ph sz="quarter" idx="1"/>
          </p:nvPr>
        </p:nvSpPr>
        <p:spPr/>
        <p:txBody>
          <a:bodyPr>
            <a:normAutofit fontScale="77500" lnSpcReduction="20000"/>
          </a:bodyPr>
          <a:lstStyle/>
          <a:p>
            <a:r>
              <a:rPr lang="en-GB" dirty="0">
                <a:latin typeface="Century Gothic" panose="020B0502020202020204" pitchFamily="34" charset="0"/>
                <a:hlinkClick r:id="rId2"/>
              </a:rPr>
              <a:t>http://www.twinkl.co.uk/</a:t>
            </a:r>
            <a:r>
              <a:rPr lang="en-GB" dirty="0">
                <a:latin typeface="Century Gothic" panose="020B0502020202020204" pitchFamily="34" charset="0"/>
              </a:rPr>
              <a:t> – useful resources, e.g. phoneme and word cards and mats</a:t>
            </a:r>
          </a:p>
          <a:p>
            <a:endParaRPr lang="en-US" dirty="0">
              <a:latin typeface="Century Gothic" panose="020B0502020202020204" pitchFamily="34" charset="0"/>
            </a:endParaRPr>
          </a:p>
          <a:p>
            <a:r>
              <a:rPr lang="en-GB" dirty="0">
                <a:latin typeface="Century Gothic" panose="020B0502020202020204" pitchFamily="34" charset="0"/>
                <a:hlinkClick r:id="rId3"/>
              </a:rPr>
              <a:t>http://www.letters-and-sounds.com/</a:t>
            </a:r>
            <a:r>
              <a:rPr lang="en-US" sz="2200" dirty="0">
                <a:latin typeface="Century Gothic" panose="020B0502020202020204" pitchFamily="34" charset="0"/>
              </a:rPr>
              <a:t>Has lots of information, printable resources for each of the Letters and Sounds phonic phases, and also links to games aligned with each phase. </a:t>
            </a:r>
            <a:endParaRPr lang="en-GB" sz="2200" dirty="0">
              <a:latin typeface="Century Gothic" panose="020B0502020202020204" pitchFamily="34" charset="0"/>
            </a:endParaRPr>
          </a:p>
          <a:p>
            <a:pPr marL="0" indent="0">
              <a:buNone/>
            </a:pPr>
            <a:endParaRPr lang="en-GB" dirty="0">
              <a:latin typeface="Century Gothic" panose="020B0502020202020204" pitchFamily="34" charset="0"/>
            </a:endParaRPr>
          </a:p>
          <a:p>
            <a:r>
              <a:rPr lang="en-GB" dirty="0">
                <a:latin typeface="Century Gothic" panose="020B0502020202020204" pitchFamily="34" charset="0"/>
                <a:hlinkClick r:id="rId4"/>
              </a:rPr>
              <a:t>http://www.phonicsplay.co.uk</a:t>
            </a:r>
            <a:r>
              <a:rPr lang="en-GB" dirty="0">
                <a:latin typeface="Century Gothic" panose="020B0502020202020204" pitchFamily="34" charset="0"/>
              </a:rPr>
              <a:t> – fun games which link to Letters and Sounds</a:t>
            </a:r>
          </a:p>
          <a:p>
            <a:endParaRPr lang="en-GB" dirty="0">
              <a:latin typeface="Century Gothic" panose="020B0502020202020204" pitchFamily="34" charset="0"/>
            </a:endParaRPr>
          </a:p>
          <a:p>
            <a:r>
              <a:rPr lang="en-GB" dirty="0">
                <a:latin typeface="Century Gothic" panose="020B0502020202020204" pitchFamily="34" charset="0"/>
                <a:hlinkClick r:id="rId5"/>
              </a:rPr>
              <a:t>https://www.phonicsbloom.com/</a:t>
            </a:r>
            <a:r>
              <a:rPr lang="en-GB" dirty="0">
                <a:latin typeface="Century Gothic" panose="020B0502020202020204" pitchFamily="34" charset="0"/>
              </a:rPr>
              <a:t> This website has some free phonic games to access at home.</a:t>
            </a: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r>
              <a:rPr lang="en-GB" dirty="0">
                <a:latin typeface="Century Gothic" panose="020B0502020202020204" pitchFamily="34" charset="0"/>
                <a:hlinkClick r:id="rId6"/>
              </a:rPr>
              <a:t>http://ictgames.com/literacy.html</a:t>
            </a:r>
            <a:r>
              <a:rPr lang="en-GB" dirty="0">
                <a:latin typeface="Century Gothic" panose="020B0502020202020204" pitchFamily="34" charset="0"/>
              </a:rPr>
              <a:t> This website has a range of fun phonic games to play together.</a:t>
            </a: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28</a:t>
            </a:fld>
            <a:endParaRPr lang="en-GB"/>
          </a:p>
        </p:txBody>
      </p:sp>
    </p:spTree>
    <p:extLst>
      <p:ext uri="{BB962C8B-B14F-4D97-AF65-F5344CB8AC3E}">
        <p14:creationId xmlns:p14="http://schemas.microsoft.com/office/powerpoint/2010/main" val="3682908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A19D-B912-4044-BC85-A2DD1C1D32AA}"/>
              </a:ext>
            </a:extLst>
          </p:cNvPr>
          <p:cNvSpPr>
            <a:spLocks noGrp="1"/>
          </p:cNvSpPr>
          <p:nvPr>
            <p:ph type="ctrTitle"/>
          </p:nvPr>
        </p:nvSpPr>
        <p:spPr>
          <a:xfrm>
            <a:off x="2286000" y="188640"/>
            <a:ext cx="6172200" cy="792088"/>
          </a:xfrm>
        </p:spPr>
        <p:txBody>
          <a:bodyPr>
            <a:normAutofit fontScale="90000"/>
          </a:bodyPr>
          <a:lstStyle/>
          <a:p>
            <a:pPr algn="ctr"/>
            <a:r>
              <a:rPr lang="en-US" dirty="0">
                <a:latin typeface="Century Gothic" panose="020B0502020202020204" pitchFamily="34" charset="0"/>
              </a:rPr>
              <a:t>Thank you for taking the time to watch this presentation.</a:t>
            </a:r>
            <a:endParaRPr lang="en-GB" dirty="0">
              <a:latin typeface="Century Gothic" panose="020B0502020202020204" pitchFamily="34" charset="0"/>
            </a:endParaRPr>
          </a:p>
        </p:txBody>
      </p:sp>
      <p:sp>
        <p:nvSpPr>
          <p:cNvPr id="3" name="Subtitle 2">
            <a:extLst>
              <a:ext uri="{FF2B5EF4-FFF2-40B4-BE49-F238E27FC236}">
                <a16:creationId xmlns:a16="http://schemas.microsoft.com/office/drawing/2014/main" id="{7EC90705-4A32-4872-A66E-F8467744C810}"/>
              </a:ext>
            </a:extLst>
          </p:cNvPr>
          <p:cNvSpPr>
            <a:spLocks noGrp="1"/>
          </p:cNvSpPr>
          <p:nvPr>
            <p:ph type="subTitle" idx="1"/>
          </p:nvPr>
        </p:nvSpPr>
        <p:spPr>
          <a:xfrm>
            <a:off x="1763689" y="1173293"/>
            <a:ext cx="6950356" cy="4775987"/>
          </a:xfrm>
        </p:spPr>
        <p:txBody>
          <a:bodyPr>
            <a:normAutofit/>
          </a:bodyPr>
          <a:lstStyle/>
          <a:p>
            <a:pPr marL="571500" indent="-571500">
              <a:buFont typeface="Wingdings" panose="05000000000000000000" pitchFamily="2" charset="2"/>
              <a:buChar char="v"/>
            </a:pPr>
            <a:r>
              <a:rPr lang="en-GB" sz="2800" dirty="0">
                <a:solidFill>
                  <a:srgbClr val="FF9900"/>
                </a:solidFill>
                <a:latin typeface="Century Gothic" panose="020B0502020202020204" pitchFamily="34" charset="0"/>
              </a:rPr>
              <a:t>DO YOU HAVE ANY QUESTIONS?</a:t>
            </a:r>
          </a:p>
          <a:p>
            <a:pPr marL="571500" indent="-571500">
              <a:buFont typeface="Wingdings" panose="05000000000000000000" pitchFamily="2" charset="2"/>
              <a:buChar char="v"/>
            </a:pPr>
            <a:endParaRPr lang="en-GB" sz="2000" dirty="0">
              <a:solidFill>
                <a:srgbClr val="FF9900"/>
              </a:solidFill>
              <a:latin typeface="Century Gothic" panose="020B0502020202020204" pitchFamily="34" charset="0"/>
            </a:endParaRPr>
          </a:p>
          <a:p>
            <a:pPr algn="ctr"/>
            <a:r>
              <a:rPr lang="en-US" sz="2000" dirty="0">
                <a:solidFill>
                  <a:srgbClr val="FF9900"/>
                </a:solidFill>
                <a:latin typeface="Century Gothic" panose="020B0502020202020204" pitchFamily="34" charset="0"/>
              </a:rPr>
              <a:t>Please feel free to contact me</a:t>
            </a:r>
          </a:p>
          <a:p>
            <a:pPr algn="ctr"/>
            <a:r>
              <a:rPr lang="en-US" sz="2000" dirty="0">
                <a:solidFill>
                  <a:srgbClr val="FF9900"/>
                </a:solidFill>
                <a:latin typeface="Century Gothic" panose="020B0502020202020204" pitchFamily="34" charset="0"/>
              </a:rPr>
              <a:t>‘</a:t>
            </a:r>
            <a:r>
              <a:rPr lang="en-US" sz="2000" dirty="0" err="1">
                <a:solidFill>
                  <a:srgbClr val="FF9900"/>
                </a:solidFill>
                <a:latin typeface="Century Gothic" panose="020B0502020202020204" pitchFamily="34" charset="0"/>
              </a:rPr>
              <a:t>Mrs</a:t>
            </a:r>
            <a:r>
              <a:rPr lang="en-US" sz="2000" dirty="0">
                <a:solidFill>
                  <a:srgbClr val="FF9900"/>
                </a:solidFill>
                <a:latin typeface="Century Gothic" panose="020B0502020202020204" pitchFamily="34" charset="0"/>
              </a:rPr>
              <a:t> Jochacy’ through my class email address</a:t>
            </a:r>
          </a:p>
          <a:p>
            <a:pPr algn="ctr"/>
            <a:r>
              <a:rPr lang="en-US" sz="2000" dirty="0">
                <a:solidFill>
                  <a:schemeClr val="accent2">
                    <a:lumMod val="75000"/>
                  </a:schemeClr>
                </a:solidFill>
                <a:latin typeface="Century Gothic" panose="020B0502020202020204" pitchFamily="34" charset="0"/>
                <a:hlinkClick r:id="rId2"/>
              </a:rPr>
              <a:t>wrenclass@russell-lower.co.uk</a:t>
            </a:r>
            <a:endParaRPr lang="en-US" sz="2000" dirty="0">
              <a:solidFill>
                <a:schemeClr val="accent2">
                  <a:lumMod val="75000"/>
                </a:schemeClr>
              </a:solidFill>
              <a:latin typeface="Century Gothic" panose="020B0502020202020204" pitchFamily="34" charset="0"/>
            </a:endParaRPr>
          </a:p>
          <a:p>
            <a:pPr algn="ctr"/>
            <a:r>
              <a:rPr lang="en-US" sz="2000" dirty="0">
                <a:solidFill>
                  <a:srgbClr val="FF9900"/>
                </a:solidFill>
                <a:latin typeface="Century Gothic" panose="020B0502020202020204" pitchFamily="34" charset="0"/>
              </a:rPr>
              <a:t>If you have any questions about what you have heard today or would like any advice on resources to support your child.</a:t>
            </a:r>
          </a:p>
          <a:p>
            <a:pPr algn="ctr"/>
            <a:endParaRPr lang="en-US" sz="2000" dirty="0">
              <a:solidFill>
                <a:schemeClr val="accent2">
                  <a:lumMod val="75000"/>
                </a:schemeClr>
              </a:solidFill>
              <a:latin typeface="Century Gothic" panose="020B0502020202020204" pitchFamily="34" charset="0"/>
            </a:endParaRPr>
          </a:p>
          <a:p>
            <a:pPr algn="ctr"/>
            <a:r>
              <a:rPr lang="en-US" sz="2000" dirty="0">
                <a:solidFill>
                  <a:schemeClr val="accent2">
                    <a:lumMod val="75000"/>
                  </a:schemeClr>
                </a:solidFill>
                <a:latin typeface="Century Gothic" panose="020B0502020202020204" pitchFamily="34" charset="0"/>
              </a:rPr>
              <a:t>If you have any questions linked more to your child’s phonic progress then please email your child’s class teacher.</a:t>
            </a:r>
          </a:p>
          <a:p>
            <a:pPr algn="ctr"/>
            <a:endParaRPr lang="en-US" sz="2000" dirty="0">
              <a:solidFill>
                <a:schemeClr val="accent2">
                  <a:lumMod val="75000"/>
                </a:schemeClr>
              </a:solidFill>
              <a:latin typeface="Century Gothic" panose="020B0502020202020204" pitchFamily="34" charset="0"/>
            </a:endParaRPr>
          </a:p>
          <a:p>
            <a:pPr algn="ctr"/>
            <a:endParaRPr lang="en-US" sz="2000" dirty="0">
              <a:solidFill>
                <a:schemeClr val="accent2">
                  <a:lumMod val="75000"/>
                </a:schemeClr>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DF6492B-58F1-4CFF-B887-177A2D1BD2C7}" type="slidenum">
              <a:rPr lang="en-GB" smtClean="0"/>
              <a:pPr/>
              <a:t>29</a:t>
            </a:fld>
            <a:endParaRPr lang="en-GB"/>
          </a:p>
        </p:txBody>
      </p:sp>
    </p:spTree>
    <p:extLst>
      <p:ext uri="{BB962C8B-B14F-4D97-AF65-F5344CB8AC3E}">
        <p14:creationId xmlns:p14="http://schemas.microsoft.com/office/powerpoint/2010/main" val="403104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1542-7A95-4E1C-BDFA-3E0594DA0885}"/>
              </a:ext>
            </a:extLst>
          </p:cNvPr>
          <p:cNvSpPr>
            <a:spLocks noGrp="1"/>
          </p:cNvSpPr>
          <p:nvPr>
            <p:ph type="title"/>
          </p:nvPr>
        </p:nvSpPr>
        <p:spPr/>
        <p:txBody>
          <a:bodyPr/>
          <a:lstStyle/>
          <a:p>
            <a:r>
              <a:rPr lang="en-GB" dirty="0">
                <a:latin typeface="Century Gothic" panose="020B0502020202020204" pitchFamily="34" charset="0"/>
              </a:rPr>
              <a:t>Where did it all start?</a:t>
            </a:r>
          </a:p>
        </p:txBody>
      </p:sp>
      <p:sp>
        <p:nvSpPr>
          <p:cNvPr id="3" name="Content Placeholder 2">
            <a:extLst>
              <a:ext uri="{FF2B5EF4-FFF2-40B4-BE49-F238E27FC236}">
                <a16:creationId xmlns:a16="http://schemas.microsoft.com/office/drawing/2014/main" id="{2728D9B8-2B9B-4257-A07F-3F9386984EA2}"/>
              </a:ext>
            </a:extLst>
          </p:cNvPr>
          <p:cNvSpPr>
            <a:spLocks noGrp="1"/>
          </p:cNvSpPr>
          <p:nvPr>
            <p:ph sz="quarter" idx="1"/>
          </p:nvPr>
        </p:nvSpPr>
        <p:spPr/>
        <p:txBody>
          <a:bodyPr/>
          <a:lstStyle/>
          <a:p>
            <a:pPr>
              <a:buFont typeface="Wingdings" panose="05000000000000000000" pitchFamily="2" charset="2"/>
              <a:buChar char="v"/>
            </a:pPr>
            <a:r>
              <a:rPr lang="en-GB" dirty="0">
                <a:latin typeface="Century Gothic" panose="020B0502020202020204" pitchFamily="34" charset="0"/>
              </a:rPr>
              <a:t>Rose Review – Educational Study 2006: ‘High Quality Phonics Work’ needed for a sound base for reading and writing.</a:t>
            </a:r>
          </a:p>
          <a:p>
            <a:pPr>
              <a:buFont typeface="Wingdings" panose="05000000000000000000" pitchFamily="2" charset="2"/>
              <a:buChar char="v"/>
            </a:pPr>
            <a:r>
              <a:rPr lang="en-GB" dirty="0">
                <a:latin typeface="Century Gothic" panose="020B0502020202020204" pitchFamily="34" charset="0"/>
              </a:rPr>
              <a:t>Introduction of a daily phonics lesson for children.</a:t>
            </a:r>
          </a:p>
          <a:p>
            <a:pPr>
              <a:buFont typeface="Wingdings" panose="05000000000000000000" pitchFamily="2" charset="2"/>
              <a:buChar char="v"/>
            </a:pPr>
            <a:r>
              <a:rPr lang="en-GB" dirty="0">
                <a:latin typeface="Century Gothic" panose="020B0502020202020204" pitchFamily="34" charset="0"/>
              </a:rPr>
              <a:t>Introduction of ‘Letters and Sounds’ teaching booklet.</a:t>
            </a:r>
          </a:p>
          <a:p>
            <a:r>
              <a:rPr lang="en-GB" dirty="0">
                <a:latin typeface="Century Gothic" panose="020B0502020202020204" pitchFamily="34" charset="0"/>
              </a:rPr>
              <a:t>Two dimensions </a:t>
            </a:r>
            <a:r>
              <a:rPr lang="en-GB" b="1" dirty="0">
                <a:latin typeface="Century Gothic" panose="020B0502020202020204" pitchFamily="34" charset="0"/>
              </a:rPr>
              <a:t>‘Word Recognition’ </a:t>
            </a:r>
            <a:r>
              <a:rPr lang="en-GB" dirty="0">
                <a:latin typeface="Century Gothic" panose="020B0502020202020204" pitchFamily="34" charset="0"/>
              </a:rPr>
              <a:t>and </a:t>
            </a:r>
            <a:r>
              <a:rPr lang="en-GB" b="1" dirty="0">
                <a:latin typeface="Century Gothic" panose="020B0502020202020204" pitchFamily="34" charset="0"/>
              </a:rPr>
              <a:t>‘Language Comprehension’. </a:t>
            </a:r>
            <a:r>
              <a:rPr lang="en-US" dirty="0">
                <a:latin typeface="Century Gothic" panose="020B0502020202020204" pitchFamily="34" charset="0"/>
              </a:rPr>
              <a:t>Language development and phonics working together </a:t>
            </a:r>
            <a:r>
              <a:rPr lang="en-GB" dirty="0">
                <a:latin typeface="Century Gothic" panose="020B0502020202020204" pitchFamily="34" charset="0"/>
              </a:rPr>
              <a:t>supports reading development.</a:t>
            </a:r>
            <a:endParaRPr lang="en-GB" b="1" dirty="0">
              <a:latin typeface="Century Gothic" panose="020B0502020202020204" pitchFamily="34" charset="0"/>
            </a:endParaRPr>
          </a:p>
          <a:p>
            <a:pPr>
              <a:buFont typeface="Wingdings" panose="05000000000000000000" pitchFamily="2" charset="2"/>
              <a:buChar char="v"/>
            </a:pPr>
            <a:r>
              <a:rPr lang="en-GB" dirty="0">
                <a:latin typeface="Century Gothic" panose="020B0502020202020204" pitchFamily="34" charset="0"/>
              </a:rPr>
              <a:t>Key skills – ‘</a:t>
            </a:r>
            <a:r>
              <a:rPr lang="en-GB" b="1" dirty="0">
                <a:latin typeface="Century Gothic" panose="020B0502020202020204" pitchFamily="34" charset="0"/>
              </a:rPr>
              <a:t>Segmenting’ and ‘Blending’.</a:t>
            </a:r>
          </a:p>
          <a:p>
            <a:pPr>
              <a:buFont typeface="Wingdings" panose="05000000000000000000" pitchFamily="2" charset="2"/>
              <a:buChar char="v"/>
            </a:pPr>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3</a:t>
            </a:fld>
            <a:endParaRPr lang="en-GB"/>
          </a:p>
        </p:txBody>
      </p:sp>
    </p:spTree>
    <p:extLst>
      <p:ext uri="{BB962C8B-B14F-4D97-AF65-F5344CB8AC3E}">
        <p14:creationId xmlns:p14="http://schemas.microsoft.com/office/powerpoint/2010/main" val="1419221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What is phonics?</a:t>
            </a:r>
            <a:endParaRPr lang="en-GB" dirty="0">
              <a:latin typeface="Century Gothic" panose="020B0502020202020204" pitchFamily="34" charset="0"/>
            </a:endParaRPr>
          </a:p>
        </p:txBody>
      </p:sp>
      <p:sp>
        <p:nvSpPr>
          <p:cNvPr id="3" name="Content Placeholder 2"/>
          <p:cNvSpPr>
            <a:spLocks noGrp="1"/>
          </p:cNvSpPr>
          <p:nvPr>
            <p:ph sz="quarter" idx="1"/>
          </p:nvPr>
        </p:nvSpPr>
        <p:spPr/>
        <p:txBody>
          <a:bodyPr/>
          <a:lstStyle/>
          <a:p>
            <a:r>
              <a:rPr lang="en-US" dirty="0">
                <a:latin typeface="Century Gothic" panose="020B0502020202020204" pitchFamily="34" charset="0"/>
              </a:rPr>
              <a:t>Phonics is a way of teaching children how to read and write. It helps children hear, identify and use different sounds that distinguish one word from another in the English language.</a:t>
            </a:r>
          </a:p>
          <a:p>
            <a:r>
              <a:rPr lang="en-US" dirty="0">
                <a:latin typeface="Century Gothic" panose="020B0502020202020204" pitchFamily="34" charset="0"/>
              </a:rPr>
              <a:t>Written language can be compared to a code, so knowing the sounds of individual letters and how those letters sound when they’re combined will help children decode words as they read.</a:t>
            </a:r>
          </a:p>
          <a:p>
            <a:r>
              <a:rPr lang="en-US" dirty="0">
                <a:latin typeface="Century Gothic" panose="020B0502020202020204" pitchFamily="34" charset="0"/>
              </a:rPr>
              <a:t>Understanding phonics will also help children know which letters to use when they are writing words.</a:t>
            </a:r>
          </a:p>
          <a:p>
            <a:endParaRPr lang="en-GB" dirty="0">
              <a:latin typeface="Century Gothic" panose="020B0502020202020204" pitchFamily="34" charset="0"/>
            </a:endParaRPr>
          </a:p>
        </p:txBody>
      </p:sp>
      <p:sp>
        <p:nvSpPr>
          <p:cNvPr id="4" name="Slide Number Placeholder 3"/>
          <p:cNvSpPr>
            <a:spLocks noGrp="1"/>
          </p:cNvSpPr>
          <p:nvPr>
            <p:ph type="sldNum" sz="quarter" idx="15"/>
          </p:nvPr>
        </p:nvSpPr>
        <p:spPr/>
        <p:txBody>
          <a:bodyPr/>
          <a:lstStyle/>
          <a:p>
            <a:fld id="{EDF6492B-58F1-4CFF-B887-177A2D1BD2C7}" type="slidenum">
              <a:rPr lang="en-GB" smtClean="0"/>
              <a:pPr/>
              <a:t>4</a:t>
            </a:fld>
            <a:endParaRPr lang="en-GB"/>
          </a:p>
        </p:txBody>
      </p:sp>
      <p:sp>
        <p:nvSpPr>
          <p:cNvPr id="5" name="Footer Placeholder 4"/>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74296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467600" cy="1143000"/>
          </a:xfrm>
        </p:spPr>
        <p:txBody>
          <a:bodyPr/>
          <a:lstStyle/>
          <a:p>
            <a:r>
              <a:rPr lang="en-GB" dirty="0">
                <a:latin typeface="Century Gothic" panose="020B0502020202020204" pitchFamily="34" charset="0"/>
              </a:rPr>
              <a:t>Introduction </a:t>
            </a:r>
          </a:p>
        </p:txBody>
      </p:sp>
      <p:sp>
        <p:nvSpPr>
          <p:cNvPr id="3" name="Content Placeholder 2"/>
          <p:cNvSpPr>
            <a:spLocks noGrp="1"/>
          </p:cNvSpPr>
          <p:nvPr>
            <p:ph sz="quarter" idx="1"/>
          </p:nvPr>
        </p:nvSpPr>
        <p:spPr/>
        <p:txBody>
          <a:bodyPr/>
          <a:lstStyle/>
          <a:p>
            <a:r>
              <a:rPr lang="en-GB" sz="4000" dirty="0">
                <a:latin typeface="Century Gothic" panose="020B0502020202020204" pitchFamily="34" charset="0"/>
              </a:rPr>
              <a:t>We follow the </a:t>
            </a:r>
            <a:r>
              <a:rPr lang="en-GB" sz="4000" i="1" u="sng" dirty="0">
                <a:latin typeface="Century Gothic" panose="020B0502020202020204" pitchFamily="34" charset="0"/>
              </a:rPr>
              <a:t>‘Letters and Sounds’ </a:t>
            </a:r>
            <a:r>
              <a:rPr lang="en-GB" sz="4000" dirty="0">
                <a:latin typeface="Century Gothic" panose="020B0502020202020204" pitchFamily="34" charset="0"/>
              </a:rPr>
              <a:t>programme. Letters and Sounds is a phonics resource published by the Department for Education and Skills which consists of six key phases.</a:t>
            </a:r>
          </a:p>
          <a:p>
            <a:endParaRPr lang="en-GB" dirty="0"/>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5</a:t>
            </a:fld>
            <a:endParaRPr lang="en-GB"/>
          </a:p>
        </p:txBody>
      </p:sp>
    </p:spTree>
    <p:extLst>
      <p:ext uri="{BB962C8B-B14F-4D97-AF65-F5344CB8AC3E}">
        <p14:creationId xmlns:p14="http://schemas.microsoft.com/office/powerpoint/2010/main" val="200438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196752"/>
            <a:ext cx="7704856" cy="5355312"/>
          </a:xfrm>
          <a:prstGeom prst="rect">
            <a:avLst/>
          </a:prstGeom>
          <a:noFill/>
        </p:spPr>
        <p:txBody>
          <a:bodyPr wrap="square" rtlCol="0">
            <a:spAutoFit/>
          </a:bodyPr>
          <a:lstStyle/>
          <a:p>
            <a:r>
              <a:rPr lang="en-GB" b="1" dirty="0">
                <a:latin typeface="Century Gothic" panose="020B0502020202020204" pitchFamily="34" charset="0"/>
              </a:rPr>
              <a:t>Phoneme – </a:t>
            </a:r>
            <a:r>
              <a:rPr lang="en-GB" dirty="0">
                <a:latin typeface="Century Gothic" panose="020B0502020202020204" pitchFamily="34" charset="0"/>
              </a:rPr>
              <a:t>the smallest unit of sound in a word.</a:t>
            </a:r>
          </a:p>
          <a:p>
            <a:r>
              <a:rPr lang="en-GB" dirty="0">
                <a:latin typeface="Century Gothic" panose="020B0502020202020204" pitchFamily="34" charset="0"/>
              </a:rPr>
              <a:t> </a:t>
            </a:r>
          </a:p>
          <a:p>
            <a:r>
              <a:rPr lang="en-US" b="1" dirty="0">
                <a:latin typeface="Century Gothic" panose="020B0502020202020204" pitchFamily="34" charset="0"/>
              </a:rPr>
              <a:t>Grapheme – </a:t>
            </a:r>
            <a:r>
              <a:rPr lang="en-US" dirty="0">
                <a:latin typeface="Century Gothic" panose="020B0502020202020204" pitchFamily="34" charset="0"/>
              </a:rPr>
              <a:t>a letter</a:t>
            </a:r>
            <a:r>
              <a:rPr lang="en-GB" altLang="en-US" dirty="0">
                <a:latin typeface="Century Gothic" panose="020B0502020202020204" pitchFamily="34" charset="0"/>
              </a:rPr>
              <a:t> or group of letters that represents a sound (the letter shape).</a:t>
            </a:r>
          </a:p>
          <a:p>
            <a:r>
              <a:rPr lang="en-US" dirty="0">
                <a:latin typeface="Century Gothic" panose="020B0502020202020204" pitchFamily="34" charset="0"/>
              </a:rPr>
              <a:t> </a:t>
            </a:r>
            <a:endParaRPr lang="en-GB" dirty="0">
              <a:latin typeface="Century Gothic" panose="020B0502020202020204" pitchFamily="34" charset="0"/>
            </a:endParaRPr>
          </a:p>
          <a:p>
            <a:r>
              <a:rPr lang="en-US" b="1" dirty="0">
                <a:latin typeface="Century Gothic" panose="020B0502020202020204" pitchFamily="34" charset="0"/>
              </a:rPr>
              <a:t>Segmenting</a:t>
            </a:r>
            <a:r>
              <a:rPr lang="en-US" dirty="0">
                <a:latin typeface="Century Gothic" panose="020B0502020202020204" pitchFamily="34" charset="0"/>
              </a:rPr>
              <a:t> – breaking down the sounds (sounding out) and then </a:t>
            </a:r>
            <a:r>
              <a:rPr lang="en-US" b="1" dirty="0">
                <a:latin typeface="Century Gothic" panose="020B0502020202020204" pitchFamily="34" charset="0"/>
              </a:rPr>
              <a:t>Blending -</a:t>
            </a:r>
            <a:r>
              <a:rPr lang="en-US" dirty="0">
                <a:latin typeface="Century Gothic" panose="020B0502020202020204" pitchFamily="34" charset="0"/>
              </a:rPr>
              <a:t> putting all the sounds back together again to say </a:t>
            </a:r>
            <a:r>
              <a:rPr lang="en-US" b="1" i="1" u="sng" dirty="0">
                <a:latin typeface="Century Gothic" panose="020B0502020202020204" pitchFamily="34" charset="0"/>
              </a:rPr>
              <a:t>the whole word.</a:t>
            </a:r>
            <a:endParaRPr lang="en-GB" b="1" i="1" u="sng" dirty="0">
              <a:latin typeface="Century Gothic" panose="020B0502020202020204" pitchFamily="34" charset="0"/>
            </a:endParaRPr>
          </a:p>
          <a:p>
            <a:r>
              <a:rPr lang="en-US" dirty="0">
                <a:latin typeface="Century Gothic" panose="020B0502020202020204" pitchFamily="34" charset="0"/>
              </a:rPr>
              <a:t> </a:t>
            </a:r>
            <a:endParaRPr lang="en-GB" dirty="0">
              <a:latin typeface="Century Gothic" panose="020B0502020202020204" pitchFamily="34" charset="0"/>
            </a:endParaRPr>
          </a:p>
          <a:p>
            <a:r>
              <a:rPr lang="en-GB" b="1" dirty="0">
                <a:latin typeface="Century Gothic" panose="020B0502020202020204" pitchFamily="34" charset="0"/>
              </a:rPr>
              <a:t>Digraph – </a:t>
            </a:r>
            <a:r>
              <a:rPr lang="en-GB" dirty="0">
                <a:latin typeface="Century Gothic" panose="020B0502020202020204" pitchFamily="34" charset="0"/>
              </a:rPr>
              <a:t>two letters making one sound, e.g. </a:t>
            </a:r>
            <a:r>
              <a:rPr lang="en-GB" dirty="0" err="1">
                <a:latin typeface="Century Gothic" panose="020B0502020202020204" pitchFamily="34" charset="0"/>
              </a:rPr>
              <a:t>ch</a:t>
            </a:r>
            <a:r>
              <a:rPr lang="en-GB" dirty="0">
                <a:latin typeface="Century Gothic" panose="020B0502020202020204" pitchFamily="34" charset="0"/>
              </a:rPr>
              <a:t>/</a:t>
            </a:r>
            <a:r>
              <a:rPr lang="en-GB" dirty="0" err="1">
                <a:latin typeface="Century Gothic" panose="020B0502020202020204" pitchFamily="34" charset="0"/>
              </a:rPr>
              <a:t>sh</a:t>
            </a:r>
            <a:r>
              <a:rPr lang="en-GB" dirty="0">
                <a:latin typeface="Century Gothic" panose="020B0502020202020204" pitchFamily="34" charset="0"/>
              </a:rPr>
              <a:t>/</a:t>
            </a:r>
            <a:r>
              <a:rPr lang="en-GB" dirty="0" err="1">
                <a:latin typeface="Century Gothic" panose="020B0502020202020204" pitchFamily="34" charset="0"/>
              </a:rPr>
              <a:t>th</a:t>
            </a:r>
            <a:r>
              <a:rPr lang="en-GB" dirty="0">
                <a:latin typeface="Century Gothic" panose="020B0502020202020204" pitchFamily="34" charset="0"/>
              </a:rPr>
              <a:t>/</a:t>
            </a:r>
            <a:r>
              <a:rPr lang="en-GB" dirty="0" err="1">
                <a:latin typeface="Century Gothic" panose="020B0502020202020204" pitchFamily="34" charset="0"/>
              </a:rPr>
              <a:t>ai</a:t>
            </a:r>
            <a:r>
              <a:rPr lang="en-GB" dirty="0">
                <a:latin typeface="Century Gothic" panose="020B0502020202020204" pitchFamily="34" charset="0"/>
              </a:rPr>
              <a:t>/</a:t>
            </a:r>
            <a:r>
              <a:rPr lang="en-GB" dirty="0" err="1">
                <a:latin typeface="Century Gothic" panose="020B0502020202020204" pitchFamily="34" charset="0"/>
              </a:rPr>
              <a:t>ee</a:t>
            </a:r>
            <a:r>
              <a:rPr lang="en-GB" dirty="0">
                <a:latin typeface="Century Gothic" panose="020B0502020202020204" pitchFamily="34" charset="0"/>
              </a:rPr>
              <a:t>.</a:t>
            </a:r>
          </a:p>
          <a:p>
            <a:r>
              <a:rPr lang="en-GB" dirty="0">
                <a:latin typeface="Century Gothic" panose="020B0502020202020204" pitchFamily="34" charset="0"/>
              </a:rPr>
              <a:t> </a:t>
            </a:r>
          </a:p>
          <a:p>
            <a:r>
              <a:rPr lang="en-GB" b="1" dirty="0">
                <a:latin typeface="Century Gothic" panose="020B0502020202020204" pitchFamily="34" charset="0"/>
              </a:rPr>
              <a:t>Trigraph – </a:t>
            </a:r>
            <a:r>
              <a:rPr lang="en-GB" dirty="0">
                <a:latin typeface="Century Gothic" panose="020B0502020202020204" pitchFamily="34" charset="0"/>
              </a:rPr>
              <a:t>three letters making one sound, e.g. </a:t>
            </a:r>
            <a:r>
              <a:rPr lang="en-GB" dirty="0" err="1">
                <a:latin typeface="Century Gothic" panose="020B0502020202020204" pitchFamily="34" charset="0"/>
              </a:rPr>
              <a:t>igh</a:t>
            </a:r>
            <a:r>
              <a:rPr lang="en-GB" dirty="0">
                <a:latin typeface="Century Gothic" panose="020B0502020202020204" pitchFamily="34" charset="0"/>
              </a:rPr>
              <a:t>/ear.</a:t>
            </a:r>
          </a:p>
          <a:p>
            <a:r>
              <a:rPr lang="en-GB" dirty="0">
                <a:latin typeface="Century Gothic" panose="020B0502020202020204" pitchFamily="34" charset="0"/>
              </a:rPr>
              <a:t> </a:t>
            </a:r>
          </a:p>
          <a:p>
            <a:r>
              <a:rPr lang="en-GB" b="1" dirty="0">
                <a:latin typeface="Century Gothic" panose="020B0502020202020204" pitchFamily="34" charset="0"/>
              </a:rPr>
              <a:t>Split digraph – </a:t>
            </a:r>
            <a:r>
              <a:rPr lang="en-GB" dirty="0">
                <a:latin typeface="Century Gothic" panose="020B0502020202020204" pitchFamily="34" charset="0"/>
              </a:rPr>
              <a:t>words containing the long vowel sound: a-e, e-e, </a:t>
            </a:r>
            <a:r>
              <a:rPr lang="en-GB" dirty="0" err="1">
                <a:latin typeface="Century Gothic" panose="020B0502020202020204" pitchFamily="34" charset="0"/>
              </a:rPr>
              <a:t>i</a:t>
            </a:r>
            <a:r>
              <a:rPr lang="en-GB" dirty="0">
                <a:latin typeface="Century Gothic" panose="020B0502020202020204" pitchFamily="34" charset="0"/>
              </a:rPr>
              <a:t>-e, o-e, u-e, where the ‘e’ makes the short vowel sound a long sound instead.</a:t>
            </a:r>
          </a:p>
          <a:p>
            <a:r>
              <a:rPr lang="en-GB" dirty="0">
                <a:latin typeface="Century Gothic" panose="020B0502020202020204" pitchFamily="34" charset="0"/>
              </a:rPr>
              <a:t> </a:t>
            </a:r>
          </a:p>
          <a:p>
            <a:r>
              <a:rPr lang="en-GB" b="1" dirty="0">
                <a:latin typeface="Century Gothic" panose="020B0502020202020204" pitchFamily="34" charset="0"/>
              </a:rPr>
              <a:t>Abbreviations – ‘GPC’ grapheme-phoneme correspondence</a:t>
            </a:r>
            <a:r>
              <a:rPr lang="en-GB" dirty="0">
                <a:latin typeface="Century Gothic" panose="020B0502020202020204" pitchFamily="34" charset="0"/>
              </a:rPr>
              <a:t>- the relationship between the letter sounds and their shapes.</a:t>
            </a:r>
            <a:endParaRPr lang="en-GB" b="1" dirty="0">
              <a:latin typeface="Century Gothic" panose="020B0502020202020204" pitchFamily="34" charset="0"/>
            </a:endParaRPr>
          </a:p>
        </p:txBody>
      </p:sp>
      <p:sp>
        <p:nvSpPr>
          <p:cNvPr id="6" name="TextBox 5"/>
          <p:cNvSpPr txBox="1"/>
          <p:nvPr/>
        </p:nvSpPr>
        <p:spPr>
          <a:xfrm>
            <a:off x="539552" y="188640"/>
            <a:ext cx="7704856" cy="584775"/>
          </a:xfrm>
          <a:prstGeom prst="rect">
            <a:avLst/>
          </a:prstGeom>
          <a:noFill/>
        </p:spPr>
        <p:txBody>
          <a:bodyPr wrap="square" rtlCol="0">
            <a:spAutoFit/>
          </a:bodyPr>
          <a:lstStyle/>
          <a:p>
            <a:endParaRPr lang="en-GB" sz="3200" dirty="0">
              <a:latin typeface="Comic Sans MS" pitchFamily="66" charset="0"/>
            </a:endParaRPr>
          </a:p>
        </p:txBody>
      </p:sp>
      <p:sp>
        <p:nvSpPr>
          <p:cNvPr id="4" name="Title 1"/>
          <p:cNvSpPr>
            <a:spLocks noGrp="1"/>
          </p:cNvSpPr>
          <p:nvPr>
            <p:ph type="title"/>
          </p:nvPr>
        </p:nvSpPr>
        <p:spPr>
          <a:xfrm>
            <a:off x="457200" y="274638"/>
            <a:ext cx="8229600" cy="706090"/>
          </a:xfrm>
        </p:spPr>
        <p:txBody>
          <a:bodyPr>
            <a:normAutofit fontScale="90000"/>
          </a:bodyPr>
          <a:lstStyle/>
          <a:p>
            <a:pPr algn="ctr"/>
            <a:r>
              <a:rPr lang="en-GB" sz="5400" dirty="0">
                <a:latin typeface="Century Gothic" panose="020B0502020202020204" pitchFamily="34" charset="0"/>
              </a:rPr>
              <a:t>Terminology</a:t>
            </a:r>
          </a:p>
        </p:txBody>
      </p:sp>
      <p:sp>
        <p:nvSpPr>
          <p:cNvPr id="2" name="Footer Placeholder 1"/>
          <p:cNvSpPr>
            <a:spLocks noGrp="1"/>
          </p:cNvSpPr>
          <p:nvPr>
            <p:ph type="ftr" sz="quarter" idx="16"/>
          </p:nvPr>
        </p:nvSpPr>
        <p:spPr/>
        <p:txBody>
          <a:bodyPr/>
          <a:lstStyle/>
          <a:p>
            <a:endParaRPr lang="en-GB" dirty="0"/>
          </a:p>
        </p:txBody>
      </p:sp>
      <p:sp>
        <p:nvSpPr>
          <p:cNvPr id="3" name="Slide Number Placeholder 2"/>
          <p:cNvSpPr>
            <a:spLocks noGrp="1"/>
          </p:cNvSpPr>
          <p:nvPr>
            <p:ph type="sldNum" sz="quarter" idx="15"/>
          </p:nvPr>
        </p:nvSpPr>
        <p:spPr/>
        <p:txBody>
          <a:bodyPr/>
          <a:lstStyle/>
          <a:p>
            <a:fld id="{EDF6492B-58F1-4CFF-B887-177A2D1BD2C7}" type="slidenum">
              <a:rPr lang="en-GB" smtClean="0"/>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a:r>
              <a:rPr lang="en-GB" sz="3600" dirty="0">
                <a:latin typeface="Century Gothic" panose="020B0502020202020204" pitchFamily="34" charset="0"/>
              </a:rPr>
              <a:t>A phased approach for a range of learners: Phase 1 </a:t>
            </a:r>
          </a:p>
        </p:txBody>
      </p:sp>
      <p:sp>
        <p:nvSpPr>
          <p:cNvPr id="5" name="Content Placeholder 2"/>
          <p:cNvSpPr>
            <a:spLocks noGrp="1"/>
          </p:cNvSpPr>
          <p:nvPr>
            <p:ph idx="1"/>
          </p:nvPr>
        </p:nvSpPr>
        <p:spPr>
          <a:xfrm>
            <a:off x="457200" y="1417638"/>
            <a:ext cx="8229600" cy="5251722"/>
          </a:xfrm>
        </p:spPr>
        <p:txBody>
          <a:bodyPr>
            <a:normAutofit fontScale="77500" lnSpcReduction="20000"/>
          </a:bodyPr>
          <a:lstStyle/>
          <a:p>
            <a:pPr>
              <a:lnSpc>
                <a:spcPct val="150000"/>
              </a:lnSpc>
            </a:pPr>
            <a:r>
              <a:rPr lang="en-GB" altLang="en-US" sz="2800" dirty="0">
                <a:latin typeface="Century Gothic" panose="020B0502020202020204" pitchFamily="34" charset="0"/>
              </a:rPr>
              <a:t>Provides a rich and varied language experience, to develop children’s word knowledge and command of dialogue.</a:t>
            </a:r>
            <a:endParaRPr lang="en-GB" sz="2600" dirty="0">
              <a:latin typeface="Century Gothic" panose="020B0502020202020204" pitchFamily="34" charset="0"/>
            </a:endParaRPr>
          </a:p>
          <a:p>
            <a:pPr marL="0" indent="0">
              <a:lnSpc>
                <a:spcPct val="150000"/>
              </a:lnSpc>
              <a:buNone/>
            </a:pPr>
            <a:r>
              <a:rPr lang="en-GB" sz="2600" dirty="0">
                <a:latin typeface="Century Gothic" panose="020B0502020202020204" pitchFamily="34" charset="0"/>
              </a:rPr>
              <a:t>-There are 7 aspects:</a:t>
            </a:r>
          </a:p>
          <a:p>
            <a:pPr>
              <a:lnSpc>
                <a:spcPct val="150000"/>
              </a:lnSpc>
            </a:pPr>
            <a:r>
              <a:rPr lang="en-GB" sz="2600" dirty="0">
                <a:latin typeface="Century Gothic" panose="020B0502020202020204" pitchFamily="34" charset="0"/>
              </a:rPr>
              <a:t>A1 – Environmental Sounds</a:t>
            </a:r>
          </a:p>
          <a:p>
            <a:pPr>
              <a:lnSpc>
                <a:spcPct val="150000"/>
              </a:lnSpc>
            </a:pPr>
            <a:r>
              <a:rPr lang="en-GB" sz="2600" dirty="0">
                <a:latin typeface="Century Gothic" panose="020B0502020202020204" pitchFamily="34" charset="0"/>
              </a:rPr>
              <a:t>A2 – Instrumental Sounds</a:t>
            </a:r>
          </a:p>
          <a:p>
            <a:pPr>
              <a:lnSpc>
                <a:spcPct val="150000"/>
              </a:lnSpc>
            </a:pPr>
            <a:r>
              <a:rPr lang="en-GB" sz="2600" dirty="0">
                <a:latin typeface="Century Gothic" panose="020B0502020202020204" pitchFamily="34" charset="0"/>
              </a:rPr>
              <a:t>A3 – Body Percussion</a:t>
            </a:r>
          </a:p>
          <a:p>
            <a:pPr>
              <a:lnSpc>
                <a:spcPct val="150000"/>
              </a:lnSpc>
            </a:pPr>
            <a:r>
              <a:rPr lang="en-GB" sz="2600" dirty="0">
                <a:latin typeface="Century Gothic" panose="020B0502020202020204" pitchFamily="34" charset="0"/>
              </a:rPr>
              <a:t>A4 – Rhythm and Rhyme</a:t>
            </a:r>
          </a:p>
          <a:p>
            <a:pPr>
              <a:lnSpc>
                <a:spcPct val="150000"/>
              </a:lnSpc>
            </a:pPr>
            <a:r>
              <a:rPr lang="en-GB" sz="2600" dirty="0">
                <a:latin typeface="Century Gothic" panose="020B0502020202020204" pitchFamily="34" charset="0"/>
              </a:rPr>
              <a:t>A5 – Alliteration</a:t>
            </a:r>
          </a:p>
          <a:p>
            <a:pPr>
              <a:lnSpc>
                <a:spcPct val="150000"/>
              </a:lnSpc>
            </a:pPr>
            <a:r>
              <a:rPr lang="en-GB" sz="2600" dirty="0">
                <a:latin typeface="Century Gothic" panose="020B0502020202020204" pitchFamily="34" charset="0"/>
              </a:rPr>
              <a:t>A6 – Voice Sounds</a:t>
            </a:r>
          </a:p>
          <a:p>
            <a:pPr>
              <a:lnSpc>
                <a:spcPct val="150000"/>
              </a:lnSpc>
            </a:pPr>
            <a:r>
              <a:rPr lang="en-GB" sz="2600" dirty="0">
                <a:latin typeface="Century Gothic" panose="020B0502020202020204" pitchFamily="34" charset="0"/>
              </a:rPr>
              <a:t>A7 – Oral Blending and Segmenting</a:t>
            </a:r>
          </a:p>
          <a:p>
            <a:pPr lvl="1"/>
            <a:endParaRPr lang="en-GB" dirty="0"/>
          </a:p>
        </p:txBody>
      </p:sp>
      <p:sp>
        <p:nvSpPr>
          <p:cNvPr id="2" name="Footer Placeholder 1"/>
          <p:cNvSpPr>
            <a:spLocks noGrp="1"/>
          </p:cNvSpPr>
          <p:nvPr>
            <p:ph type="ftr" sz="quarter" idx="16"/>
          </p:nvPr>
        </p:nvSpPr>
        <p:spPr/>
        <p:txBody>
          <a:bodyPr/>
          <a:lstStyle/>
          <a:p>
            <a:endParaRPr lang="en-GB" dirty="0"/>
          </a:p>
        </p:txBody>
      </p:sp>
      <p:sp>
        <p:nvSpPr>
          <p:cNvPr id="3" name="Slide Number Placeholder 2"/>
          <p:cNvSpPr>
            <a:spLocks noGrp="1"/>
          </p:cNvSpPr>
          <p:nvPr>
            <p:ph type="sldNum" sz="quarter" idx="15"/>
          </p:nvPr>
        </p:nvSpPr>
        <p:spPr/>
        <p:txBody>
          <a:bodyPr/>
          <a:lstStyle/>
          <a:p>
            <a:fld id="{EDF6492B-58F1-4CFF-B887-177A2D1BD2C7}"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2 -</a:t>
            </a:r>
          </a:p>
        </p:txBody>
      </p:sp>
      <p:sp>
        <p:nvSpPr>
          <p:cNvPr id="3" name="Content Placeholder 2"/>
          <p:cNvSpPr>
            <a:spLocks noGrp="1"/>
          </p:cNvSpPr>
          <p:nvPr>
            <p:ph sz="quarter" idx="1"/>
          </p:nvPr>
        </p:nvSpPr>
        <p:spPr>
          <a:xfrm>
            <a:off x="179512" y="1412776"/>
            <a:ext cx="8496944" cy="5170586"/>
          </a:xfrm>
        </p:spPr>
        <p:txBody>
          <a:bodyPr>
            <a:noAutofit/>
          </a:bodyPr>
          <a:lstStyle/>
          <a:p>
            <a:r>
              <a:rPr lang="en-GB" altLang="en-US" sz="2200" dirty="0">
                <a:latin typeface="Century Gothic" panose="020B0502020202020204" pitchFamily="34" charset="0"/>
              </a:rPr>
              <a:t>Start of systematic phonic work and teaching of the alphabet. Learning to pronounce sounds in response to letters, read and spell </a:t>
            </a:r>
            <a:r>
              <a:rPr lang="en-GB" altLang="en-US" sz="2200" dirty="0" err="1">
                <a:latin typeface="Century Gothic" panose="020B0502020202020204" pitchFamily="34" charset="0"/>
              </a:rPr>
              <a:t>vc</a:t>
            </a:r>
            <a:r>
              <a:rPr lang="en-GB" altLang="en-US" sz="2200" dirty="0">
                <a:latin typeface="Century Gothic" panose="020B0502020202020204" pitchFamily="34" charset="0"/>
              </a:rPr>
              <a:t> words </a:t>
            </a:r>
            <a:r>
              <a:rPr lang="en-GB" altLang="en-US" sz="2200" b="1" i="1" dirty="0">
                <a:latin typeface="Century Gothic" panose="020B0502020202020204" pitchFamily="34" charset="0"/>
              </a:rPr>
              <a:t>‘it’ </a:t>
            </a:r>
            <a:r>
              <a:rPr lang="en-GB" altLang="en-US" sz="2200" i="1" dirty="0">
                <a:latin typeface="Century Gothic" panose="020B0502020202020204" pitchFamily="34" charset="0"/>
              </a:rPr>
              <a:t>and </a:t>
            </a:r>
            <a:r>
              <a:rPr lang="en-GB" altLang="en-US" sz="2200" i="1" dirty="0" err="1">
                <a:latin typeface="Century Gothic" panose="020B0502020202020204" pitchFamily="34" charset="0"/>
              </a:rPr>
              <a:t>cvc</a:t>
            </a:r>
            <a:r>
              <a:rPr lang="en-GB" altLang="en-US" sz="2200" i="1" dirty="0">
                <a:latin typeface="Century Gothic" panose="020B0502020202020204" pitchFamily="34" charset="0"/>
              </a:rPr>
              <a:t> words </a:t>
            </a:r>
            <a:r>
              <a:rPr lang="en-GB" altLang="en-US" sz="2200" b="1" i="1" dirty="0">
                <a:latin typeface="Century Gothic" panose="020B0502020202020204" pitchFamily="34" charset="0"/>
              </a:rPr>
              <a:t>‘bin’.</a:t>
            </a:r>
            <a:endParaRPr lang="en-GB" sz="5400" b="1" i="1" dirty="0">
              <a:latin typeface="Century Gothic" panose="020B0502020202020204" pitchFamily="34" charset="0"/>
            </a:endParaRPr>
          </a:p>
          <a:p>
            <a:r>
              <a:rPr lang="en-GB" sz="4800" b="1" dirty="0">
                <a:latin typeface="Century Gothic" panose="020B0502020202020204" pitchFamily="34" charset="0"/>
              </a:rPr>
              <a:t>Set 1</a:t>
            </a:r>
            <a:r>
              <a:rPr lang="en-GB" sz="4800" dirty="0">
                <a:latin typeface="Century Gothic" panose="020B0502020202020204" pitchFamily="34" charset="0"/>
              </a:rPr>
              <a:t>: s, a, t, p</a:t>
            </a:r>
          </a:p>
          <a:p>
            <a:r>
              <a:rPr lang="en-GB" sz="4800" b="1" dirty="0">
                <a:latin typeface="Century Gothic" panose="020B0502020202020204" pitchFamily="34" charset="0"/>
              </a:rPr>
              <a:t>Set 2</a:t>
            </a:r>
            <a:r>
              <a:rPr lang="en-GB" sz="4800" dirty="0">
                <a:latin typeface="Century Gothic" panose="020B0502020202020204" pitchFamily="34" charset="0"/>
              </a:rPr>
              <a:t>: </a:t>
            </a:r>
            <a:r>
              <a:rPr lang="en-GB" sz="4800" dirty="0" err="1">
                <a:latin typeface="Century Gothic" panose="020B0502020202020204" pitchFamily="34" charset="0"/>
              </a:rPr>
              <a:t>i</a:t>
            </a:r>
            <a:r>
              <a:rPr lang="en-GB" sz="4800" dirty="0">
                <a:latin typeface="Century Gothic" panose="020B0502020202020204" pitchFamily="34" charset="0"/>
              </a:rPr>
              <a:t>, n, m, d</a:t>
            </a:r>
          </a:p>
          <a:p>
            <a:r>
              <a:rPr lang="en-GB" sz="4800" b="1" dirty="0">
                <a:latin typeface="Century Gothic" panose="020B0502020202020204" pitchFamily="34" charset="0"/>
              </a:rPr>
              <a:t>Set 3</a:t>
            </a:r>
            <a:r>
              <a:rPr lang="en-GB" sz="4800" dirty="0">
                <a:latin typeface="Century Gothic" panose="020B0502020202020204" pitchFamily="34" charset="0"/>
              </a:rPr>
              <a:t>: g, o, c, k</a:t>
            </a:r>
          </a:p>
          <a:p>
            <a:r>
              <a:rPr lang="en-GB" sz="4800" b="1" dirty="0">
                <a:latin typeface="Century Gothic" panose="020B0502020202020204" pitchFamily="34" charset="0"/>
              </a:rPr>
              <a:t>Set 4</a:t>
            </a:r>
            <a:r>
              <a:rPr lang="en-GB" sz="4800" dirty="0">
                <a:latin typeface="Century Gothic" panose="020B0502020202020204" pitchFamily="34" charset="0"/>
              </a:rPr>
              <a:t>: ck, e, u, r</a:t>
            </a:r>
          </a:p>
          <a:p>
            <a:r>
              <a:rPr lang="en-GB" sz="4800" b="1" dirty="0">
                <a:latin typeface="Century Gothic" panose="020B0502020202020204" pitchFamily="34" charset="0"/>
              </a:rPr>
              <a:t>Set 5</a:t>
            </a:r>
            <a:r>
              <a:rPr lang="en-GB" sz="4800" dirty="0">
                <a:latin typeface="Century Gothic" panose="020B0502020202020204" pitchFamily="34" charset="0"/>
              </a:rPr>
              <a:t>: h, b, f, ff, l, </a:t>
            </a:r>
            <a:r>
              <a:rPr lang="en-GB" sz="4800" dirty="0" err="1">
                <a:latin typeface="Century Gothic" panose="020B0502020202020204" pitchFamily="34" charset="0"/>
              </a:rPr>
              <a:t>ll</a:t>
            </a:r>
            <a:r>
              <a:rPr lang="en-GB" sz="4800" dirty="0">
                <a:latin typeface="Century Gothic" panose="020B0502020202020204" pitchFamily="34" charset="0"/>
              </a:rPr>
              <a:t>, </a:t>
            </a:r>
            <a:r>
              <a:rPr lang="en-GB" sz="4800" dirty="0" err="1">
                <a:latin typeface="Century Gothic" panose="020B0502020202020204" pitchFamily="34" charset="0"/>
              </a:rPr>
              <a:t>ss</a:t>
            </a:r>
            <a:endParaRPr lang="en-GB" sz="4800" dirty="0">
              <a:latin typeface="Century Gothic" panose="020B0502020202020204" pitchFamily="34"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dirty="0">
                <a:latin typeface="Century Gothic" panose="020B0502020202020204" pitchFamily="34" charset="0"/>
              </a:rPr>
              <a:t>Phase 3</a:t>
            </a:r>
          </a:p>
        </p:txBody>
      </p:sp>
      <p:sp>
        <p:nvSpPr>
          <p:cNvPr id="3" name="Content Placeholder 2"/>
          <p:cNvSpPr>
            <a:spLocks noGrp="1"/>
          </p:cNvSpPr>
          <p:nvPr>
            <p:ph sz="quarter" idx="1"/>
          </p:nvPr>
        </p:nvSpPr>
        <p:spPr>
          <a:xfrm>
            <a:off x="179512" y="1412776"/>
            <a:ext cx="8496944" cy="5061176"/>
          </a:xfrm>
        </p:spPr>
        <p:txBody>
          <a:bodyPr>
            <a:normAutofit lnSpcReduction="10000"/>
          </a:bodyPr>
          <a:lstStyle/>
          <a:p>
            <a:r>
              <a:rPr lang="en-GB" altLang="en-US" sz="2200" dirty="0">
                <a:latin typeface="Century Gothic" panose="020B0502020202020204" pitchFamily="34" charset="0"/>
              </a:rPr>
              <a:t>Learning sounds represented by more than one letter (mainly) and read and spell </a:t>
            </a:r>
            <a:r>
              <a:rPr lang="en-GB" altLang="en-US" sz="2200" dirty="0" err="1">
                <a:latin typeface="Century Gothic" panose="020B0502020202020204" pitchFamily="34" charset="0"/>
              </a:rPr>
              <a:t>cvc</a:t>
            </a:r>
            <a:r>
              <a:rPr lang="en-GB" altLang="en-US" sz="2200" dirty="0">
                <a:latin typeface="Century Gothic" panose="020B0502020202020204" pitchFamily="34" charset="0"/>
              </a:rPr>
              <a:t> words </a:t>
            </a:r>
            <a:r>
              <a:rPr lang="en-GB" altLang="en-US" sz="2200" b="1" dirty="0">
                <a:latin typeface="Century Gothic" panose="020B0502020202020204" pitchFamily="34" charset="0"/>
              </a:rPr>
              <a:t>‘bag’</a:t>
            </a:r>
            <a:r>
              <a:rPr lang="en-GB" altLang="en-US" sz="2200" dirty="0">
                <a:latin typeface="Century Gothic" panose="020B0502020202020204" pitchFamily="34" charset="0"/>
              </a:rPr>
              <a:t>.</a:t>
            </a:r>
            <a:endParaRPr lang="en-GB" sz="2200" b="1" dirty="0">
              <a:latin typeface="Century Gothic" panose="020B0502020202020204" pitchFamily="34" charset="0"/>
            </a:endParaRPr>
          </a:p>
          <a:p>
            <a:r>
              <a:rPr lang="en-GB" sz="4000" b="1" dirty="0">
                <a:latin typeface="Century Gothic" panose="020B0502020202020204" pitchFamily="34" charset="0"/>
              </a:rPr>
              <a:t>Set 6:</a:t>
            </a:r>
            <a:r>
              <a:rPr lang="en-GB" sz="4000" dirty="0">
                <a:latin typeface="Century Gothic" panose="020B0502020202020204" pitchFamily="34" charset="0"/>
              </a:rPr>
              <a:t> j, v, w, x</a:t>
            </a:r>
          </a:p>
          <a:p>
            <a:r>
              <a:rPr lang="en-GB" sz="4000" b="1" dirty="0">
                <a:latin typeface="Century Gothic" panose="020B0502020202020204" pitchFamily="34" charset="0"/>
              </a:rPr>
              <a:t>Set 7</a:t>
            </a:r>
            <a:r>
              <a:rPr lang="en-GB" sz="4000" dirty="0">
                <a:latin typeface="Century Gothic" panose="020B0502020202020204" pitchFamily="34" charset="0"/>
              </a:rPr>
              <a:t>: y, z, </a:t>
            </a:r>
            <a:r>
              <a:rPr lang="en-GB" sz="4000" dirty="0" err="1">
                <a:latin typeface="Century Gothic" panose="020B0502020202020204" pitchFamily="34" charset="0"/>
              </a:rPr>
              <a:t>zz</a:t>
            </a:r>
            <a:r>
              <a:rPr lang="en-GB" sz="4000" dirty="0">
                <a:latin typeface="Century Gothic" panose="020B0502020202020204" pitchFamily="34" charset="0"/>
              </a:rPr>
              <a:t>, </a:t>
            </a:r>
            <a:r>
              <a:rPr lang="en-GB" sz="4000" dirty="0" err="1">
                <a:latin typeface="Century Gothic" panose="020B0502020202020204" pitchFamily="34" charset="0"/>
              </a:rPr>
              <a:t>qu</a:t>
            </a:r>
            <a:endParaRPr lang="en-GB" sz="4000" dirty="0">
              <a:latin typeface="Century Gothic" panose="020B0502020202020204" pitchFamily="34" charset="0"/>
            </a:endParaRPr>
          </a:p>
          <a:p>
            <a:r>
              <a:rPr lang="en-GB" sz="4000" b="1" dirty="0">
                <a:latin typeface="Century Gothic" panose="020B0502020202020204" pitchFamily="34" charset="0"/>
              </a:rPr>
              <a:t>Consonant Digraphs</a:t>
            </a:r>
            <a:r>
              <a:rPr lang="en-GB" sz="4000" dirty="0">
                <a:latin typeface="Century Gothic" panose="020B0502020202020204" pitchFamily="34" charset="0"/>
              </a:rPr>
              <a:t>: </a:t>
            </a:r>
            <a:r>
              <a:rPr lang="en-GB" sz="4000" dirty="0" err="1">
                <a:latin typeface="Century Gothic" panose="020B0502020202020204" pitchFamily="34" charset="0"/>
              </a:rPr>
              <a:t>ch</a:t>
            </a:r>
            <a:r>
              <a:rPr lang="en-GB" sz="4000" dirty="0">
                <a:latin typeface="Century Gothic" panose="020B0502020202020204" pitchFamily="34" charset="0"/>
              </a:rPr>
              <a:t>, </a:t>
            </a:r>
            <a:r>
              <a:rPr lang="en-GB" sz="4000" dirty="0" err="1">
                <a:latin typeface="Century Gothic" panose="020B0502020202020204" pitchFamily="34" charset="0"/>
              </a:rPr>
              <a:t>sh</a:t>
            </a:r>
            <a:r>
              <a:rPr lang="en-GB" sz="4000" dirty="0">
                <a:latin typeface="Century Gothic" panose="020B0502020202020204" pitchFamily="34" charset="0"/>
              </a:rPr>
              <a:t>, </a:t>
            </a:r>
            <a:r>
              <a:rPr lang="en-GB" sz="4000" dirty="0" err="1">
                <a:latin typeface="Century Gothic" panose="020B0502020202020204" pitchFamily="34" charset="0"/>
              </a:rPr>
              <a:t>th</a:t>
            </a:r>
            <a:r>
              <a:rPr lang="en-GB" sz="4000" dirty="0">
                <a:latin typeface="Century Gothic" panose="020B0502020202020204" pitchFamily="34" charset="0"/>
              </a:rPr>
              <a:t>, ng</a:t>
            </a:r>
          </a:p>
          <a:p>
            <a:r>
              <a:rPr lang="en-GB" sz="4000" b="1" dirty="0">
                <a:latin typeface="Century Gothic" panose="020B0502020202020204" pitchFamily="34" charset="0"/>
              </a:rPr>
              <a:t>Vowel Digraphs/Trigraphs</a:t>
            </a:r>
            <a:r>
              <a:rPr lang="en-GB" sz="4000" dirty="0">
                <a:latin typeface="Century Gothic" panose="020B0502020202020204" pitchFamily="34" charset="0"/>
              </a:rPr>
              <a:t>: </a:t>
            </a:r>
            <a:r>
              <a:rPr lang="en-GB" sz="4000" dirty="0" err="1">
                <a:latin typeface="Century Gothic" panose="020B0502020202020204" pitchFamily="34" charset="0"/>
              </a:rPr>
              <a:t>ai</a:t>
            </a:r>
            <a:r>
              <a:rPr lang="en-GB" sz="4000" dirty="0">
                <a:latin typeface="Century Gothic" panose="020B0502020202020204" pitchFamily="34" charset="0"/>
              </a:rPr>
              <a:t>, </a:t>
            </a:r>
            <a:r>
              <a:rPr lang="en-GB" sz="4000" dirty="0" err="1">
                <a:latin typeface="Century Gothic" panose="020B0502020202020204" pitchFamily="34" charset="0"/>
              </a:rPr>
              <a:t>ee</a:t>
            </a:r>
            <a:r>
              <a:rPr lang="en-GB" sz="4000" dirty="0">
                <a:latin typeface="Century Gothic" panose="020B0502020202020204" pitchFamily="34" charset="0"/>
              </a:rPr>
              <a:t>, </a:t>
            </a:r>
            <a:r>
              <a:rPr lang="en-GB" sz="4000" dirty="0" err="1">
                <a:latin typeface="Century Gothic" panose="020B0502020202020204" pitchFamily="34" charset="0"/>
              </a:rPr>
              <a:t>igh</a:t>
            </a:r>
            <a:r>
              <a:rPr lang="en-GB" sz="4000" dirty="0">
                <a:latin typeface="Century Gothic" panose="020B0502020202020204" pitchFamily="34" charset="0"/>
              </a:rPr>
              <a:t>, </a:t>
            </a:r>
            <a:r>
              <a:rPr lang="en-GB" sz="4000" dirty="0" err="1">
                <a:latin typeface="Century Gothic" panose="020B0502020202020204" pitchFamily="34" charset="0"/>
              </a:rPr>
              <a:t>oa</a:t>
            </a:r>
            <a:r>
              <a:rPr lang="en-GB" sz="4000" dirty="0">
                <a:latin typeface="Century Gothic" panose="020B0502020202020204" pitchFamily="34" charset="0"/>
              </a:rPr>
              <a:t>, </a:t>
            </a:r>
            <a:r>
              <a:rPr lang="en-GB" sz="4000" dirty="0" err="1">
                <a:latin typeface="Century Gothic" panose="020B0502020202020204" pitchFamily="34" charset="0"/>
              </a:rPr>
              <a:t>oo</a:t>
            </a:r>
            <a:r>
              <a:rPr lang="en-GB" sz="4000" dirty="0">
                <a:latin typeface="Century Gothic" panose="020B0502020202020204" pitchFamily="34" charset="0"/>
              </a:rPr>
              <a:t>, </a:t>
            </a:r>
            <a:r>
              <a:rPr lang="en-GB" sz="4000" dirty="0" err="1">
                <a:latin typeface="Century Gothic" panose="020B0502020202020204" pitchFamily="34" charset="0"/>
              </a:rPr>
              <a:t>ar</a:t>
            </a:r>
            <a:r>
              <a:rPr lang="en-GB" sz="4000" dirty="0">
                <a:latin typeface="Century Gothic" panose="020B0502020202020204" pitchFamily="34" charset="0"/>
              </a:rPr>
              <a:t>, or, </a:t>
            </a:r>
            <a:r>
              <a:rPr lang="en-GB" sz="4000" dirty="0" err="1">
                <a:latin typeface="Century Gothic" panose="020B0502020202020204" pitchFamily="34" charset="0"/>
              </a:rPr>
              <a:t>ur</a:t>
            </a:r>
            <a:r>
              <a:rPr lang="en-GB" sz="4000" dirty="0">
                <a:latin typeface="Century Gothic" panose="020B0502020202020204" pitchFamily="34" charset="0"/>
              </a:rPr>
              <a:t>, ow, oi, ear, air, </a:t>
            </a:r>
            <a:r>
              <a:rPr lang="en-GB" sz="4000" dirty="0" err="1">
                <a:latin typeface="Century Gothic" panose="020B0502020202020204" pitchFamily="34" charset="0"/>
              </a:rPr>
              <a:t>ure</a:t>
            </a:r>
            <a:r>
              <a:rPr lang="en-GB" sz="4000" dirty="0">
                <a:latin typeface="Century Gothic" panose="020B0502020202020204" pitchFamily="34" charset="0"/>
              </a:rPr>
              <a:t>, </a:t>
            </a:r>
            <a:r>
              <a:rPr lang="en-GB" sz="4000" dirty="0" err="1">
                <a:latin typeface="Century Gothic" panose="020B0502020202020204" pitchFamily="34" charset="0"/>
              </a:rPr>
              <a:t>er</a:t>
            </a:r>
            <a:endParaRPr lang="en-GB" sz="4000" dirty="0">
              <a:latin typeface="Century Gothic" panose="020B0502020202020204" pitchFamily="34" charset="0"/>
            </a:endParaRPr>
          </a:p>
          <a:p>
            <a:pPr>
              <a:lnSpc>
                <a:spcPct val="150000"/>
              </a:lnSpc>
            </a:pPr>
            <a:endParaRPr lang="en-GB" dirty="0">
              <a:latin typeface="Comic Sans MS" pitchFamily="66" charset="0"/>
            </a:endParaRPr>
          </a:p>
        </p:txBody>
      </p:sp>
      <p:sp>
        <p:nvSpPr>
          <p:cNvPr id="4" name="Footer Placeholder 3"/>
          <p:cNvSpPr>
            <a:spLocks noGrp="1"/>
          </p:cNvSpPr>
          <p:nvPr>
            <p:ph type="ftr" sz="quarter" idx="16"/>
          </p:nvPr>
        </p:nvSpPr>
        <p:spPr/>
        <p:txBody>
          <a:bodyPr/>
          <a:lstStyle/>
          <a:p>
            <a:endParaRPr lang="en-GB" dirty="0"/>
          </a:p>
        </p:txBody>
      </p:sp>
      <p:sp>
        <p:nvSpPr>
          <p:cNvPr id="5" name="Slide Number Placeholder 4"/>
          <p:cNvSpPr>
            <a:spLocks noGrp="1"/>
          </p:cNvSpPr>
          <p:nvPr>
            <p:ph type="sldNum" sz="quarter" idx="15"/>
          </p:nvPr>
        </p:nvSpPr>
        <p:spPr/>
        <p:txBody>
          <a:bodyPr/>
          <a:lstStyle/>
          <a:p>
            <a:fld id="{EDF6492B-58F1-4CFF-B887-177A2D1BD2C7}" type="slidenum">
              <a:rPr lang="en-GB" smtClean="0"/>
              <a:pPr/>
              <a:t>9</a:t>
            </a:fld>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632</TotalTime>
  <Words>1750</Words>
  <Application>Microsoft Office PowerPoint</Application>
  <PresentationFormat>On-screen Show (4:3)</PresentationFormat>
  <Paragraphs>210</Paragraphs>
  <Slides>29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Century Gothic</vt:lpstr>
      <vt:lpstr>Century Schoolbook</vt:lpstr>
      <vt:lpstr>Comic Sans MS</vt:lpstr>
      <vt:lpstr>Times New Roman</vt:lpstr>
      <vt:lpstr>Wingdings</vt:lpstr>
      <vt:lpstr>Wingdings 2</vt:lpstr>
      <vt:lpstr>Oriel</vt:lpstr>
      <vt:lpstr>PowerPoint Presentation</vt:lpstr>
      <vt:lpstr>Aims for today’s session</vt:lpstr>
      <vt:lpstr>Where did it all start?</vt:lpstr>
      <vt:lpstr>What is phonics?</vt:lpstr>
      <vt:lpstr>Introduction </vt:lpstr>
      <vt:lpstr>Terminology</vt:lpstr>
      <vt:lpstr>A phased approach for a range of learners: Phase 1 </vt:lpstr>
      <vt:lpstr>Phase 2 -</vt:lpstr>
      <vt:lpstr>Phase 3</vt:lpstr>
      <vt:lpstr>Phase 4</vt:lpstr>
      <vt:lpstr>Phase 5</vt:lpstr>
      <vt:lpstr>Phase 6</vt:lpstr>
      <vt:lpstr> </vt:lpstr>
      <vt:lpstr>Segmenting</vt:lpstr>
      <vt:lpstr>Segmenting</vt:lpstr>
      <vt:lpstr>Blending</vt:lpstr>
      <vt:lpstr>Blending</vt:lpstr>
      <vt:lpstr>What does a high quality Phonics session look like at RUSSELL LOWER?</vt:lpstr>
      <vt:lpstr>Ofsted findings– ‘the best schools…’</vt:lpstr>
      <vt:lpstr>Year 1 Phonics SCREENING CHECK</vt:lpstr>
      <vt:lpstr>PowerPoint Presentation</vt:lpstr>
      <vt:lpstr>Year 1 Phonics screening sample</vt:lpstr>
      <vt:lpstr>ACTIVITIES TO TRY</vt:lpstr>
      <vt:lpstr>Classroom resources and support</vt:lpstr>
      <vt:lpstr>Useful resources for home </vt:lpstr>
      <vt:lpstr>PowerPoint Presentation</vt:lpstr>
      <vt:lpstr>Useful online resources</vt:lpstr>
      <vt:lpstr>Continued…</vt:lpstr>
      <vt:lpstr>Thank you for taking the time to watch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dc:creator>
  <cp:lastModifiedBy>Nicki</cp:lastModifiedBy>
  <cp:revision>104</cp:revision>
  <dcterms:created xsi:type="dcterms:W3CDTF">2013-03-24T18:14:49Z</dcterms:created>
  <dcterms:modified xsi:type="dcterms:W3CDTF">2020-09-22T07:21:00Z</dcterms:modified>
</cp:coreProperties>
</file>