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64" autoAdjust="0"/>
  </p:normalViewPr>
  <p:slideViewPr>
    <p:cSldViewPr snapToGrid="0">
      <p:cViewPr varScale="1">
        <p:scale>
          <a:sx n="87" d="100"/>
          <a:sy n="87" d="100"/>
        </p:scale>
        <p:origin x="52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BCDE69C-57BC-44D1-AA0C-A8EA23FCE9A4}" type="datetimeFigureOut">
              <a:rPr lang="en-GB" smtClean="0"/>
              <a:t>13/07/2023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98785E0-25C7-4F12-AD06-C192529D4D14}" type="slidenum">
              <a:rPr lang="en-GB" smtClean="0"/>
              <a:t>‹#›</a:t>
            </a:fld>
            <a:endParaRPr lang="en-GB"/>
          </a:p>
        </p:txBody>
      </p:sp>
    </p:spTree>
    <p:extLst>
      <p:ext uri="{BB962C8B-B14F-4D97-AF65-F5344CB8AC3E}">
        <p14:creationId xmlns:p14="http://schemas.microsoft.com/office/powerpoint/2010/main" val="120835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8785E0-25C7-4F12-AD06-C192529D4D14}" type="slidenum">
              <a:rPr lang="en-GB" smtClean="0"/>
              <a:t>1</a:t>
            </a:fld>
            <a:endParaRPr lang="en-GB"/>
          </a:p>
        </p:txBody>
      </p:sp>
    </p:spTree>
    <p:extLst>
      <p:ext uri="{BB962C8B-B14F-4D97-AF65-F5344CB8AC3E}">
        <p14:creationId xmlns:p14="http://schemas.microsoft.com/office/powerpoint/2010/main" val="131621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13/07/2023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13/07/2023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13/07/2023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13/07/2023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81715189"/>
              </p:ext>
            </p:extLst>
          </p:nvPr>
        </p:nvGraphicFramePr>
        <p:xfrm>
          <a:off x="122554" y="3607994"/>
          <a:ext cx="3798472" cy="1549273"/>
        </p:xfrm>
        <a:graphic>
          <a:graphicData uri="http://schemas.openxmlformats.org/drawingml/2006/table">
            <a:tbl>
              <a:tblPr firstRow="1" firstCol="1" bandRow="1"/>
              <a:tblGrid>
                <a:gridCol w="3798472">
                  <a:extLst>
                    <a:ext uri="{9D8B030D-6E8A-4147-A177-3AD203B41FA5}">
                      <a16:colId xmlns:a16="http://schemas.microsoft.com/office/drawing/2014/main" val="20000"/>
                    </a:ext>
                  </a:extLst>
                </a:gridCol>
              </a:tblGrid>
              <a:tr h="162431">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690430">
                <a:tc>
                  <a:txBody>
                    <a:bodyPr/>
                    <a:lstStyle/>
                    <a:p>
                      <a:r>
                        <a:rPr lang="en-GB" sz="1050" b="1" dirty="0">
                          <a:effectLst/>
                          <a:latin typeface="Century Gothic" panose="020B0502020202020204" pitchFamily="34" charset="0"/>
                          <a:ea typeface="Times New Roman" panose="02020603050405020304" pitchFamily="18" charset="0"/>
                        </a:rPr>
                        <a:t>Samba – World Percussion</a:t>
                      </a:r>
                    </a:p>
                    <a:p>
                      <a:r>
                        <a:rPr lang="en-GB" sz="1000" b="0" dirty="0">
                          <a:effectLst/>
                          <a:latin typeface="Century Gothic" panose="020B0502020202020204" pitchFamily="34" charset="0"/>
                          <a:ea typeface="Times New Roman" panose="02020603050405020304" pitchFamily="18" charset="0"/>
                        </a:rPr>
                        <a:t>This term we will have the opportunity to </a:t>
                      </a:r>
                      <a:r>
                        <a:rPr lang="en-US" sz="1000" b="0" i="0" kern="1200" dirty="0">
                          <a:solidFill>
                            <a:schemeClr val="tx1"/>
                          </a:solidFill>
                          <a:effectLst/>
                          <a:latin typeface="Century Gothic" panose="020B0502020202020204" pitchFamily="34" charset="0"/>
                          <a:ea typeface="+mn-ea"/>
                          <a:cs typeface="+mn-cs"/>
                        </a:rPr>
                        <a:t>recreate the exciting rhythms of Brazilian carnivals. The</a:t>
                      </a:r>
                      <a:r>
                        <a:rPr lang="en-US" sz="1000" b="0" i="0" kern="1200" baseline="0" dirty="0">
                          <a:solidFill>
                            <a:schemeClr val="tx1"/>
                          </a:solidFill>
                          <a:effectLst/>
                          <a:latin typeface="Century Gothic" panose="020B0502020202020204" pitchFamily="34" charset="0"/>
                          <a:ea typeface="+mn-ea"/>
                          <a:cs typeface="+mn-cs"/>
                        </a:rPr>
                        <a:t> lessons will be led by a percussion teacher from Inspiring Music and will include the opportunity of a parent concert  to allow all the children to perform. We will learn to play a range of percussion instruments, read musical notation, compose music, develop an understanding of the history of music and listen to a range of record music. </a:t>
                      </a:r>
                      <a:endParaRPr lang="en-GB" sz="1000" b="0"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74867986"/>
              </p:ext>
            </p:extLst>
          </p:nvPr>
        </p:nvGraphicFramePr>
        <p:xfrm>
          <a:off x="4141024" y="157469"/>
          <a:ext cx="4016387" cy="1285558"/>
        </p:xfrm>
        <a:graphic>
          <a:graphicData uri="http://schemas.openxmlformats.org/drawingml/2006/table">
            <a:tbl>
              <a:tblPr firstRow="1" firstCol="1" bandRow="1"/>
              <a:tblGrid>
                <a:gridCol w="4016387">
                  <a:extLst>
                    <a:ext uri="{9D8B030D-6E8A-4147-A177-3AD203B41FA5}">
                      <a16:colId xmlns:a16="http://schemas.microsoft.com/office/drawing/2014/main" val="20000"/>
                    </a:ext>
                  </a:extLst>
                </a:gridCol>
              </a:tblGrid>
              <a:tr h="16270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Personal, Social and Emotional</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Development</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 V</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13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tx1"/>
                          </a:solidFill>
                          <a:effectLst/>
                          <a:latin typeface="Century Gothic" panose="020B0502020202020204" pitchFamily="34" charset="0"/>
                          <a:ea typeface="+mn-ea"/>
                          <a:cs typeface="+mn-cs"/>
                        </a:rPr>
                        <a:t>We will learn how rules and laws that protect us</a:t>
                      </a:r>
                      <a:r>
                        <a:rPr lang="en-GB" sz="1050" kern="1200" baseline="0" dirty="0">
                          <a:solidFill>
                            <a:schemeClr val="tx1"/>
                          </a:solidFill>
                          <a:effectLst/>
                          <a:latin typeface="Century Gothic" panose="020B0502020202020204" pitchFamily="34" charset="0"/>
                          <a:ea typeface="+mn-ea"/>
                          <a:cs typeface="+mn-cs"/>
                        </a:rPr>
                        <a:t> </a:t>
                      </a:r>
                      <a:r>
                        <a:rPr lang="en-GB" sz="1050" kern="1200" dirty="0">
                          <a:solidFill>
                            <a:schemeClr val="tx1"/>
                          </a:solidFill>
                          <a:effectLst/>
                          <a:latin typeface="Century Gothic" panose="020B0502020202020204" pitchFamily="34" charset="0"/>
                          <a:ea typeface="+mn-ea"/>
                          <a:cs typeface="+mn-cs"/>
                        </a:rPr>
                        <a:t>are made and enforced.</a:t>
                      </a:r>
                      <a:r>
                        <a:rPr lang="en-GB" sz="1050" kern="1200" baseline="0" dirty="0">
                          <a:solidFill>
                            <a:schemeClr val="tx1"/>
                          </a:solidFill>
                          <a:effectLst/>
                          <a:latin typeface="Century Gothic" panose="020B0502020202020204" pitchFamily="34" charset="0"/>
                          <a:ea typeface="+mn-ea"/>
                          <a:cs typeface="+mn-cs"/>
                        </a:rPr>
                        <a:t> We will learn about responsibilities at home and in the community. We will reflect on resolving differences by looking at others’ points of view</a:t>
                      </a:r>
                      <a:r>
                        <a:rPr lang="en-GB" sz="1050" kern="1200" dirty="0">
                          <a:solidFill>
                            <a:schemeClr val="tx1"/>
                          </a:solidFill>
                          <a:effectLst/>
                          <a:latin typeface="Century Gothic" panose="020B0502020202020204" pitchFamily="34" charset="0"/>
                          <a:ea typeface="+mn-ea"/>
                          <a:cs typeface="+mn-cs"/>
                        </a:rPr>
                        <a:t>. We will appreciate the range of regional, religious and ethnic identities in the United Kingdom</a:t>
                      </a:r>
                    </a:p>
                    <a:p>
                      <a:r>
                        <a:rPr lang="en-GB" sz="1050" b="1" kern="1200" dirty="0">
                          <a:solidFill>
                            <a:schemeClr val="tx1"/>
                          </a:solidFill>
                          <a:effectLst/>
                          <a:latin typeface="Century Gothic" panose="020B0502020202020204" pitchFamily="34" charset="0"/>
                          <a:ea typeface="+mn-ea"/>
                          <a:cs typeface="+mn-cs"/>
                        </a:rPr>
                        <a:t>Values: </a:t>
                      </a:r>
                      <a:r>
                        <a:rPr lang="en-GB" sz="1050" b="0" kern="1200" dirty="0">
                          <a:solidFill>
                            <a:schemeClr val="tx1"/>
                          </a:solidFill>
                          <a:effectLst/>
                          <a:latin typeface="Century Gothic" panose="020B0502020202020204" pitchFamily="34" charset="0"/>
                          <a:ea typeface="+mn-ea"/>
                          <a:cs typeface="+mn-cs"/>
                        </a:rPr>
                        <a:t>Respect and thoughtfulness.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4857355"/>
              </p:ext>
            </p:extLst>
          </p:nvPr>
        </p:nvGraphicFramePr>
        <p:xfrm>
          <a:off x="4184344" y="3402230"/>
          <a:ext cx="4042249" cy="2383085"/>
        </p:xfrm>
        <a:graphic>
          <a:graphicData uri="http://schemas.openxmlformats.org/drawingml/2006/table">
            <a:tbl>
              <a:tblPr firstRow="1" firstCol="1" bandRow="1"/>
              <a:tblGrid>
                <a:gridCol w="4042249">
                  <a:extLst>
                    <a:ext uri="{9D8B030D-6E8A-4147-A177-3AD203B41FA5}">
                      <a16:colId xmlns:a16="http://schemas.microsoft.com/office/drawing/2014/main" val="20000"/>
                    </a:ext>
                  </a:extLst>
                </a:gridCol>
              </a:tblGrid>
              <a:tr h="20376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Physical Education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1406110">
                <a:tc>
                  <a:txBody>
                    <a:bodyPr/>
                    <a:lstStyle/>
                    <a:p>
                      <a:r>
                        <a:rPr lang="en-US" sz="1100" b="1" kern="1200" dirty="0">
                          <a:solidFill>
                            <a:schemeClr val="tx1"/>
                          </a:solidFill>
                          <a:effectLst/>
                          <a:latin typeface="Century Gothic" panose="020B0502020202020204" pitchFamily="34" charset="0"/>
                          <a:ea typeface="+mn-ea"/>
                          <a:cs typeface="+mn-cs"/>
                        </a:rPr>
                        <a:t>Outdoor Adventure Activities: </a:t>
                      </a:r>
                      <a:r>
                        <a:rPr lang="en-US" sz="1100" b="0" kern="1200" dirty="0">
                          <a:solidFill>
                            <a:schemeClr val="tx1"/>
                          </a:solidFill>
                          <a:effectLst/>
                          <a:latin typeface="Century Gothic" panose="020B0502020202020204" pitchFamily="34" charset="0"/>
                          <a:ea typeface="+mn-ea"/>
                          <a:cs typeface="+mn-cs"/>
                        </a:rPr>
                        <a:t>We will work in a team to plan and refine problem solving. We will use maps, compasses and symbols. </a:t>
                      </a:r>
                    </a:p>
                    <a:p>
                      <a:r>
                        <a:rPr lang="en-US" sz="1100" b="1" kern="1200" dirty="0">
                          <a:solidFill>
                            <a:schemeClr val="tx1"/>
                          </a:solidFill>
                          <a:effectLst/>
                          <a:latin typeface="Century Gothic" panose="020B0502020202020204" pitchFamily="34" charset="0"/>
                          <a:ea typeface="+mn-ea"/>
                          <a:cs typeface="+mn-cs"/>
                        </a:rPr>
                        <a:t>Tag Rugby: </a:t>
                      </a:r>
                      <a:r>
                        <a:rPr lang="en-US" sz="1100" b="0" kern="1200" dirty="0">
                          <a:solidFill>
                            <a:schemeClr val="tx1"/>
                          </a:solidFill>
                          <a:effectLst/>
                          <a:latin typeface="Century Gothic" panose="020B0502020202020204" pitchFamily="34" charset="0"/>
                          <a:ea typeface="+mn-ea"/>
                          <a:cs typeface="+mn-cs"/>
                        </a:rPr>
                        <a:t>We will perform basic tag rugby skills, implement rules and develop tactics. We will increase our speed and build endurance.                      </a:t>
                      </a:r>
                    </a:p>
                    <a:p>
                      <a:r>
                        <a:rPr lang="en-US" sz="1100" b="1" kern="1200" dirty="0">
                          <a:solidFill>
                            <a:schemeClr val="tx1"/>
                          </a:solidFill>
                          <a:effectLst/>
                          <a:latin typeface="Century Gothic" panose="020B0502020202020204" pitchFamily="34" charset="0"/>
                          <a:ea typeface="+mn-ea"/>
                          <a:cs typeface="+mn-cs"/>
                        </a:rPr>
                        <a:t>Gymnastics unit 1: We will </a:t>
                      </a:r>
                      <a:r>
                        <a:rPr lang="en-US" sz="1100" b="0" kern="1200" baseline="0" dirty="0">
                          <a:solidFill>
                            <a:schemeClr val="tx1"/>
                          </a:solidFill>
                          <a:effectLst/>
                          <a:latin typeface="Century Gothic" panose="020B0502020202020204" pitchFamily="34" charset="0"/>
                          <a:ea typeface="+mn-ea"/>
                          <a:cs typeface="+mn-cs"/>
                        </a:rPr>
                        <a:t>become increasingly competent and confident to preform skills more consistently in time with a partner or group. We will use compositional ideas in sequences such as changes in height, speed and direction. </a:t>
                      </a:r>
                      <a:r>
                        <a:rPr lang="en-US" sz="1100" b="0" kern="1200" dirty="0">
                          <a:solidFill>
                            <a:schemeClr val="tx1"/>
                          </a:solidFill>
                          <a:effectLst/>
                          <a:latin typeface="Century Gothic" panose="020B0502020202020204" pitchFamily="34" charset="0"/>
                          <a:ea typeface="+mn-ea"/>
                          <a:cs typeface="+mn-cs"/>
                        </a:rPr>
                        <a:t> </a:t>
                      </a:r>
                    </a:p>
                    <a:p>
                      <a:r>
                        <a:rPr lang="en-US" sz="1100" b="1" kern="1200" dirty="0">
                          <a:solidFill>
                            <a:schemeClr val="tx1"/>
                          </a:solidFill>
                          <a:effectLst/>
                          <a:latin typeface="Century Gothic" panose="020B0502020202020204" pitchFamily="34" charset="0"/>
                          <a:ea typeface="+mn-ea"/>
                          <a:cs typeface="+mn-cs"/>
                        </a:rPr>
                        <a:t>Dance unit 2</a:t>
                      </a:r>
                      <a:r>
                        <a:rPr lang="en-US" sz="1100" b="0" kern="1200" dirty="0">
                          <a:solidFill>
                            <a:schemeClr val="tx1"/>
                          </a:solidFill>
                          <a:effectLst/>
                          <a:latin typeface="Century Gothic" panose="020B0502020202020204" pitchFamily="34" charset="0"/>
                          <a:ea typeface="+mn-ea"/>
                          <a:cs typeface="+mn-cs"/>
                        </a:rPr>
                        <a:t>: We will choreography and perform using repetition, direction, level, speed and space.</a:t>
                      </a:r>
                      <a:endParaRPr lang="en-US" sz="1100" b="0" i="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34978321"/>
              </p:ext>
            </p:extLst>
          </p:nvPr>
        </p:nvGraphicFramePr>
        <p:xfrm>
          <a:off x="8458199" y="101067"/>
          <a:ext cx="3572053" cy="2117349"/>
        </p:xfrm>
        <a:graphic>
          <a:graphicData uri="http://schemas.openxmlformats.org/drawingml/2006/table">
            <a:tbl>
              <a:tblPr firstRow="1" firstCol="1" bandRow="1"/>
              <a:tblGrid>
                <a:gridCol w="3572053">
                  <a:extLst>
                    <a:ext uri="{9D8B030D-6E8A-4147-A177-3AD203B41FA5}">
                      <a16:colId xmlns:a16="http://schemas.microsoft.com/office/drawing/2014/main" val="20000"/>
                    </a:ext>
                  </a:extLst>
                </a:gridCol>
              </a:tblGrid>
              <a:tr h="14815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Science</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9519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a:solidFill>
                            <a:schemeClr val="tx1"/>
                          </a:solidFill>
                          <a:effectLst/>
                          <a:latin typeface="Century Gothic" panose="020B0502020202020204" pitchFamily="34" charset="0"/>
                          <a:ea typeface="+mn-ea"/>
                          <a:cs typeface="+mn-cs"/>
                        </a:rPr>
                        <a:t>Working scientifically: </a:t>
                      </a:r>
                      <a:r>
                        <a:rPr lang="en-GB" sz="1050" b="0" u="none" kern="1200" dirty="0">
                          <a:solidFill>
                            <a:schemeClr val="tx1"/>
                          </a:solidFill>
                          <a:effectLst/>
                          <a:latin typeface="Century Gothic" panose="020B0502020202020204" pitchFamily="34" charset="0"/>
                          <a:ea typeface="+mn-ea"/>
                          <a:cs typeface="+mn-cs"/>
                        </a:rPr>
                        <a:t>We will set </a:t>
                      </a:r>
                      <a:r>
                        <a:rPr lang="en-GB" sz="1050" u="none" kern="1200" dirty="0">
                          <a:solidFill>
                            <a:schemeClr val="tx1"/>
                          </a:solidFill>
                          <a:effectLst/>
                          <a:latin typeface="Century Gothic" panose="020B0502020202020204" pitchFamily="34" charset="0"/>
                          <a:ea typeface="+mn-ea"/>
                          <a:cs typeface="+mn-cs"/>
                        </a:rPr>
                        <a:t>up a simple and practical</a:t>
                      </a:r>
                      <a:r>
                        <a:rPr lang="en-GB" sz="1050" u="none" kern="1200" baseline="0" dirty="0">
                          <a:solidFill>
                            <a:schemeClr val="tx1"/>
                          </a:solidFill>
                          <a:effectLst/>
                          <a:latin typeface="Century Gothic" panose="020B0502020202020204" pitchFamily="34" charset="0"/>
                          <a:ea typeface="+mn-ea"/>
                          <a:cs typeface="+mn-cs"/>
                        </a:rPr>
                        <a:t> enquiry to investigate what happened to the brightness of a bulb if we add more cells.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none" kern="1200" dirty="0">
                          <a:solidFill>
                            <a:schemeClr val="tx1"/>
                          </a:solidFill>
                          <a:effectLst/>
                          <a:latin typeface="Century Gothic" panose="020B0502020202020204" pitchFamily="34" charset="0"/>
                          <a:ea typeface="+mn-ea"/>
                          <a:cs typeface="+mn-cs"/>
                        </a:rPr>
                        <a:t>Living things and their habitats: </a:t>
                      </a:r>
                      <a:r>
                        <a:rPr lang="en-GB" sz="1050" b="0" u="none" kern="1200" dirty="0">
                          <a:solidFill>
                            <a:schemeClr val="tx1"/>
                          </a:solidFill>
                          <a:effectLst/>
                          <a:latin typeface="Century Gothic" panose="020B0502020202020204" pitchFamily="34" charset="0"/>
                          <a:ea typeface="+mn-ea"/>
                          <a:cs typeface="+mn-cs"/>
                        </a:rPr>
                        <a:t>We will </a:t>
                      </a:r>
                      <a:r>
                        <a:rPr lang="en-GB" sz="1050" u="none" kern="1200" dirty="0">
                          <a:solidFill>
                            <a:schemeClr val="tx1"/>
                          </a:solidFill>
                          <a:effectLst/>
                          <a:latin typeface="Century Gothic" panose="020B0502020202020204" pitchFamily="34" charset="0"/>
                          <a:ea typeface="+mn-ea"/>
                          <a:cs typeface="+mn-cs"/>
                        </a:rPr>
                        <a:t>look</a:t>
                      </a:r>
                      <a:r>
                        <a:rPr lang="en-GB" sz="1050" u="none" kern="1200" baseline="0" dirty="0">
                          <a:solidFill>
                            <a:schemeClr val="tx1"/>
                          </a:solidFill>
                          <a:effectLst/>
                          <a:latin typeface="Century Gothic" panose="020B0502020202020204" pitchFamily="34" charset="0"/>
                          <a:ea typeface="+mn-ea"/>
                          <a:cs typeface="+mn-cs"/>
                        </a:rPr>
                        <a:t> at</a:t>
                      </a:r>
                      <a:r>
                        <a:rPr lang="en-GB" sz="1050" u="none" kern="1200" dirty="0">
                          <a:solidFill>
                            <a:schemeClr val="tx1"/>
                          </a:solidFill>
                          <a:effectLst/>
                          <a:latin typeface="Century Gothic" panose="020B0502020202020204" pitchFamily="34" charset="0"/>
                          <a:ea typeface="+mn-ea"/>
                          <a:cs typeface="+mn-cs"/>
                        </a:rPr>
                        <a:t> ways that we can classify living things including farm animals. We will learn how environmental change can sometime pose risks to living things such as loss of habitats.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none" kern="1200" baseline="0" dirty="0">
                          <a:solidFill>
                            <a:schemeClr val="tx1"/>
                          </a:solidFill>
                          <a:effectLst/>
                          <a:latin typeface="Century Gothic" panose="020B0502020202020204" pitchFamily="34" charset="0"/>
                          <a:ea typeface="+mn-ea"/>
                          <a:cs typeface="+mn-cs"/>
                        </a:rPr>
                        <a:t>Electricity: </a:t>
                      </a:r>
                      <a:r>
                        <a:rPr lang="en-GB" sz="1050" b="0" u="none" kern="1200" baseline="0" dirty="0">
                          <a:solidFill>
                            <a:schemeClr val="tx1"/>
                          </a:solidFill>
                          <a:effectLst/>
                          <a:latin typeface="Century Gothic" panose="020B0502020202020204" pitchFamily="34" charset="0"/>
                          <a:ea typeface="+mn-ea"/>
                          <a:cs typeface="+mn-cs"/>
                        </a:rPr>
                        <a:t>We will construct a simple circuit, identifying and naming it basic parts. We will recognise some conductors and insulators. We will investigate complete and incomplete circuits.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82768527"/>
              </p:ext>
            </p:extLst>
          </p:nvPr>
        </p:nvGraphicFramePr>
        <p:xfrm>
          <a:off x="8458199" y="3987427"/>
          <a:ext cx="3591337" cy="1747393"/>
        </p:xfrm>
        <a:graphic>
          <a:graphicData uri="http://schemas.openxmlformats.org/drawingml/2006/table">
            <a:tbl>
              <a:tblPr firstRow="1" firstCol="1" bandRow="1"/>
              <a:tblGrid>
                <a:gridCol w="3591337">
                  <a:extLst>
                    <a:ext uri="{9D8B030D-6E8A-4147-A177-3AD203B41FA5}">
                      <a16:colId xmlns:a16="http://schemas.microsoft.com/office/drawing/2014/main" val="20000"/>
                    </a:ext>
                  </a:extLst>
                </a:gridCol>
              </a:tblGrid>
              <a:tr h="16832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926187">
                <a:tc>
                  <a:txBody>
                    <a:bodyPr/>
                    <a:lstStyle/>
                    <a:p>
                      <a:pPr algn="l">
                        <a:spcAft>
                          <a:spcPts val="0"/>
                        </a:spcAft>
                      </a:pPr>
                      <a:r>
                        <a:rPr lang="en-GB" sz="1000" b="1" baseline="0" dirty="0">
                          <a:effectLst/>
                          <a:latin typeface="Century Gothic" panose="020B0502020202020204" pitchFamily="34" charset="0"/>
                          <a:ea typeface="Times New Roman" panose="02020603050405020304" pitchFamily="18" charset="0"/>
                        </a:rPr>
                        <a:t>A study of an aspect or theme in British history that extends pupils’ chronological knowledge beyond 1066 a significant turning point in British history WW1</a:t>
                      </a:r>
                    </a:p>
                    <a:p>
                      <a:pPr algn="l">
                        <a:spcAft>
                          <a:spcPts val="0"/>
                        </a:spcAft>
                      </a:pPr>
                      <a:r>
                        <a:rPr lang="en-GB" sz="1050" b="0" baseline="0" dirty="0">
                          <a:effectLst/>
                          <a:latin typeface="Century Gothic" panose="020B0502020202020204" pitchFamily="34" charset="0"/>
                          <a:ea typeface="Times New Roman" panose="02020603050405020304" pitchFamily="18" charset="0"/>
                        </a:rPr>
                        <a:t>We will investigate what led to the start of WW1. We will explore what life was like on the Western Front and what life was like for people back in Britain as well as exploring how warfare advanced and the involvement and use of animals. Finally we will learn about how the war ended and what happened after. </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69925442"/>
              </p:ext>
            </p:extLst>
          </p:nvPr>
        </p:nvGraphicFramePr>
        <p:xfrm>
          <a:off x="129588" y="2098414"/>
          <a:ext cx="3798472" cy="1339724"/>
        </p:xfrm>
        <a:graphic>
          <a:graphicData uri="http://schemas.openxmlformats.org/drawingml/2006/table">
            <a:tbl>
              <a:tblPr firstRow="1" firstCol="1" bandRow="1"/>
              <a:tblGrid>
                <a:gridCol w="3798472">
                  <a:extLst>
                    <a:ext uri="{9D8B030D-6E8A-4147-A177-3AD203B41FA5}">
                      <a16:colId xmlns:a16="http://schemas.microsoft.com/office/drawing/2014/main" val="20000"/>
                    </a:ext>
                  </a:extLst>
                </a:gridCol>
              </a:tblGrid>
              <a:tr h="123168">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Art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50725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50" b="1" kern="1200" dirty="0">
                          <a:solidFill>
                            <a:schemeClr val="tx1"/>
                          </a:solidFill>
                          <a:effectLst/>
                          <a:latin typeface="Century Gothic" panose="020B0502020202020204" pitchFamily="34" charset="0"/>
                          <a:ea typeface="+mn-ea"/>
                          <a:cs typeface="+mn-cs"/>
                        </a:rPr>
                        <a:t>Art history and Artists:</a:t>
                      </a:r>
                      <a:r>
                        <a:rPr lang="en-GB" sz="1050" b="1" kern="1200" baseline="0" dirty="0">
                          <a:solidFill>
                            <a:schemeClr val="tx1"/>
                          </a:solidFill>
                          <a:effectLst/>
                          <a:latin typeface="Century Gothic" panose="020B0502020202020204" pitchFamily="34" charset="0"/>
                          <a:ea typeface="+mn-ea"/>
                          <a:cs typeface="+mn-cs"/>
                        </a:rPr>
                        <a:t> </a:t>
                      </a:r>
                      <a:r>
                        <a:rPr lang="en-GB" sz="1050" b="0" u="none" kern="1200" baseline="0" dirty="0">
                          <a:solidFill>
                            <a:schemeClr val="tx1"/>
                          </a:solidFill>
                          <a:effectLst/>
                          <a:latin typeface="Century Gothic" panose="020B0502020202020204" pitchFamily="34" charset="0"/>
                          <a:ea typeface="+mn-ea"/>
                          <a:cs typeface="+mn-cs"/>
                        </a:rPr>
                        <a:t>We will</a:t>
                      </a:r>
                      <a:r>
                        <a:rPr lang="en-GB" sz="1050" b="0" u="none" kern="1200" dirty="0">
                          <a:solidFill>
                            <a:schemeClr val="tx1"/>
                          </a:solidFill>
                          <a:effectLst/>
                          <a:latin typeface="Century Gothic" panose="020B0502020202020204" pitchFamily="34" charset="0"/>
                          <a:ea typeface="+mn-ea"/>
                          <a:cs typeface="+mn-cs"/>
                        </a:rPr>
                        <a:t> </a:t>
                      </a:r>
                      <a:r>
                        <a:rPr lang="en-GB" sz="1050" u="none" kern="1200" dirty="0">
                          <a:solidFill>
                            <a:schemeClr val="tx1"/>
                          </a:solidFill>
                          <a:effectLst/>
                          <a:latin typeface="Century Gothic" panose="020B0502020202020204" pitchFamily="34" charset="0"/>
                          <a:ea typeface="+mn-ea"/>
                          <a:cs typeface="+mn-cs"/>
                        </a:rPr>
                        <a:t>create images in the style of an artist from history (Paul Nash and Henry Moore) and explain how our work is similar/different. </a:t>
                      </a:r>
                      <a:r>
                        <a:rPr lang="en-GB" sz="1050" b="1" kern="1200" dirty="0">
                          <a:solidFill>
                            <a:schemeClr val="tx1"/>
                          </a:solidFill>
                          <a:effectLst/>
                          <a:latin typeface="Century Gothic" panose="020B0502020202020204" pitchFamily="34" charset="0"/>
                          <a:ea typeface="+mn-ea"/>
                          <a:cs typeface="+mn-cs"/>
                        </a:rPr>
                        <a:t>Drawing/Painting: </a:t>
                      </a:r>
                      <a:r>
                        <a:rPr lang="en-GB" sz="1050" b="0" u="none" kern="1200" dirty="0">
                          <a:solidFill>
                            <a:schemeClr val="tx1"/>
                          </a:solidFill>
                          <a:effectLst/>
                          <a:latin typeface="Century Gothic" panose="020B0502020202020204" pitchFamily="34" charset="0"/>
                          <a:ea typeface="+mn-ea"/>
                          <a:cs typeface="+mn-cs"/>
                        </a:rPr>
                        <a:t>We will experiment </a:t>
                      </a:r>
                      <a:r>
                        <a:rPr lang="en-GB" sz="1050" u="none" kern="1200" dirty="0">
                          <a:solidFill>
                            <a:schemeClr val="tx1"/>
                          </a:solidFill>
                          <a:effectLst/>
                          <a:latin typeface="Century Gothic" panose="020B0502020202020204" pitchFamily="34" charset="0"/>
                          <a:ea typeface="+mn-ea"/>
                          <a:cs typeface="+mn-cs"/>
                        </a:rPr>
                        <a:t>with different media including drawing and painting with a range of materials. We will create various</a:t>
                      </a:r>
                      <a:r>
                        <a:rPr lang="en-GB" sz="1050" u="none" kern="1200" baseline="0" dirty="0">
                          <a:solidFill>
                            <a:schemeClr val="tx1"/>
                          </a:solidFill>
                          <a:effectLst/>
                          <a:latin typeface="Century Gothic" panose="020B0502020202020204" pitchFamily="34" charset="0"/>
                          <a:ea typeface="+mn-ea"/>
                          <a:cs typeface="+mn-cs"/>
                        </a:rPr>
                        <a:t> pieces of art work connected to out theme of memory box. </a:t>
                      </a:r>
                      <a:endParaRPr lang="en-GB" sz="1050" u="none"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940495335"/>
              </p:ext>
            </p:extLst>
          </p:nvPr>
        </p:nvGraphicFramePr>
        <p:xfrm>
          <a:off x="8435053" y="2328435"/>
          <a:ext cx="3637630" cy="1548973"/>
        </p:xfrm>
        <a:graphic>
          <a:graphicData uri="http://schemas.openxmlformats.org/drawingml/2006/table">
            <a:tbl>
              <a:tblPr firstRow="1" firstCol="1" bandRow="1"/>
              <a:tblGrid>
                <a:gridCol w="3637630">
                  <a:extLst>
                    <a:ext uri="{9D8B030D-6E8A-4147-A177-3AD203B41FA5}">
                      <a16:colId xmlns:a16="http://schemas.microsoft.com/office/drawing/2014/main" val="20000"/>
                    </a:ext>
                  </a:extLst>
                </a:gridCol>
              </a:tblGrid>
              <a:tr h="22365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325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u="none" kern="1200" baseline="0" dirty="0">
                          <a:solidFill>
                            <a:schemeClr val="tx1"/>
                          </a:solidFill>
                          <a:effectLst/>
                          <a:latin typeface="Century Gothic" panose="020B0502020202020204" pitchFamily="34" charset="0"/>
                          <a:ea typeface="+mn-ea"/>
                          <a:cs typeface="+mn-cs"/>
                        </a:rPr>
                        <a:t>Geographical skills and fieldwork: </a:t>
                      </a:r>
                      <a:r>
                        <a:rPr lang="en-GB" sz="1050" b="0" u="none" kern="1200" baseline="0" dirty="0">
                          <a:solidFill>
                            <a:schemeClr val="tx1"/>
                          </a:solidFill>
                          <a:effectLst/>
                          <a:latin typeface="Century Gothic" panose="020B0502020202020204" pitchFamily="34" charset="0"/>
                          <a:ea typeface="+mn-ea"/>
                          <a:cs typeface="+mn-cs"/>
                        </a:rPr>
                        <a:t>We will use </a:t>
                      </a:r>
                      <a:r>
                        <a:rPr lang="en-GB" sz="1050" b="0" u="none" kern="1200" dirty="0">
                          <a:solidFill>
                            <a:schemeClr val="tx1"/>
                          </a:solidFill>
                          <a:effectLst/>
                          <a:latin typeface="Century Gothic" panose="020B0502020202020204" pitchFamily="34" charset="0"/>
                          <a:ea typeface="+mn-ea"/>
                          <a:cs typeface="+mn-cs"/>
                        </a:rPr>
                        <a:t>maps, atlases and globes to describe features. We will use fieldwork to present human and physical features in the local area using a range of methods such as maps, plans and graphs.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u="none" kern="1200" baseline="0" dirty="0">
                          <a:solidFill>
                            <a:schemeClr val="tx1"/>
                          </a:solidFill>
                          <a:effectLst/>
                          <a:latin typeface="Century Gothic" panose="020B0502020202020204" pitchFamily="34" charset="0"/>
                          <a:ea typeface="+mn-ea"/>
                          <a:cs typeface="+mn-cs"/>
                        </a:rPr>
                        <a:t>Locational Knowledge: </a:t>
                      </a:r>
                      <a:r>
                        <a:rPr lang="en-GB" sz="1050" b="0" u="none" kern="1200" baseline="0" dirty="0">
                          <a:solidFill>
                            <a:schemeClr val="tx1"/>
                          </a:solidFill>
                          <a:effectLst/>
                          <a:latin typeface="Century Gothic" panose="020B0502020202020204" pitchFamily="34" charset="0"/>
                          <a:ea typeface="+mn-ea"/>
                          <a:cs typeface="+mn-cs"/>
                        </a:rPr>
                        <a:t>We will name and</a:t>
                      </a:r>
                      <a:r>
                        <a:rPr lang="en-GB" sz="1050" b="0" u="none" kern="1200" dirty="0">
                          <a:solidFill>
                            <a:schemeClr val="tx1"/>
                          </a:solidFill>
                          <a:effectLst/>
                          <a:latin typeface="Century Gothic" panose="020B0502020202020204" pitchFamily="34" charset="0"/>
                          <a:ea typeface="+mn-ea"/>
                          <a:cs typeface="+mn-cs"/>
                        </a:rPr>
                        <a:t> locate </a:t>
                      </a:r>
                      <a:r>
                        <a:rPr lang="en-GB" sz="1050" u="none" kern="1200" dirty="0">
                          <a:solidFill>
                            <a:schemeClr val="tx1"/>
                          </a:solidFill>
                          <a:effectLst/>
                          <a:latin typeface="Century Gothic" panose="020B0502020202020204" pitchFamily="34" charset="0"/>
                          <a:ea typeface="+mn-ea"/>
                          <a:cs typeface="+mn-cs"/>
                        </a:rPr>
                        <a:t>countries and cities of the UK and identify their human and physical characteristics</a:t>
                      </a:r>
                      <a:endParaRPr lang="en-GB" sz="105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709785410"/>
              </p:ext>
            </p:extLst>
          </p:nvPr>
        </p:nvGraphicFramePr>
        <p:xfrm>
          <a:off x="122554" y="5327124"/>
          <a:ext cx="3812541" cy="1450213"/>
        </p:xfrm>
        <a:graphic>
          <a:graphicData uri="http://schemas.openxmlformats.org/drawingml/2006/table">
            <a:tbl>
              <a:tblPr firstRow="1" firstCol="1" bandRow="1"/>
              <a:tblGrid>
                <a:gridCol w="3812541">
                  <a:extLst>
                    <a:ext uri="{9D8B030D-6E8A-4147-A177-3AD203B41FA5}">
                      <a16:colId xmlns:a16="http://schemas.microsoft.com/office/drawing/2014/main" val="20000"/>
                    </a:ext>
                  </a:extLst>
                </a:gridCol>
              </a:tblGrid>
              <a:tr h="139747">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1102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u="none" kern="1200" dirty="0">
                          <a:solidFill>
                            <a:schemeClr val="tx1"/>
                          </a:solidFill>
                          <a:effectLst/>
                          <a:latin typeface="Century Gothic" panose="020B0502020202020204" pitchFamily="34" charset="0"/>
                          <a:ea typeface="+mn-ea"/>
                          <a:cs typeface="+mn-cs"/>
                        </a:rPr>
                        <a:t>Computer</a:t>
                      </a:r>
                      <a:r>
                        <a:rPr lang="en-GB" sz="1050" b="1" u="none" kern="1200" baseline="0" dirty="0">
                          <a:solidFill>
                            <a:schemeClr val="tx1"/>
                          </a:solidFill>
                          <a:effectLst/>
                          <a:latin typeface="Century Gothic" panose="020B0502020202020204" pitchFamily="34" charset="0"/>
                          <a:ea typeface="+mn-ea"/>
                          <a:cs typeface="+mn-cs"/>
                        </a:rPr>
                        <a:t> Science: </a:t>
                      </a:r>
                      <a:r>
                        <a:rPr lang="en-GB" sz="1050" b="0" u="none" kern="1200" baseline="0" dirty="0">
                          <a:solidFill>
                            <a:schemeClr val="tx1"/>
                          </a:solidFill>
                          <a:effectLst/>
                          <a:latin typeface="Century Gothic" panose="020B0502020202020204" pitchFamily="34" charset="0"/>
                          <a:ea typeface="+mn-ea"/>
                          <a:cs typeface="+mn-cs"/>
                        </a:rPr>
                        <a:t>We will use Espresso </a:t>
                      </a:r>
                      <a:r>
                        <a:rPr lang="en-GB" sz="1050" b="0" u="none" kern="1200" dirty="0">
                          <a:solidFill>
                            <a:schemeClr val="tx1"/>
                          </a:solidFill>
                          <a:effectLst/>
                          <a:latin typeface="Century Gothic" panose="020B0502020202020204" pitchFamily="34" charset="0"/>
                          <a:ea typeface="+mn-ea"/>
                          <a:cs typeface="+mn-cs"/>
                        </a:rPr>
                        <a:t>Coding to </a:t>
                      </a:r>
                      <a:r>
                        <a:rPr lang="en-GB" sz="1050" u="none" kern="1200" dirty="0">
                          <a:solidFill>
                            <a:schemeClr val="tx1"/>
                          </a:solidFill>
                          <a:effectLst/>
                          <a:latin typeface="Century Gothic" panose="020B0502020202020204" pitchFamily="34" charset="0"/>
                          <a:ea typeface="+mn-ea"/>
                          <a:cs typeface="+mn-cs"/>
                        </a:rPr>
                        <a:t>design and debug programs that accomplish specific goals</a:t>
                      </a:r>
                      <a:r>
                        <a:rPr lang="en-GB" sz="1050" u="none" kern="1200" baseline="0" dirty="0">
                          <a:solidFill>
                            <a:schemeClr val="tx1"/>
                          </a:solidFill>
                          <a:effectLst/>
                          <a:latin typeface="Century Gothic" panose="020B0502020202020204" pitchFamily="34" charset="0"/>
                          <a:ea typeface="+mn-ea"/>
                          <a:cs typeface="+mn-cs"/>
                        </a:rPr>
                        <a:t> or use a sequence. </a:t>
                      </a:r>
                    </a:p>
                    <a:p>
                      <a:pPr algn="l">
                        <a:lnSpc>
                          <a:spcPct val="100000"/>
                        </a:lnSpc>
                        <a:spcAft>
                          <a:spcPts val="0"/>
                        </a:spcAft>
                      </a:pPr>
                      <a:r>
                        <a:rPr lang="en-GB" sz="1050" b="1" u="none" kern="1200" dirty="0">
                          <a:solidFill>
                            <a:schemeClr val="tx1"/>
                          </a:solidFill>
                          <a:effectLst/>
                          <a:latin typeface="Century Gothic" panose="020B0502020202020204" pitchFamily="34" charset="0"/>
                          <a:ea typeface="+mn-ea"/>
                          <a:cs typeface="+mn-cs"/>
                        </a:rPr>
                        <a:t>Information Technology: </a:t>
                      </a:r>
                      <a:r>
                        <a:rPr lang="en-GB" sz="1050" b="0" u="none" kern="1200" dirty="0">
                          <a:solidFill>
                            <a:schemeClr val="tx1"/>
                          </a:solidFill>
                          <a:effectLst/>
                          <a:latin typeface="Century Gothic" panose="020B0502020202020204" pitchFamily="34" charset="0"/>
                          <a:ea typeface="+mn-ea"/>
                          <a:cs typeface="+mn-cs"/>
                        </a:rPr>
                        <a:t>We will use</a:t>
                      </a:r>
                      <a:r>
                        <a:rPr lang="en-GB" sz="1050" b="0" u="none" kern="1200" baseline="0" dirty="0">
                          <a:solidFill>
                            <a:schemeClr val="tx1"/>
                          </a:solidFill>
                          <a:effectLst/>
                          <a:latin typeface="Century Gothic" panose="020B0502020202020204" pitchFamily="34" charset="0"/>
                          <a:ea typeface="+mn-ea"/>
                          <a:cs typeface="+mn-cs"/>
                        </a:rPr>
                        <a:t> 2Question t</a:t>
                      </a:r>
                      <a:r>
                        <a:rPr lang="en-GB" sz="1050" u="none" kern="1200" dirty="0">
                          <a:solidFill>
                            <a:schemeClr val="tx1"/>
                          </a:solidFill>
                          <a:effectLst/>
                          <a:latin typeface="Century Gothic" panose="020B0502020202020204" pitchFamily="34" charset="0"/>
                          <a:ea typeface="+mn-ea"/>
                          <a:cs typeface="+mn-cs"/>
                        </a:rPr>
                        <a:t>o create a  branching diagram to sort farm animals. </a:t>
                      </a:r>
                    </a:p>
                    <a:p>
                      <a:pPr algn="l">
                        <a:lnSpc>
                          <a:spcPct val="100000"/>
                        </a:lnSpc>
                        <a:spcAft>
                          <a:spcPts val="0"/>
                        </a:spcAft>
                      </a:pPr>
                      <a:r>
                        <a:rPr lang="en-GB" sz="1050" b="1" u="none" kern="1200" baseline="0" dirty="0">
                          <a:solidFill>
                            <a:schemeClr val="tx1"/>
                          </a:solidFill>
                          <a:effectLst/>
                          <a:latin typeface="Century Gothic" panose="020B0502020202020204" pitchFamily="34" charset="0"/>
                          <a:ea typeface="+mn-ea"/>
                          <a:cs typeface="+mn-cs"/>
                        </a:rPr>
                        <a:t>Digital Literacy and E-Safety: </a:t>
                      </a:r>
                      <a:r>
                        <a:rPr lang="en-GB" sz="1050" b="0" u="none" kern="1200" baseline="0" dirty="0">
                          <a:solidFill>
                            <a:schemeClr val="tx1"/>
                          </a:solidFill>
                          <a:effectLst/>
                          <a:latin typeface="Century Gothic" panose="020B0502020202020204" pitchFamily="34" charset="0"/>
                          <a:ea typeface="+mn-ea"/>
                          <a:cs typeface="+mn-cs"/>
                        </a:rPr>
                        <a:t>We will l</a:t>
                      </a:r>
                      <a:r>
                        <a:rPr lang="en-GB" sz="1050" b="0" u="none" kern="1200" dirty="0">
                          <a:solidFill>
                            <a:schemeClr val="tx1"/>
                          </a:solidFill>
                          <a:effectLst/>
                          <a:latin typeface="Century Gothic" panose="020B0502020202020204" pitchFamily="34" charset="0"/>
                          <a:ea typeface="+mn-ea"/>
                          <a:cs typeface="+mn-cs"/>
                        </a:rPr>
                        <a:t>earn </a:t>
                      </a:r>
                      <a:r>
                        <a:rPr lang="en-GB" sz="1050" b="0" u="none" kern="1200" baseline="0" dirty="0">
                          <a:solidFill>
                            <a:schemeClr val="tx1"/>
                          </a:solidFill>
                          <a:effectLst/>
                          <a:latin typeface="Century Gothic" panose="020B0502020202020204" pitchFamily="34" charset="0"/>
                          <a:ea typeface="+mn-ea"/>
                          <a:cs typeface="+mn-cs"/>
                        </a:rPr>
                        <a:t> </a:t>
                      </a:r>
                      <a:r>
                        <a:rPr lang="en-GB" sz="1050" u="none" kern="1200" baseline="0" dirty="0">
                          <a:solidFill>
                            <a:schemeClr val="tx1"/>
                          </a:solidFill>
                          <a:effectLst/>
                          <a:latin typeface="Century Gothic" panose="020B0502020202020204" pitchFamily="34" charset="0"/>
                          <a:ea typeface="+mn-ea"/>
                          <a:cs typeface="+mn-cs"/>
                        </a:rPr>
                        <a:t>some features of word and learn how to use technology  responsibly and acceptably. </a:t>
                      </a:r>
                      <a:endParaRPr lang="en-GB" sz="1050" baseline="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653749291"/>
              </p:ext>
            </p:extLst>
          </p:nvPr>
        </p:nvGraphicFramePr>
        <p:xfrm>
          <a:off x="4141024" y="5883695"/>
          <a:ext cx="7953622" cy="848675"/>
        </p:xfrm>
        <a:graphic>
          <a:graphicData uri="http://schemas.openxmlformats.org/drawingml/2006/table">
            <a:tbl>
              <a:tblPr firstRow="1" firstCol="1" bandRow="1"/>
              <a:tblGrid>
                <a:gridCol w="7953622">
                  <a:extLst>
                    <a:ext uri="{9D8B030D-6E8A-4147-A177-3AD203B41FA5}">
                      <a16:colId xmlns:a16="http://schemas.microsoft.com/office/drawing/2014/main" val="20000"/>
                    </a:ext>
                  </a:extLst>
                </a:gridCol>
              </a:tblGrid>
              <a:tr h="203751">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644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Identify and describe the core beliefs and concepts of Islam making clear links between these and texts studied. Understand  how people show their beliefs in worship and in the ways they live. Make connections between when they have learnt and how we think and live. </a:t>
                      </a:r>
                    </a:p>
                    <a:p>
                      <a:r>
                        <a:rPr lang="en-GB" sz="1000" kern="1200" dirty="0">
                          <a:solidFill>
                            <a:schemeClr val="tx1"/>
                          </a:solidFill>
                          <a:effectLst/>
                          <a:latin typeface="Century Gothic" panose="020B0502020202020204" pitchFamily="34" charset="0"/>
                          <a:ea typeface="+mn-ea"/>
                          <a:cs typeface="+mn-cs"/>
                        </a:rPr>
                        <a:t>We</a:t>
                      </a:r>
                      <a:r>
                        <a:rPr lang="en-GB" sz="1000" kern="1200" baseline="0" dirty="0">
                          <a:solidFill>
                            <a:schemeClr val="tx1"/>
                          </a:solidFill>
                          <a:effectLst/>
                          <a:latin typeface="Century Gothic" panose="020B0502020202020204" pitchFamily="34" charset="0"/>
                          <a:ea typeface="+mn-ea"/>
                          <a:cs typeface="+mn-cs"/>
                        </a:rPr>
                        <a:t> will look at h</a:t>
                      </a:r>
                      <a:r>
                        <a:rPr lang="en-GB" sz="1000" kern="1200" dirty="0">
                          <a:solidFill>
                            <a:schemeClr val="tx1"/>
                          </a:solidFill>
                          <a:effectLst/>
                          <a:latin typeface="Century Gothic" panose="020B0502020202020204" pitchFamily="34" charset="0"/>
                          <a:ea typeface="+mn-ea"/>
                          <a:cs typeface="+mn-cs"/>
                        </a:rPr>
                        <a:t>ow faith is expressed in Hindu communities and traditions. We</a:t>
                      </a:r>
                      <a:r>
                        <a:rPr lang="en-GB" sz="1000" kern="1200" baseline="0" dirty="0">
                          <a:solidFill>
                            <a:schemeClr val="tx1"/>
                          </a:solidFill>
                          <a:effectLst/>
                          <a:latin typeface="Century Gothic" panose="020B0502020202020204" pitchFamily="34" charset="0"/>
                          <a:ea typeface="+mn-ea"/>
                          <a:cs typeface="+mn-cs"/>
                        </a:rPr>
                        <a:t> will s</a:t>
                      </a:r>
                      <a:r>
                        <a:rPr lang="en-GB" sz="1000" kern="1200" dirty="0">
                          <a:solidFill>
                            <a:schemeClr val="tx1"/>
                          </a:solidFill>
                          <a:effectLst/>
                          <a:latin typeface="Century Gothic" panose="020B0502020202020204" pitchFamily="34" charset="0"/>
                          <a:ea typeface="+mn-ea"/>
                          <a:cs typeface="+mn-cs"/>
                        </a:rPr>
                        <a:t>ee</a:t>
                      </a:r>
                      <a:r>
                        <a:rPr lang="en-GB" sz="1000" kern="1200" baseline="0" dirty="0">
                          <a:solidFill>
                            <a:schemeClr val="tx1"/>
                          </a:solidFill>
                          <a:effectLst/>
                          <a:latin typeface="Century Gothic" panose="020B0502020202020204" pitchFamily="34" charset="0"/>
                          <a:ea typeface="+mn-ea"/>
                          <a:cs typeface="+mn-cs"/>
                        </a:rPr>
                        <a:t> how Hindus show their faith at home and within their faith communities. </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162761555"/>
              </p:ext>
            </p:extLst>
          </p:nvPr>
        </p:nvGraphicFramePr>
        <p:xfrm>
          <a:off x="129588" y="957796"/>
          <a:ext cx="3798472" cy="1025861"/>
        </p:xfrm>
        <a:graphic>
          <a:graphicData uri="http://schemas.openxmlformats.org/drawingml/2006/table">
            <a:tbl>
              <a:tblPr firstRow="1" firstCol="1" bandRow="1"/>
              <a:tblGrid>
                <a:gridCol w="3798472">
                  <a:extLst>
                    <a:ext uri="{9D8B030D-6E8A-4147-A177-3AD203B41FA5}">
                      <a16:colId xmlns:a16="http://schemas.microsoft.com/office/drawing/2014/main" val="20000"/>
                    </a:ext>
                  </a:extLst>
                </a:gridCol>
              </a:tblGrid>
              <a:tr h="183152">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Design Technology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75791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Electrical Systems (simple circuits and switches): </a:t>
                      </a:r>
                      <a:r>
                        <a:rPr lang="en-GB" sz="1050" b="0" dirty="0">
                          <a:effectLst/>
                          <a:latin typeface="Century Gothic" panose="020B0502020202020204" pitchFamily="34" charset="0"/>
                          <a:ea typeface="Calibri" panose="020F0502020204030204" pitchFamily="34" charset="0"/>
                          <a:cs typeface="Times New Roman" panose="02020603050405020304" pitchFamily="18" charset="0"/>
                        </a:rPr>
                        <a:t>We will use </a:t>
                      </a:r>
                      <a:r>
                        <a:rPr lang="en-GB" sz="1050" dirty="0">
                          <a:effectLst/>
                          <a:latin typeface="Century Gothic" panose="020B0502020202020204" pitchFamily="34" charset="0"/>
                          <a:ea typeface="Calibri" panose="020F0502020204030204" pitchFamily="34" charset="0"/>
                          <a:cs typeface="Times New Roman" panose="02020603050405020304" pitchFamily="18" charset="0"/>
                        </a:rPr>
                        <a:t>our  knowledge</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from our Science unit on electricity and circuits and we will design a torch for a particular purpose. We will consider why a torch needs a casing and evaluate our finished product.</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766142241"/>
              </p:ext>
            </p:extLst>
          </p:nvPr>
        </p:nvGraphicFramePr>
        <p:xfrm>
          <a:off x="136623" y="157469"/>
          <a:ext cx="3798472" cy="668338"/>
        </p:xfrm>
        <a:graphic>
          <a:graphicData uri="http://schemas.openxmlformats.org/drawingml/2006/table">
            <a:tbl>
              <a:tblPr firstRow="1" firstCol="1" bandRow="1"/>
              <a:tblGrid>
                <a:gridCol w="3798472">
                  <a:extLst>
                    <a:ext uri="{9D8B030D-6E8A-4147-A177-3AD203B41FA5}">
                      <a16:colId xmlns:a16="http://schemas.microsoft.com/office/drawing/2014/main" val="20000"/>
                    </a:ext>
                  </a:extLst>
                </a:gridCol>
              </a:tblGrid>
              <a:tr h="9742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418880">
                <a:tc>
                  <a:txBody>
                    <a:bodyPr/>
                    <a:lstStyle/>
                    <a:p>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Geography and science fieldwork in Ampthill.</a:t>
                      </a:r>
                    </a:p>
                    <a:p>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Portals from the Past – WWI theme day.. </a:t>
                      </a:r>
                    </a:p>
                    <a:p>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WW1 impact on Ampthill trail. </a:t>
                      </a:r>
                      <a:endParaRPr lang="en-GB"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5614196" y="3272483"/>
            <a:ext cx="2331935" cy="259495"/>
          </a:xfrm>
          <a:prstGeom prst="rect">
            <a:avLst/>
          </a:prstGeom>
          <a:noFill/>
        </p:spPr>
        <p:txBody>
          <a:bodyPr wrap="square" rtlCol="0">
            <a:spAutoFit/>
          </a:bodyPr>
          <a:lstStyle/>
          <a:p>
            <a:pPr algn="ctr">
              <a:lnSpc>
                <a:spcPct val="107000"/>
              </a:lnSpc>
            </a:pPr>
            <a:endParaRPr lang="en-GB" sz="1100" i="1" dirty="0">
              <a:latin typeface="Century Gothic" panose="020B0502020202020204" pitchFamily="34" charset="0"/>
              <a:ea typeface="Calibri" panose="020F0502020204030204" pitchFamily="34" charset="0"/>
              <a:cs typeface="Times New Roman" panose="02020603050405020304" pitchFamily="18" charset="0"/>
            </a:endParaRPr>
          </a:p>
        </p:txBody>
      </p:sp>
      <p:pic>
        <p:nvPicPr>
          <p:cNvPr id="23" name="Picture 22">
            <a:extLst>
              <a:ext uri="{FF2B5EF4-FFF2-40B4-BE49-F238E27FC236}">
                <a16:creationId xmlns:a16="http://schemas.microsoft.com/office/drawing/2014/main" id="{5B40BE8E-F9D0-4C2E-8881-BD67EFAED2C9}"/>
              </a:ext>
            </a:extLst>
          </p:cNvPr>
          <p:cNvPicPr>
            <a:picLocks noChangeAspect="1"/>
          </p:cNvPicPr>
          <p:nvPr/>
        </p:nvPicPr>
        <p:blipFill>
          <a:blip r:embed="rId3"/>
          <a:stretch>
            <a:fillRect/>
          </a:stretch>
        </p:blipFill>
        <p:spPr>
          <a:xfrm>
            <a:off x="4562510" y="1592031"/>
            <a:ext cx="3173414" cy="16924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p:nvPr/>
        </p:nvSpPr>
        <p:spPr>
          <a:xfrm>
            <a:off x="3606002" y="1545270"/>
            <a:ext cx="4016387" cy="646331"/>
          </a:xfrm>
          <a:prstGeom prst="rect">
            <a:avLst/>
          </a:prstGeom>
        </p:spPr>
        <p:txBody>
          <a:bodyPr wrap="square">
            <a:spAutoFit/>
          </a:bodyPr>
          <a:lstStyle/>
          <a:p>
            <a:pPr algn="ctr"/>
            <a:r>
              <a:rPr lang="en-US" dirty="0">
                <a:solidFill>
                  <a:srgbClr val="7030A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b="1" dirty="0">
                <a:solidFill>
                  <a:srgbClr val="7030A0"/>
                </a:solidFill>
              </a:rPr>
              <a:t>Year 4 - Autumn 2022</a:t>
            </a:r>
            <a:endParaRPr lang="en-GB" b="1" dirty="0">
              <a:solidFill>
                <a:srgbClr val="7030A0"/>
              </a:solidFill>
            </a:endParaRPr>
          </a:p>
          <a:p>
            <a:pPr algn="ctr"/>
            <a:r>
              <a:rPr lang="en-US" b="1" dirty="0">
                <a:solidFill>
                  <a:srgbClr val="7030A0"/>
                </a:solidFill>
              </a:rPr>
              <a:t>Memory Box</a:t>
            </a:r>
          </a:p>
        </p:txBody>
      </p:sp>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383448E-7C03-4EA8-B006-DA2F3CD12DDE}"/>
              </a:ext>
            </a:extLst>
          </p:cNvPr>
          <p:cNvGraphicFramePr>
            <a:graphicFrameLocks noGrp="1"/>
          </p:cNvGraphicFramePr>
          <p:nvPr>
            <p:extLst>
              <p:ext uri="{D42A27DB-BD31-4B8C-83A1-F6EECF244321}">
                <p14:modId xmlns:p14="http://schemas.microsoft.com/office/powerpoint/2010/main" val="1880870310"/>
              </p:ext>
            </p:extLst>
          </p:nvPr>
        </p:nvGraphicFramePr>
        <p:xfrm>
          <a:off x="314325" y="199476"/>
          <a:ext cx="5781675" cy="6321887"/>
        </p:xfrm>
        <a:graphic>
          <a:graphicData uri="http://schemas.openxmlformats.org/drawingml/2006/table">
            <a:tbl>
              <a:tblPr firstRow="1" firstCol="1" bandRow="1"/>
              <a:tblGrid>
                <a:gridCol w="5781675">
                  <a:extLst>
                    <a:ext uri="{9D8B030D-6E8A-4147-A177-3AD203B41FA5}">
                      <a16:colId xmlns:a16="http://schemas.microsoft.com/office/drawing/2014/main" val="335914495"/>
                    </a:ext>
                  </a:extLst>
                </a:gridCol>
              </a:tblGrid>
              <a:tr h="218267">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492192163"/>
                  </a:ext>
                </a:extLst>
              </a:tr>
              <a:tr h="1971794">
                <a:tc>
                  <a:txBody>
                    <a:bodyPr/>
                    <a:lstStyle/>
                    <a:p>
                      <a:r>
                        <a:rPr lang="en-GB" sz="1000" b="1" kern="1200" dirty="0">
                          <a:solidFill>
                            <a:schemeClr val="tx1"/>
                          </a:solidFill>
                          <a:effectLst/>
                          <a:latin typeface="Century Gothic" panose="020B0502020202020204" pitchFamily="34" charset="0"/>
                          <a:ea typeface="+mn-ea"/>
                          <a:cs typeface="+mn-cs"/>
                        </a:rPr>
                        <a:t>Spellings – </a:t>
                      </a:r>
                      <a:r>
                        <a:rPr lang="en-GB" sz="1000" b="0" kern="1200" dirty="0">
                          <a:solidFill>
                            <a:schemeClr val="tx1"/>
                          </a:solidFill>
                          <a:effectLst/>
                          <a:latin typeface="Century Gothic" panose="020B0502020202020204" pitchFamily="34" charset="0"/>
                          <a:ea typeface="+mn-ea"/>
                          <a:cs typeface="+mn-cs"/>
                        </a:rPr>
                        <a:t>We will look at spellings with:</a:t>
                      </a:r>
                    </a:p>
                    <a:p>
                      <a:r>
                        <a:rPr lang="en-GB" sz="1000" b="0" kern="1200" dirty="0">
                          <a:solidFill>
                            <a:schemeClr val="tx1"/>
                          </a:solidFill>
                          <a:effectLst/>
                          <a:latin typeface="Century Gothic" panose="020B0502020202020204" pitchFamily="34" charset="0"/>
                          <a:ea typeface="+mn-ea"/>
                          <a:cs typeface="+mn-cs"/>
                        </a:rPr>
                        <a:t>Aw</a:t>
                      </a:r>
                      <a:r>
                        <a:rPr lang="en-GB" sz="1000" b="0" kern="1200" baseline="0" dirty="0">
                          <a:solidFill>
                            <a:schemeClr val="tx1"/>
                          </a:solidFill>
                          <a:effectLst/>
                          <a:latin typeface="Century Gothic" panose="020B0502020202020204" pitchFamily="34" charset="0"/>
                          <a:ea typeface="+mn-ea"/>
                          <a:cs typeface="+mn-cs"/>
                        </a:rPr>
                        <a:t> </a:t>
                      </a:r>
                      <a:r>
                        <a:rPr lang="en-GB" sz="1000" b="0" kern="1200" dirty="0">
                          <a:solidFill>
                            <a:schemeClr val="tx1"/>
                          </a:solidFill>
                          <a:effectLst/>
                          <a:latin typeface="Century Gothic" panose="020B0502020202020204" pitchFamily="34" charset="0"/>
                          <a:ea typeface="+mn-ea"/>
                          <a:cs typeface="+mn-cs"/>
                        </a:rPr>
                        <a:t>spelt with augh and au</a:t>
                      </a:r>
                    </a:p>
                    <a:p>
                      <a:r>
                        <a:rPr lang="en-GB" sz="1000" b="0" kern="1200" dirty="0">
                          <a:solidFill>
                            <a:schemeClr val="tx1"/>
                          </a:solidFill>
                          <a:effectLst/>
                          <a:latin typeface="Century Gothic" panose="020B0502020202020204" pitchFamily="34" charset="0"/>
                          <a:ea typeface="+mn-ea"/>
                          <a:cs typeface="+mn-cs"/>
                        </a:rPr>
                        <a:t>Adding the prefix in,</a:t>
                      </a:r>
                      <a:r>
                        <a:rPr lang="en-GB" sz="1000" b="0" kern="1200" baseline="0" dirty="0">
                          <a:solidFill>
                            <a:schemeClr val="tx1"/>
                          </a:solidFill>
                          <a:effectLst/>
                          <a:latin typeface="Century Gothic" panose="020B0502020202020204" pitchFamily="34" charset="0"/>
                          <a:ea typeface="+mn-ea"/>
                          <a:cs typeface="+mn-cs"/>
                        </a:rPr>
                        <a:t> </a:t>
                      </a:r>
                      <a:r>
                        <a:rPr lang="en-GB" sz="1000" b="0" kern="1200" baseline="0" dirty="0" err="1">
                          <a:solidFill>
                            <a:schemeClr val="tx1"/>
                          </a:solidFill>
                          <a:effectLst/>
                          <a:latin typeface="Century Gothic" panose="020B0502020202020204" pitchFamily="34" charset="0"/>
                          <a:ea typeface="+mn-ea"/>
                          <a:cs typeface="+mn-cs"/>
                        </a:rPr>
                        <a:t>im</a:t>
                      </a:r>
                      <a:r>
                        <a:rPr lang="en-GB" sz="1000" b="0" kern="1200" baseline="0" dirty="0">
                          <a:solidFill>
                            <a:schemeClr val="tx1"/>
                          </a:solidFill>
                          <a:effectLst/>
                          <a:latin typeface="Century Gothic" panose="020B0502020202020204" pitchFamily="34" charset="0"/>
                          <a:ea typeface="+mn-ea"/>
                          <a:cs typeface="+mn-cs"/>
                        </a:rPr>
                        <a:t>, </a:t>
                      </a:r>
                      <a:r>
                        <a:rPr lang="en-GB" sz="1000" b="0" kern="1200" baseline="0" dirty="0" err="1">
                          <a:solidFill>
                            <a:schemeClr val="tx1"/>
                          </a:solidFill>
                          <a:effectLst/>
                          <a:latin typeface="Century Gothic" panose="020B0502020202020204" pitchFamily="34" charset="0"/>
                          <a:ea typeface="+mn-ea"/>
                          <a:cs typeface="+mn-cs"/>
                        </a:rPr>
                        <a:t>ll</a:t>
                      </a:r>
                      <a:r>
                        <a:rPr lang="en-GB" sz="1000" b="0" kern="1200" baseline="0" dirty="0">
                          <a:solidFill>
                            <a:schemeClr val="tx1"/>
                          </a:solidFill>
                          <a:effectLst/>
                          <a:latin typeface="Century Gothic" panose="020B0502020202020204" pitchFamily="34" charset="0"/>
                          <a:ea typeface="+mn-ea"/>
                          <a:cs typeface="+mn-cs"/>
                        </a:rPr>
                        <a:t>, </a:t>
                      </a:r>
                      <a:r>
                        <a:rPr lang="en-GB" sz="1000" b="0" kern="1200" baseline="0" dirty="0" err="1">
                          <a:solidFill>
                            <a:schemeClr val="tx1"/>
                          </a:solidFill>
                          <a:effectLst/>
                          <a:latin typeface="Century Gothic" panose="020B0502020202020204" pitchFamily="34" charset="0"/>
                          <a:ea typeface="+mn-ea"/>
                          <a:cs typeface="+mn-cs"/>
                        </a:rPr>
                        <a:t>ir</a:t>
                      </a:r>
                      <a:endParaRPr lang="en-GB" sz="1000" b="0"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Century Gothic" panose="020B0502020202020204" pitchFamily="34" charset="0"/>
                          <a:ea typeface="+mn-ea"/>
                          <a:cs typeface="+mn-cs"/>
                        </a:rPr>
                        <a:t>Homophones and near homophones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Century Gothic" panose="020B0502020202020204" pitchFamily="34" charset="0"/>
                          <a:ea typeface="+mn-ea"/>
                          <a:cs typeface="+mn-cs"/>
                        </a:rPr>
                        <a:t>Words with shun</a:t>
                      </a:r>
                      <a:r>
                        <a:rPr lang="en-GB" sz="1000" b="0" kern="1200" baseline="0" dirty="0">
                          <a:solidFill>
                            <a:schemeClr val="tx1"/>
                          </a:solidFill>
                          <a:effectLst/>
                          <a:latin typeface="Century Gothic" panose="020B0502020202020204" pitchFamily="34" charset="0"/>
                          <a:ea typeface="+mn-ea"/>
                          <a:cs typeface="+mn-cs"/>
                        </a:rPr>
                        <a:t> </a:t>
                      </a:r>
                      <a:r>
                        <a:rPr lang="en-GB" sz="1000" b="0" kern="1200" dirty="0">
                          <a:solidFill>
                            <a:schemeClr val="tx1"/>
                          </a:solidFill>
                          <a:effectLst/>
                          <a:latin typeface="Century Gothic" panose="020B0502020202020204" pitchFamily="34" charset="0"/>
                          <a:ea typeface="+mn-ea"/>
                          <a:cs typeface="+mn-cs"/>
                        </a:rPr>
                        <a:t>endings spelt with ‘</a:t>
                      </a:r>
                      <a:r>
                        <a:rPr lang="en-GB" sz="1000" b="0" kern="1200" dirty="0" err="1">
                          <a:solidFill>
                            <a:schemeClr val="tx1"/>
                          </a:solidFill>
                          <a:effectLst/>
                          <a:latin typeface="Century Gothic" panose="020B0502020202020204" pitchFamily="34" charset="0"/>
                          <a:ea typeface="+mn-ea"/>
                          <a:cs typeface="+mn-cs"/>
                        </a:rPr>
                        <a:t>sion</a:t>
                      </a:r>
                      <a:r>
                        <a:rPr lang="en-GB" sz="1000" b="0" kern="1200" dirty="0">
                          <a:solidFill>
                            <a:schemeClr val="tx1"/>
                          </a:solidFill>
                          <a:effectLst/>
                          <a:latin typeface="Century Gothic" panose="020B0502020202020204" pitchFamily="34" charset="0"/>
                          <a:ea typeface="+mn-ea"/>
                          <a:cs typeface="+mn-cs"/>
                        </a:rPr>
                        <a:t>’ ‘</a:t>
                      </a:r>
                      <a:r>
                        <a:rPr lang="en-GB" sz="1000" b="0" kern="1200" dirty="0" err="1">
                          <a:solidFill>
                            <a:schemeClr val="tx1"/>
                          </a:solidFill>
                          <a:effectLst/>
                          <a:latin typeface="Century Gothic" panose="020B0502020202020204" pitchFamily="34" charset="0"/>
                          <a:ea typeface="+mn-ea"/>
                          <a:cs typeface="+mn-cs"/>
                        </a:rPr>
                        <a:t>ssion</a:t>
                      </a:r>
                      <a:r>
                        <a:rPr lang="en-GB" sz="1000" b="0" kern="1200" dirty="0">
                          <a:solidFill>
                            <a:schemeClr val="tx1"/>
                          </a:solidFill>
                          <a:effectLst/>
                          <a:latin typeface="Century Gothic" panose="020B0502020202020204" pitchFamily="34" charset="0"/>
                          <a:ea typeface="+mn-ea"/>
                          <a:cs typeface="+mn-cs"/>
                        </a:rPr>
                        <a:t>’ ‘</a:t>
                      </a:r>
                      <a:r>
                        <a:rPr lang="en-GB" sz="1000" b="0" kern="1200" dirty="0" err="1">
                          <a:solidFill>
                            <a:schemeClr val="tx1"/>
                          </a:solidFill>
                          <a:effectLst/>
                          <a:latin typeface="Century Gothic" panose="020B0502020202020204" pitchFamily="34" charset="0"/>
                          <a:ea typeface="+mn-ea"/>
                          <a:cs typeface="+mn-cs"/>
                        </a:rPr>
                        <a:t>tion</a:t>
                      </a:r>
                      <a:r>
                        <a:rPr lang="en-GB" sz="1000" b="0" kern="1200" dirty="0">
                          <a:solidFill>
                            <a:schemeClr val="tx1"/>
                          </a:solidFill>
                          <a:effectLst/>
                          <a:latin typeface="Century Gothic" panose="020B0502020202020204" pitchFamily="34" charset="0"/>
                          <a:ea typeface="+mn-ea"/>
                          <a:cs typeface="+mn-cs"/>
                        </a:rPr>
                        <a:t>’ ‘</a:t>
                      </a:r>
                      <a:r>
                        <a:rPr lang="en-GB" sz="1000" b="0" kern="1200" dirty="0" err="1">
                          <a:solidFill>
                            <a:schemeClr val="tx1"/>
                          </a:solidFill>
                          <a:effectLst/>
                          <a:latin typeface="Century Gothic" panose="020B0502020202020204" pitchFamily="34" charset="0"/>
                          <a:ea typeface="+mn-ea"/>
                          <a:cs typeface="+mn-cs"/>
                        </a:rPr>
                        <a:t>cian</a:t>
                      </a:r>
                      <a:r>
                        <a:rPr lang="en-GB" sz="1000" b="0" kern="1200" dirty="0">
                          <a:solidFill>
                            <a:schemeClr val="tx1"/>
                          </a:solidFill>
                          <a:effectLst/>
                          <a:latin typeface="Century Gothic" panose="020B0502020202020204" pitchFamily="34" charset="0"/>
                          <a:ea typeface="+mn-ea"/>
                          <a:cs typeface="+mn-cs"/>
                        </a:rPr>
                        <a:t>’</a:t>
                      </a:r>
                    </a:p>
                    <a:p>
                      <a:r>
                        <a:rPr lang="en-GB" sz="1000" b="0" kern="1200" dirty="0">
                          <a:solidFill>
                            <a:schemeClr val="tx1"/>
                          </a:solidFill>
                          <a:effectLst/>
                          <a:latin typeface="Century Gothic" panose="020B0502020202020204" pitchFamily="34" charset="0"/>
                          <a:ea typeface="+mn-ea"/>
                          <a:cs typeface="+mn-cs"/>
                        </a:rPr>
                        <a:t>Words with ‘</a:t>
                      </a:r>
                      <a:r>
                        <a:rPr lang="en-GB" sz="1000" b="0" kern="1200" dirty="0" err="1">
                          <a:solidFill>
                            <a:schemeClr val="tx1"/>
                          </a:solidFill>
                          <a:effectLst/>
                          <a:latin typeface="Century Gothic" panose="020B0502020202020204" pitchFamily="34" charset="0"/>
                          <a:ea typeface="+mn-ea"/>
                          <a:cs typeface="+mn-cs"/>
                        </a:rPr>
                        <a:t>ough</a:t>
                      </a:r>
                      <a:r>
                        <a:rPr lang="en-GB" sz="1000" b="0" kern="1200" dirty="0">
                          <a:solidFill>
                            <a:schemeClr val="tx1"/>
                          </a:solidFill>
                          <a:effectLst/>
                          <a:latin typeface="Century Gothic" panose="020B0502020202020204" pitchFamily="34" charset="0"/>
                          <a:ea typeface="+mn-ea"/>
                          <a:cs typeface="+mn-cs"/>
                        </a:rPr>
                        <a:t>’ to make a long /o/</a:t>
                      </a:r>
                      <a:r>
                        <a:rPr lang="en-GB" sz="1000" b="0" kern="1200" dirty="0" err="1">
                          <a:solidFill>
                            <a:schemeClr val="tx1"/>
                          </a:solidFill>
                          <a:effectLst/>
                          <a:latin typeface="Century Gothic" panose="020B0502020202020204" pitchFamily="34" charset="0"/>
                          <a:ea typeface="+mn-ea"/>
                          <a:cs typeface="+mn-cs"/>
                        </a:rPr>
                        <a:t>oo</a:t>
                      </a:r>
                      <a:r>
                        <a:rPr lang="en-GB" sz="1000" b="0" kern="1200" dirty="0">
                          <a:solidFill>
                            <a:schemeClr val="tx1"/>
                          </a:solidFill>
                          <a:effectLst/>
                          <a:latin typeface="Century Gothic" panose="020B0502020202020204" pitchFamily="34" charset="0"/>
                          <a:ea typeface="+mn-ea"/>
                          <a:cs typeface="+mn-cs"/>
                        </a:rPr>
                        <a:t>/ or /or/ sound.</a:t>
                      </a:r>
                    </a:p>
                    <a:p>
                      <a:r>
                        <a:rPr lang="en-GB" sz="1000" kern="1200" dirty="0">
                          <a:solidFill>
                            <a:schemeClr val="tx1"/>
                          </a:solidFill>
                          <a:effectLst/>
                          <a:latin typeface="Century Gothic" panose="020B0502020202020204" pitchFamily="34" charset="0"/>
                          <a:ea typeface="+mn-ea"/>
                          <a:cs typeface="+mn-cs"/>
                        </a:rPr>
                        <a:t>Key words from spelling list</a:t>
                      </a:r>
                    </a:p>
                    <a:p>
                      <a:r>
                        <a:rPr lang="en-GB" sz="1000" kern="1200" dirty="0">
                          <a:solidFill>
                            <a:schemeClr val="tx1"/>
                          </a:solidFill>
                          <a:effectLst/>
                          <a:latin typeface="Century Gothic" panose="020B0502020202020204" pitchFamily="34" charset="0"/>
                          <a:ea typeface="+mn-ea"/>
                          <a:cs typeface="+mn-cs"/>
                        </a:rPr>
                        <a:t>Range of words taken from the year 3 and 4 spelling word list</a:t>
                      </a:r>
                    </a:p>
                    <a:p>
                      <a:r>
                        <a:rPr lang="en-GB" sz="1000" b="1" kern="1200" dirty="0">
                          <a:solidFill>
                            <a:schemeClr val="tx1"/>
                          </a:solidFill>
                          <a:effectLst/>
                          <a:latin typeface="Century Gothic" panose="020B0502020202020204" pitchFamily="34" charset="0"/>
                          <a:ea typeface="+mn-ea"/>
                          <a:cs typeface="+mn-cs"/>
                        </a:rPr>
                        <a:t>Vocabulary, Grammar and Punctuation: </a:t>
                      </a:r>
                      <a:r>
                        <a:rPr lang="en-GB" sz="1000" b="0" kern="1200" dirty="0">
                          <a:solidFill>
                            <a:schemeClr val="tx1"/>
                          </a:solidFill>
                          <a:effectLst/>
                          <a:latin typeface="Century Gothic" panose="020B0502020202020204" pitchFamily="34" charset="0"/>
                          <a:ea typeface="+mn-ea"/>
                          <a:cs typeface="+mn-cs"/>
                        </a:rPr>
                        <a:t>We will recognise and use:</a:t>
                      </a:r>
                      <a:endParaRPr lang="en-GB" sz="1000"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Paragraphs</a:t>
                      </a:r>
                    </a:p>
                    <a:p>
                      <a:r>
                        <a:rPr lang="en-GB" sz="1000" kern="1200" dirty="0">
                          <a:solidFill>
                            <a:schemeClr val="tx1"/>
                          </a:solidFill>
                          <a:effectLst/>
                          <a:latin typeface="Century Gothic" panose="020B0502020202020204" pitchFamily="34" charset="0"/>
                          <a:ea typeface="+mn-ea"/>
                          <a:cs typeface="+mn-cs"/>
                        </a:rPr>
                        <a:t>Pronouns</a:t>
                      </a:r>
                    </a:p>
                    <a:p>
                      <a:r>
                        <a:rPr lang="en-GB" sz="1000" kern="1200" dirty="0">
                          <a:solidFill>
                            <a:schemeClr val="tx1"/>
                          </a:solidFill>
                          <a:effectLst/>
                          <a:latin typeface="Century Gothic" panose="020B0502020202020204" pitchFamily="34" charset="0"/>
                          <a:ea typeface="+mn-ea"/>
                          <a:cs typeface="+mn-cs"/>
                        </a:rPr>
                        <a:t>Fronted adverbials</a:t>
                      </a:r>
                    </a:p>
                    <a:p>
                      <a:r>
                        <a:rPr lang="en-GB" sz="1000" kern="1200" dirty="0">
                          <a:solidFill>
                            <a:schemeClr val="tx1"/>
                          </a:solidFill>
                          <a:effectLst/>
                          <a:latin typeface="Century Gothic" panose="020B0502020202020204" pitchFamily="34" charset="0"/>
                          <a:ea typeface="+mn-ea"/>
                          <a:cs typeface="+mn-cs"/>
                        </a:rPr>
                        <a:t>Apostrophes</a:t>
                      </a:r>
                    </a:p>
                    <a:p>
                      <a:r>
                        <a:rPr lang="en-GB" sz="1000" kern="1200" dirty="0">
                          <a:solidFill>
                            <a:schemeClr val="tx1"/>
                          </a:solidFill>
                          <a:effectLst/>
                          <a:latin typeface="Century Gothic" panose="020B0502020202020204" pitchFamily="34" charset="0"/>
                          <a:ea typeface="+mn-ea"/>
                          <a:cs typeface="+mn-cs"/>
                        </a:rPr>
                        <a:t>Speech </a:t>
                      </a:r>
                    </a:p>
                    <a:p>
                      <a:r>
                        <a:rPr lang="en-GB" sz="1000" kern="1200" dirty="0">
                          <a:solidFill>
                            <a:schemeClr val="tx1"/>
                          </a:solidFill>
                          <a:effectLst/>
                          <a:latin typeface="Century Gothic" panose="020B0502020202020204" pitchFamily="34" charset="0"/>
                          <a:ea typeface="+mn-ea"/>
                          <a:cs typeface="+mn-cs"/>
                        </a:rPr>
                        <a:t>Noun phrases</a:t>
                      </a:r>
                    </a:p>
                    <a:p>
                      <a:r>
                        <a:rPr lang="en-GB" sz="1000" kern="1200" dirty="0">
                          <a:solidFill>
                            <a:schemeClr val="tx1"/>
                          </a:solidFill>
                          <a:effectLst/>
                          <a:latin typeface="Century Gothic" panose="020B0502020202020204" pitchFamily="34" charset="0"/>
                          <a:ea typeface="+mn-ea"/>
                          <a:cs typeface="+mn-cs"/>
                        </a:rPr>
                        <a:t>Suffixes </a:t>
                      </a:r>
                    </a:p>
                    <a:p>
                      <a:r>
                        <a:rPr lang="en-GB" sz="1000" b="1" kern="1200" dirty="0">
                          <a:solidFill>
                            <a:schemeClr val="tx1"/>
                          </a:solidFill>
                          <a:effectLst/>
                          <a:latin typeface="Century Gothic" panose="020B0502020202020204" pitchFamily="34" charset="0"/>
                          <a:ea typeface="+mn-ea"/>
                          <a:cs typeface="+mn-cs"/>
                        </a:rPr>
                        <a:t>Reading and VIPERS (vocabulary, infer, predict, explain, retrieve, sequence/summarise):</a:t>
                      </a:r>
                    </a:p>
                    <a:p>
                      <a:r>
                        <a:rPr lang="en-GB" sz="1000" kern="1200" dirty="0">
                          <a:solidFill>
                            <a:schemeClr val="tx1"/>
                          </a:solidFill>
                          <a:effectLst/>
                          <a:latin typeface="Century Gothic" panose="020B0502020202020204" pitchFamily="34" charset="0"/>
                          <a:ea typeface="+mn-ea"/>
                          <a:cs typeface="+mn-cs"/>
                        </a:rPr>
                        <a:t>Through studying our key texts we will: </a:t>
                      </a:r>
                    </a:p>
                    <a:p>
                      <a:pPr marL="171450" lvl="0" indent="-171450">
                        <a:buFont typeface="Arial" panose="020B0604020202020204" pitchFamily="34" charset="0"/>
                        <a:buChar char="•"/>
                      </a:pPr>
                      <a:r>
                        <a:rPr lang="en-GB" sz="1000" kern="1200" dirty="0">
                          <a:solidFill>
                            <a:schemeClr val="tx1"/>
                          </a:solidFill>
                          <a:effectLst/>
                          <a:latin typeface="Century Gothic" panose="020B0502020202020204" pitchFamily="34" charset="0"/>
                          <a:ea typeface="+mn-ea"/>
                          <a:cs typeface="+mn-cs"/>
                        </a:rPr>
                        <a:t>develop positive attitudes to reading and understanding of what we read by: listening to and discussing a wide range of fiction, poetry, plays, non-fiction and reference books or textbooks. Also we will be identifying and discussing themes and conventions in a wide range of writing and increasing our familiarity with a wide range of books, including fairy stories, myths and legends, and retelling some of these orally.</a:t>
                      </a:r>
                    </a:p>
                    <a:p>
                      <a:pPr marL="0" lvl="0" indent="0">
                        <a:buFont typeface="Arial" panose="020B0604020202020204" pitchFamily="34" charset="0"/>
                        <a:buNone/>
                      </a:pPr>
                      <a:r>
                        <a:rPr lang="en-GB" sz="1000" kern="1200" dirty="0">
                          <a:solidFill>
                            <a:schemeClr val="tx1"/>
                          </a:solidFill>
                          <a:effectLst/>
                          <a:latin typeface="Century Gothic" panose="020B0502020202020204" pitchFamily="34" charset="0"/>
                          <a:ea typeface="+mn-ea"/>
                          <a:cs typeface="+mn-cs"/>
                        </a:rPr>
                        <a:t>Through our VIPERS lessons we will:</a:t>
                      </a:r>
                    </a:p>
                    <a:p>
                      <a:pPr marL="171450" lvl="0" indent="-171450">
                        <a:buFont typeface="Arial" panose="020B0604020202020204" pitchFamily="34" charset="0"/>
                        <a:buChar char="•"/>
                      </a:pPr>
                      <a:r>
                        <a:rPr lang="en-GB" sz="1000" kern="1200" dirty="0">
                          <a:solidFill>
                            <a:schemeClr val="tx1"/>
                          </a:solidFill>
                          <a:effectLst/>
                          <a:latin typeface="Century Gothic" panose="020B0502020202020204" pitchFamily="34" charset="0"/>
                          <a:ea typeface="+mn-ea"/>
                          <a:cs typeface="+mn-cs"/>
                        </a:rPr>
                        <a:t>Develop our understanding of what we read by: predicting what might happen from details stated and implied</a:t>
                      </a:r>
                    </a:p>
                    <a:p>
                      <a:r>
                        <a:rPr lang="en-GB" sz="1000" b="1" kern="1200" dirty="0">
                          <a:solidFill>
                            <a:schemeClr val="tx1"/>
                          </a:solidFill>
                          <a:effectLst/>
                          <a:latin typeface="Century Gothic" panose="020B0502020202020204" pitchFamily="34" charset="0"/>
                          <a:ea typeface="+mn-ea"/>
                          <a:cs typeface="+mn-cs"/>
                        </a:rPr>
                        <a:t>Key texts: </a:t>
                      </a:r>
                      <a:r>
                        <a:rPr lang="en-GB" sz="1000" b="0" kern="1200" dirty="0">
                          <a:solidFill>
                            <a:schemeClr val="tx1"/>
                          </a:solidFill>
                          <a:effectLst/>
                          <a:latin typeface="Century Gothic" panose="020B0502020202020204" pitchFamily="34" charset="0"/>
                          <a:ea typeface="+mn-ea"/>
                          <a:cs typeface="+mn-cs"/>
                        </a:rPr>
                        <a:t>We</a:t>
                      </a:r>
                      <a:r>
                        <a:rPr lang="en-GB" sz="1000" b="0" kern="1200" baseline="0" dirty="0">
                          <a:solidFill>
                            <a:schemeClr val="tx1"/>
                          </a:solidFill>
                          <a:effectLst/>
                          <a:latin typeface="Century Gothic" panose="020B0502020202020204" pitchFamily="34" charset="0"/>
                          <a:ea typeface="+mn-ea"/>
                          <a:cs typeface="+mn-cs"/>
                        </a:rPr>
                        <a:t> will read a</a:t>
                      </a:r>
                      <a:r>
                        <a:rPr lang="en-GB" sz="1000" b="0" kern="1200" dirty="0">
                          <a:solidFill>
                            <a:schemeClr val="tx1"/>
                          </a:solidFill>
                          <a:effectLst/>
                          <a:latin typeface="Century Gothic" panose="020B0502020202020204" pitchFamily="34" charset="0"/>
                          <a:ea typeface="+mn-ea"/>
                          <a:cs typeface="+mn-cs"/>
                        </a:rPr>
                        <a:t> range of letters and instructions, War Horse, Two Fusiliers by Robert Graves, The Sentry by Wilfred Owen, In Flanders Field by John McCrae, ‘Anthem for Doomed Youth’ by Wilfred Owen, Does it Matter? by Siegfried Sassoon, In Memoriam by Ewart Alan Mackintosh, The Christmas Truce</a:t>
                      </a:r>
                    </a:p>
                    <a:p>
                      <a:r>
                        <a:rPr lang="en-GB" sz="1000" b="1" kern="1200" dirty="0">
                          <a:solidFill>
                            <a:schemeClr val="tx1"/>
                          </a:solidFill>
                          <a:effectLst/>
                          <a:latin typeface="Century Gothic" panose="020B0502020202020204" pitchFamily="34" charset="0"/>
                          <a:ea typeface="+mn-ea"/>
                          <a:cs typeface="+mn-cs"/>
                        </a:rPr>
                        <a:t>Writing:</a:t>
                      </a:r>
                      <a:endParaRPr lang="en-GB" sz="1000"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We will develop positive attitudes towards and stamina for writing through planning, drafting and editing by:</a:t>
                      </a:r>
                    </a:p>
                    <a:p>
                      <a:pPr marL="171450" lvl="0" indent="-171450">
                        <a:buFont typeface="Arial" panose="020B0604020202020204" pitchFamily="34" charset="0"/>
                        <a:buChar char="•"/>
                      </a:pPr>
                      <a:r>
                        <a:rPr lang="en-GB" sz="1000" kern="1200" dirty="0">
                          <a:solidFill>
                            <a:schemeClr val="tx1"/>
                          </a:solidFill>
                          <a:effectLst/>
                          <a:latin typeface="Century Gothic" panose="020B0502020202020204" pitchFamily="34" charset="0"/>
                          <a:ea typeface="+mn-ea"/>
                          <a:cs typeface="+mn-cs"/>
                        </a:rPr>
                        <a:t>writing about real events, including a non-chronological report on a war poet</a:t>
                      </a:r>
                    </a:p>
                    <a:p>
                      <a:pPr marL="171450" lvl="0" indent="-171450">
                        <a:buFont typeface="Arial" panose="020B0604020202020204" pitchFamily="34" charset="0"/>
                        <a:buChar char="•"/>
                      </a:pPr>
                      <a:r>
                        <a:rPr lang="en-GB" sz="1000" kern="1200" dirty="0">
                          <a:solidFill>
                            <a:schemeClr val="tx1"/>
                          </a:solidFill>
                          <a:effectLst/>
                          <a:latin typeface="Century Gothic" panose="020B0502020202020204" pitchFamily="34" charset="0"/>
                          <a:ea typeface="+mn-ea"/>
                          <a:cs typeface="+mn-cs"/>
                        </a:rPr>
                        <a:t>writing for different purposes through letter writing, instructional writing, character descriptions, narratives, diary writing a setting description and character profile.</a:t>
                      </a:r>
                    </a:p>
                    <a:p>
                      <a:r>
                        <a:rPr lang="en-GB" sz="1000" kern="1200" dirty="0">
                          <a:solidFill>
                            <a:schemeClr val="tx1"/>
                          </a:solidFill>
                          <a:effectLst/>
                          <a:latin typeface="Century Gothic" panose="020B0502020202020204" pitchFamily="34" charset="0"/>
                          <a:ea typeface="+mn-ea"/>
                          <a:cs typeface="+mn-cs"/>
                        </a:rPr>
                        <a:t> </a:t>
                      </a:r>
                    </a:p>
                    <a:p>
                      <a:r>
                        <a:rPr lang="en-GB" sz="100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activities</a:t>
                      </a:r>
                    </a:p>
                    <a:p>
                      <a:endPar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0483223"/>
                  </a:ext>
                </a:extLst>
              </a:tr>
            </a:tbl>
          </a:graphicData>
        </a:graphic>
      </p:graphicFrame>
      <p:graphicFrame>
        <p:nvGraphicFramePr>
          <p:cNvPr id="3" name="Table 2">
            <a:extLst>
              <a:ext uri="{FF2B5EF4-FFF2-40B4-BE49-F238E27FC236}">
                <a16:creationId xmlns:a16="http://schemas.microsoft.com/office/drawing/2014/main" id="{9B2A3E44-E8A9-43BA-B9AF-FFED75A4F6DE}"/>
              </a:ext>
            </a:extLst>
          </p:cNvPr>
          <p:cNvGraphicFramePr>
            <a:graphicFrameLocks noGrp="1"/>
          </p:cNvGraphicFramePr>
          <p:nvPr>
            <p:extLst>
              <p:ext uri="{D42A27DB-BD31-4B8C-83A1-F6EECF244321}">
                <p14:modId xmlns:p14="http://schemas.microsoft.com/office/powerpoint/2010/main" val="3025724652"/>
              </p:ext>
            </p:extLst>
          </p:nvPr>
        </p:nvGraphicFramePr>
        <p:xfrm>
          <a:off x="6384757" y="199476"/>
          <a:ext cx="5267325" cy="3219768"/>
        </p:xfrm>
        <a:graphic>
          <a:graphicData uri="http://schemas.openxmlformats.org/drawingml/2006/table">
            <a:tbl>
              <a:tblPr firstRow="1" firstCol="1" bandRow="1"/>
              <a:tblGrid>
                <a:gridCol w="5267325">
                  <a:extLst>
                    <a:ext uri="{9D8B030D-6E8A-4147-A177-3AD203B41FA5}">
                      <a16:colId xmlns:a16="http://schemas.microsoft.com/office/drawing/2014/main" val="3120042405"/>
                    </a:ext>
                  </a:extLst>
                </a:gridCol>
              </a:tblGrid>
              <a:tr h="158267">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16775792"/>
                  </a:ext>
                </a:extLst>
              </a:tr>
              <a:tr h="2570174">
                <a:tc>
                  <a:txBody>
                    <a:bodyPr/>
                    <a:lstStyle/>
                    <a:p>
                      <a:r>
                        <a:rPr lang="en-GB" sz="1050" b="1" i="0" u="none" strike="noStrike" kern="1200" baseline="0" dirty="0">
                          <a:solidFill>
                            <a:schemeClr val="tx1"/>
                          </a:solidFill>
                          <a:latin typeface="Century Gothic" panose="020B0502020202020204" pitchFamily="34" charset="0"/>
                          <a:ea typeface="+mn-ea"/>
                          <a:cs typeface="+mn-cs"/>
                        </a:rPr>
                        <a:t>Number: Place Value</a:t>
                      </a:r>
                    </a:p>
                    <a:p>
                      <a:r>
                        <a:rPr lang="en-GB" sz="1050" b="0" i="0" u="none" strike="noStrike" kern="1200" baseline="0" dirty="0">
                          <a:solidFill>
                            <a:schemeClr val="tx1"/>
                          </a:solidFill>
                          <a:latin typeface="Century Gothic" panose="020B0502020202020204" pitchFamily="34" charset="0"/>
                          <a:ea typeface="+mn-ea"/>
                          <a:cs typeface="+mn-cs"/>
                        </a:rPr>
                        <a:t>We will recognise the place value of each digit in a four digit number (thousands, hundreds, tens and ones) </a:t>
                      </a:r>
                    </a:p>
                    <a:p>
                      <a:r>
                        <a:rPr lang="en-GB" sz="1050" b="0" i="0" u="none" strike="noStrike" kern="1200" baseline="0" dirty="0">
                          <a:solidFill>
                            <a:schemeClr val="tx1"/>
                          </a:solidFill>
                          <a:latin typeface="Century Gothic" panose="020B0502020202020204" pitchFamily="34" charset="0"/>
                          <a:ea typeface="+mn-ea"/>
                          <a:cs typeface="+mn-cs"/>
                        </a:rPr>
                        <a:t>Order and compare numbers beyond 1000 </a:t>
                      </a:r>
                    </a:p>
                    <a:p>
                      <a:r>
                        <a:rPr lang="en-GB" sz="1050" b="0" i="0" u="none" strike="noStrike" kern="1200" baseline="0" dirty="0">
                          <a:solidFill>
                            <a:schemeClr val="tx1"/>
                          </a:solidFill>
                          <a:latin typeface="Century Gothic" panose="020B0502020202020204" pitchFamily="34" charset="0"/>
                          <a:ea typeface="+mn-ea"/>
                          <a:cs typeface="+mn-cs"/>
                        </a:rPr>
                        <a:t>Identify, represent and estimate numbers using different representations. </a:t>
                      </a:r>
                    </a:p>
                    <a:p>
                      <a:r>
                        <a:rPr lang="en-GB" sz="1050" b="0" i="0" u="none" strike="noStrike" kern="1200" baseline="0" dirty="0">
                          <a:solidFill>
                            <a:schemeClr val="tx1"/>
                          </a:solidFill>
                          <a:latin typeface="Century Gothic" panose="020B0502020202020204" pitchFamily="34" charset="0"/>
                          <a:ea typeface="+mn-ea"/>
                          <a:cs typeface="+mn-cs"/>
                        </a:rPr>
                        <a:t>Round any number to the nearest 10, 100 or 1000.</a:t>
                      </a:r>
                    </a:p>
                    <a:p>
                      <a:r>
                        <a:rPr lang="en-GB" sz="1050" b="1" i="0" u="none" strike="noStrike" kern="1200" baseline="0" dirty="0">
                          <a:solidFill>
                            <a:schemeClr val="tx1"/>
                          </a:solidFill>
                          <a:latin typeface="Century Gothic" panose="020B0502020202020204" pitchFamily="34" charset="0"/>
                          <a:ea typeface="+mn-ea"/>
                          <a:cs typeface="+mn-cs"/>
                        </a:rPr>
                        <a:t>Number: Addition and Subtraction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kern="1200" baseline="0" dirty="0">
                          <a:solidFill>
                            <a:schemeClr val="tx1"/>
                          </a:solidFill>
                          <a:latin typeface="Century Gothic" panose="020B0502020202020204" pitchFamily="34" charset="0"/>
                          <a:ea typeface="+mn-ea"/>
                          <a:cs typeface="+mn-cs"/>
                        </a:rPr>
                        <a:t>We will learn to add and subtract numbers with up to 4 digits using the formal written methods of columnar addition and subtraction where appropriate.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i="0" u="none" strike="noStrike" kern="1200" baseline="0" dirty="0">
                          <a:solidFill>
                            <a:schemeClr val="tx1"/>
                          </a:solidFill>
                          <a:latin typeface="Century Gothic" panose="020B0502020202020204" pitchFamily="34" charset="0"/>
                          <a:ea typeface="+mn-ea"/>
                          <a:cs typeface="+mn-cs"/>
                        </a:rPr>
                        <a:t>Measurement: Length and Perimeter </a:t>
                      </a:r>
                    </a:p>
                    <a:p>
                      <a:r>
                        <a:rPr lang="en-GB" sz="1050" b="0" i="0" u="none" strike="noStrike" kern="1200" baseline="0" dirty="0">
                          <a:solidFill>
                            <a:schemeClr val="tx1"/>
                          </a:solidFill>
                          <a:latin typeface="Century Gothic" panose="020B0502020202020204" pitchFamily="34" charset="0"/>
                          <a:ea typeface="+mn-ea"/>
                          <a:cs typeface="+mn-cs"/>
                        </a:rPr>
                        <a:t>We will measure and calculate the perimeter of a rectilinear figure (including squares) in centimetres and metres </a:t>
                      </a:r>
                    </a:p>
                    <a:p>
                      <a:r>
                        <a:rPr lang="en-GB" sz="1050" b="0" i="0" u="none" strike="noStrike" kern="1200" baseline="0" dirty="0">
                          <a:solidFill>
                            <a:schemeClr val="tx1"/>
                          </a:solidFill>
                          <a:latin typeface="Century Gothic" panose="020B0502020202020204" pitchFamily="34" charset="0"/>
                          <a:ea typeface="+mn-ea"/>
                          <a:cs typeface="+mn-cs"/>
                        </a:rPr>
                        <a:t>Convert between different units of measure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i="0" u="none" strike="noStrike" kern="1200" baseline="0" dirty="0">
                          <a:solidFill>
                            <a:schemeClr val="tx1"/>
                          </a:solidFill>
                          <a:latin typeface="Century Gothic" panose="020B0502020202020204" pitchFamily="34" charset="0"/>
                          <a:ea typeface="+mn-ea"/>
                          <a:cs typeface="+mn-cs"/>
                        </a:rPr>
                        <a:t>Number: Multiplication and Division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kern="1200" baseline="0" dirty="0">
                          <a:solidFill>
                            <a:schemeClr val="tx1"/>
                          </a:solidFill>
                          <a:latin typeface="Century Gothic" panose="020B0502020202020204" pitchFamily="34" charset="0"/>
                          <a:ea typeface="+mn-ea"/>
                          <a:cs typeface="+mn-cs"/>
                        </a:rPr>
                        <a:t>We will recall and use multiplication and division facts for multiplication tables up to 12 × 12.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kern="1200" baseline="0" dirty="0">
                          <a:solidFill>
                            <a:schemeClr val="tx1"/>
                          </a:solidFill>
                          <a:latin typeface="Century Gothic" panose="020B0502020202020204" pitchFamily="34" charset="0"/>
                          <a:ea typeface="+mn-ea"/>
                          <a:cs typeface="+mn-cs"/>
                        </a:rPr>
                        <a:t>We will solve number and problems that involve all of the above and with increasingly large positive numbers.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i="0" u="none" strike="noStrike" kern="1200" baseline="0" dirty="0">
                          <a:solidFill>
                            <a:schemeClr val="tx1"/>
                          </a:solidFill>
                          <a:latin typeface="Century Gothic" panose="020B0502020202020204" pitchFamily="34" charset="0"/>
                          <a:ea typeface="+mn-ea"/>
                          <a:cs typeface="+mn-cs"/>
                        </a:rPr>
                        <a:t>Times Tables </a:t>
                      </a:r>
                      <a:r>
                        <a:rPr lang="en-GB" sz="1050" b="0" i="0" u="none" strike="noStrike" kern="1200" baseline="0" dirty="0">
                          <a:solidFill>
                            <a:schemeClr val="tx1"/>
                          </a:solidFill>
                          <a:latin typeface="Century Gothic" panose="020B0502020202020204" pitchFamily="34" charset="0"/>
                          <a:ea typeface="+mn-ea"/>
                          <a:cs typeface="+mn-cs"/>
                        </a:rPr>
                        <a:t>– We will be using daily Times Table </a:t>
                      </a:r>
                      <a:r>
                        <a:rPr lang="en-GB" sz="1050" b="0" i="0" u="none" strike="noStrike" kern="1200" baseline="0" dirty="0" err="1">
                          <a:solidFill>
                            <a:schemeClr val="tx1"/>
                          </a:solidFill>
                          <a:latin typeface="Century Gothic" panose="020B0502020202020204" pitchFamily="34" charset="0"/>
                          <a:ea typeface="+mn-ea"/>
                          <a:cs typeface="+mn-cs"/>
                        </a:rPr>
                        <a:t>Rockstars</a:t>
                      </a:r>
                      <a:r>
                        <a:rPr lang="en-GB" sz="1050" b="0" i="0" u="none" strike="noStrike" kern="1200" baseline="0" dirty="0">
                          <a:solidFill>
                            <a:schemeClr val="tx1"/>
                          </a:solidFill>
                          <a:latin typeface="Century Gothic" panose="020B0502020202020204" pitchFamily="34" charset="0"/>
                          <a:ea typeface="+mn-ea"/>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514454"/>
                  </a:ext>
                </a:extLst>
              </a:tr>
            </a:tbl>
          </a:graphicData>
        </a:graphic>
      </p:graphicFrame>
    </p:spTree>
    <p:extLst>
      <p:ext uri="{BB962C8B-B14F-4D97-AF65-F5344CB8AC3E}">
        <p14:creationId xmlns:p14="http://schemas.microsoft.com/office/powerpoint/2010/main" val="4268481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6682</TotalTime>
  <Words>1370</Words>
  <Application>Microsoft Office PowerPoint</Application>
  <PresentationFormat>Widescreen</PresentationFormat>
  <Paragraphs>83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D Tuck</cp:lastModifiedBy>
  <cp:revision>124</cp:revision>
  <cp:lastPrinted>2021-08-24T09:22:41Z</cp:lastPrinted>
  <dcterms:created xsi:type="dcterms:W3CDTF">2017-11-23T10:45:01Z</dcterms:created>
  <dcterms:modified xsi:type="dcterms:W3CDTF">2023-07-13T11:53:28Z</dcterms:modified>
</cp:coreProperties>
</file>